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57" r:id="rId3"/>
    <p:sldId id="259" r:id="rId4"/>
    <p:sldId id="473" r:id="rId5"/>
    <p:sldId id="265" r:id="rId6"/>
    <p:sldId id="262" r:id="rId7"/>
    <p:sldId id="267" r:id="rId8"/>
    <p:sldId id="258" r:id="rId9"/>
    <p:sldId id="474" r:id="rId10"/>
    <p:sldId id="453" r:id="rId11"/>
    <p:sldId id="454" r:id="rId12"/>
    <p:sldId id="261" r:id="rId13"/>
    <p:sldId id="266" r:id="rId14"/>
    <p:sldId id="457" r:id="rId15"/>
    <p:sldId id="458" r:id="rId16"/>
    <p:sldId id="460" r:id="rId17"/>
    <p:sldId id="461" r:id="rId18"/>
    <p:sldId id="471" r:id="rId19"/>
    <p:sldId id="462" r:id="rId20"/>
    <p:sldId id="463" r:id="rId21"/>
    <p:sldId id="464" r:id="rId22"/>
    <p:sldId id="466" r:id="rId23"/>
    <p:sldId id="467" r:id="rId24"/>
    <p:sldId id="468" r:id="rId25"/>
    <p:sldId id="456" r:id="rId26"/>
    <p:sldId id="455" r:id="rId27"/>
    <p:sldId id="472" r:id="rId28"/>
    <p:sldId id="46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jaruk" initials="J" lastIdx="1" clrIdx="0">
    <p:extLst>
      <p:ext uri="{19B8F6BF-5375-455C-9EA6-DF929625EA0E}">
        <p15:presenceInfo xmlns="" xmlns:p15="http://schemas.microsoft.com/office/powerpoint/2012/main" userId="Junjaru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5BB"/>
    <a:srgbClr val="270BB5"/>
    <a:srgbClr val="F48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69" autoAdjust="0"/>
    <p:restoredTop sz="94660"/>
  </p:normalViewPr>
  <p:slideViewPr>
    <p:cSldViewPr snapToGrid="0">
      <p:cViewPr>
        <p:scale>
          <a:sx n="100" d="100"/>
          <a:sy n="100" d="100"/>
        </p:scale>
        <p:origin x="-53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1B113-F151-418D-AA91-E54B942277BF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03896D-707A-4528-AF04-CBC5BBE036E5}">
      <dgm:prSet phldrT="[Text]"/>
      <dgm:spPr/>
      <dgm:t>
        <a:bodyPr/>
        <a:lstStyle/>
        <a:p>
          <a:r>
            <a:rPr lang="th-TH" b="1" dirty="0">
              <a:solidFill>
                <a:schemeClr val="bg1"/>
              </a:solidFill>
            </a:rPr>
            <a:t>การดูแลผู้ป่วยแบบเป็นองค์รวม</a:t>
          </a:r>
          <a:endParaRPr lang="en-US" b="1" dirty="0">
            <a:solidFill>
              <a:schemeClr val="bg1"/>
            </a:solidFill>
          </a:endParaRPr>
        </a:p>
      </dgm:t>
    </dgm:pt>
    <dgm:pt modelId="{93397424-EAF8-4D77-A1B2-D3622D2A5D4B}" type="parTrans" cxnId="{6FF2B334-CDE8-40C6-86EC-E4F77611A5A6}">
      <dgm:prSet/>
      <dgm:spPr/>
      <dgm:t>
        <a:bodyPr/>
        <a:lstStyle/>
        <a:p>
          <a:endParaRPr lang="en-US"/>
        </a:p>
      </dgm:t>
    </dgm:pt>
    <dgm:pt modelId="{B706DC04-9513-4C6E-9B44-C6E67CB40EC1}" type="sibTrans" cxnId="{6FF2B334-CDE8-40C6-86EC-E4F77611A5A6}">
      <dgm:prSet/>
      <dgm:spPr/>
      <dgm:t>
        <a:bodyPr/>
        <a:lstStyle/>
        <a:p>
          <a:endParaRPr lang="en-US"/>
        </a:p>
      </dgm:t>
    </dgm:pt>
    <dgm:pt modelId="{F85D1FBF-DC9F-42A6-94B5-514D46D2F16E}">
      <dgm:prSet phldrT="[Text]"/>
      <dgm:spPr/>
      <dgm:t>
        <a:bodyPr/>
        <a:lstStyle/>
        <a:p>
          <a:r>
            <a:rPr lang="th-TH" b="1" dirty="0">
              <a:solidFill>
                <a:srgbClr val="0905BB"/>
              </a:solidFill>
            </a:rPr>
            <a:t>การ</a:t>
          </a:r>
          <a:r>
            <a:rPr lang="th-TH" b="1" dirty="0" smtClean="0">
              <a:solidFill>
                <a:srgbClr val="0905BB"/>
              </a:solidFill>
            </a:rPr>
            <a:t>ทำงานร่วมกับ</a:t>
          </a:r>
          <a:r>
            <a:rPr lang="th-TH" b="1" dirty="0">
              <a:solidFill>
                <a:srgbClr val="0905BB"/>
              </a:solidFill>
            </a:rPr>
            <a:t>ชุมชน</a:t>
          </a:r>
          <a:r>
            <a:rPr lang="th-TH" b="1" dirty="0" smtClean="0">
              <a:solidFill>
                <a:srgbClr val="0905BB"/>
              </a:solidFill>
            </a:rPr>
            <a:t>และภาคีเครือข่าย</a:t>
          </a:r>
          <a:endParaRPr lang="en-US" b="1" dirty="0">
            <a:solidFill>
              <a:srgbClr val="0905BB"/>
            </a:solidFill>
          </a:endParaRPr>
        </a:p>
      </dgm:t>
    </dgm:pt>
    <dgm:pt modelId="{CE638B03-2835-4A3E-A579-F33048C74630}" type="parTrans" cxnId="{9807AE31-A38D-4AD4-BF79-AA1ECB306CE3}">
      <dgm:prSet/>
      <dgm:spPr/>
      <dgm:t>
        <a:bodyPr/>
        <a:lstStyle/>
        <a:p>
          <a:endParaRPr lang="en-US"/>
        </a:p>
      </dgm:t>
    </dgm:pt>
    <dgm:pt modelId="{209C374D-3ADE-4D86-8F3C-755EA06BD73D}" type="sibTrans" cxnId="{9807AE31-A38D-4AD4-BF79-AA1ECB306CE3}">
      <dgm:prSet/>
      <dgm:spPr/>
      <dgm:t>
        <a:bodyPr/>
        <a:lstStyle/>
        <a:p>
          <a:endParaRPr lang="en-US"/>
        </a:p>
      </dgm:t>
    </dgm:pt>
    <dgm:pt modelId="{B71EC3CA-CA3B-4641-8559-8AAA1F6F5C5E}" type="pres">
      <dgm:prSet presAssocID="{50D1B113-F151-418D-AA91-E54B942277B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87E4117-B39F-492F-B42C-1EBF535B6712}" type="pres">
      <dgm:prSet presAssocID="{50D1B113-F151-418D-AA91-E54B942277BF}" presName="ribbon" presStyleLbl="node1" presStyleIdx="0" presStyleCnt="1" custLinFactNeighborX="-1912" custLinFactNeighborY="5062"/>
      <dgm:spPr/>
    </dgm:pt>
    <dgm:pt modelId="{23D6654A-D620-4CF2-A200-9D567FBF5B39}" type="pres">
      <dgm:prSet presAssocID="{50D1B113-F151-418D-AA91-E54B942277BF}" presName="leftArrowText" presStyleLbl="node1" presStyleIdx="0" presStyleCnt="1" custLinFactNeighborX="341" custLinFactNeighborY="1632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01D4ED3-B6F1-441E-8C04-4DB919D4A3F6}" type="pres">
      <dgm:prSet presAssocID="{50D1B113-F151-418D-AA91-E54B942277BF}" presName="rightArrowText" presStyleLbl="node1" presStyleIdx="0" presStyleCnt="1" custLinFactNeighborY="10332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807AE31-A38D-4AD4-BF79-AA1ECB306CE3}" srcId="{50D1B113-F151-418D-AA91-E54B942277BF}" destId="{F85D1FBF-DC9F-42A6-94B5-514D46D2F16E}" srcOrd="1" destOrd="0" parTransId="{CE638B03-2835-4A3E-A579-F33048C74630}" sibTransId="{209C374D-3ADE-4D86-8F3C-755EA06BD73D}"/>
    <dgm:cxn modelId="{180B758B-EC81-4FCB-A923-9F080E2E39BA}" type="presOf" srcId="{0503896D-707A-4528-AF04-CBC5BBE036E5}" destId="{23D6654A-D620-4CF2-A200-9D567FBF5B39}" srcOrd="0" destOrd="0" presId="urn:microsoft.com/office/officeart/2005/8/layout/arrow6"/>
    <dgm:cxn modelId="{6FF2B334-CDE8-40C6-86EC-E4F77611A5A6}" srcId="{50D1B113-F151-418D-AA91-E54B942277BF}" destId="{0503896D-707A-4528-AF04-CBC5BBE036E5}" srcOrd="0" destOrd="0" parTransId="{93397424-EAF8-4D77-A1B2-D3622D2A5D4B}" sibTransId="{B706DC04-9513-4C6E-9B44-C6E67CB40EC1}"/>
    <dgm:cxn modelId="{040DF97F-28EB-45EC-85F7-BF3C4765C1AC}" type="presOf" srcId="{50D1B113-F151-418D-AA91-E54B942277BF}" destId="{B71EC3CA-CA3B-4641-8559-8AAA1F6F5C5E}" srcOrd="0" destOrd="0" presId="urn:microsoft.com/office/officeart/2005/8/layout/arrow6"/>
    <dgm:cxn modelId="{B78ED852-8DC0-40AF-94E1-78BA5C464444}" type="presOf" srcId="{F85D1FBF-DC9F-42A6-94B5-514D46D2F16E}" destId="{801D4ED3-B6F1-441E-8C04-4DB919D4A3F6}" srcOrd="0" destOrd="0" presId="urn:microsoft.com/office/officeart/2005/8/layout/arrow6"/>
    <dgm:cxn modelId="{86EF7AF4-1639-44A4-8F67-2DAA10431A16}" type="presParOf" srcId="{B71EC3CA-CA3B-4641-8559-8AAA1F6F5C5E}" destId="{E87E4117-B39F-492F-B42C-1EBF535B6712}" srcOrd="0" destOrd="0" presId="urn:microsoft.com/office/officeart/2005/8/layout/arrow6"/>
    <dgm:cxn modelId="{FC7329BA-52D5-46A7-B189-E3E7D3DC7B61}" type="presParOf" srcId="{B71EC3CA-CA3B-4641-8559-8AAA1F6F5C5E}" destId="{23D6654A-D620-4CF2-A200-9D567FBF5B39}" srcOrd="1" destOrd="0" presId="urn:microsoft.com/office/officeart/2005/8/layout/arrow6"/>
    <dgm:cxn modelId="{D633A737-9968-438E-840E-22F322EEC677}" type="presParOf" srcId="{B71EC3CA-CA3B-4641-8559-8AAA1F6F5C5E}" destId="{801D4ED3-B6F1-441E-8C04-4DB919D4A3F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6A006E-74B4-4865-A6AC-AAD76C019B5D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1747A6-8C8F-49CD-8007-DD0EA67FED0D}">
      <dgm:prSet phldrT="[Text]"/>
      <dgm:spPr/>
      <dgm:t>
        <a:bodyPr/>
        <a:lstStyle/>
        <a:p>
          <a:r>
            <a:rPr lang="th-TH" b="1" dirty="0">
              <a:solidFill>
                <a:srgbClr val="0070C0"/>
              </a:solidFill>
            </a:rPr>
            <a:t>วิสัยทัศน์</a:t>
          </a:r>
          <a:endParaRPr lang="en-US" b="1" dirty="0">
            <a:solidFill>
              <a:srgbClr val="0070C0"/>
            </a:solidFill>
          </a:endParaRPr>
        </a:p>
      </dgm:t>
    </dgm:pt>
    <dgm:pt modelId="{3DDE2A71-F70B-4FD9-96D9-74BFBF612027}" type="parTrans" cxnId="{97475388-90E9-411E-975B-26F379AE3B99}">
      <dgm:prSet/>
      <dgm:spPr/>
      <dgm:t>
        <a:bodyPr/>
        <a:lstStyle/>
        <a:p>
          <a:endParaRPr lang="en-US"/>
        </a:p>
      </dgm:t>
    </dgm:pt>
    <dgm:pt modelId="{255009AB-F708-4D89-987E-2EEF4E47011F}" type="sibTrans" cxnId="{97475388-90E9-411E-975B-26F379AE3B99}">
      <dgm:prSet/>
      <dgm:spPr/>
      <dgm:t>
        <a:bodyPr/>
        <a:lstStyle/>
        <a:p>
          <a:endParaRPr lang="en-US"/>
        </a:p>
      </dgm:t>
    </dgm:pt>
    <dgm:pt modelId="{E6518FD4-A71A-45CF-87C2-DFD3B422A8B7}">
      <dgm:prSet phldrT="[Text]"/>
      <dgm:spPr/>
      <dgm:t>
        <a:bodyPr/>
        <a:lstStyle/>
        <a:p>
          <a:r>
            <a:rPr lang="th-TH" b="1" dirty="0">
              <a:solidFill>
                <a:schemeClr val="accent1">
                  <a:lumMod val="75000"/>
                </a:schemeClr>
              </a:solidFill>
            </a:rPr>
            <a:t>พันธกิจ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90235A4C-B3D4-4B21-98C6-DE1F79F92C5F}" type="parTrans" cxnId="{3F19684D-2DBC-47C3-A0D2-B4E7647B1377}">
      <dgm:prSet/>
      <dgm:spPr/>
      <dgm:t>
        <a:bodyPr/>
        <a:lstStyle/>
        <a:p>
          <a:endParaRPr lang="en-US"/>
        </a:p>
      </dgm:t>
    </dgm:pt>
    <dgm:pt modelId="{051ED27D-0661-4FFD-B43F-906B241643CF}" type="sibTrans" cxnId="{3F19684D-2DBC-47C3-A0D2-B4E7647B1377}">
      <dgm:prSet/>
      <dgm:spPr/>
      <dgm:t>
        <a:bodyPr/>
        <a:lstStyle/>
        <a:p>
          <a:endParaRPr lang="en-US"/>
        </a:p>
      </dgm:t>
    </dgm:pt>
    <dgm:pt modelId="{E86C4E9B-9D54-4EBF-B2F6-877EF113E812}">
      <dgm:prSet phldrT="[Text]"/>
      <dgm:spPr/>
      <dgm:t>
        <a:bodyPr/>
        <a:lstStyle/>
        <a:p>
          <a:r>
            <a:rPr lang="th-TH" b="1" dirty="0">
              <a:solidFill>
                <a:schemeClr val="accent6">
                  <a:lumMod val="75000"/>
                </a:schemeClr>
              </a:solidFill>
            </a:rPr>
            <a:t>ค่านิยม</a:t>
          </a:r>
          <a:endParaRPr lang="en-US" b="1" dirty="0">
            <a:solidFill>
              <a:schemeClr val="accent6">
                <a:lumMod val="75000"/>
              </a:schemeClr>
            </a:solidFill>
          </a:endParaRPr>
        </a:p>
      </dgm:t>
    </dgm:pt>
    <dgm:pt modelId="{25CBB4B1-3EA9-479F-A49E-23E4F892B134}" type="parTrans" cxnId="{34F6D138-15C0-4BAC-B442-C7645DB385C5}">
      <dgm:prSet/>
      <dgm:spPr/>
      <dgm:t>
        <a:bodyPr/>
        <a:lstStyle/>
        <a:p>
          <a:endParaRPr lang="en-US"/>
        </a:p>
      </dgm:t>
    </dgm:pt>
    <dgm:pt modelId="{4164301B-CC9D-4872-A40B-F2F124682D65}" type="sibTrans" cxnId="{34F6D138-15C0-4BAC-B442-C7645DB385C5}">
      <dgm:prSet/>
      <dgm:spPr/>
      <dgm:t>
        <a:bodyPr/>
        <a:lstStyle/>
        <a:p>
          <a:endParaRPr lang="en-US"/>
        </a:p>
      </dgm:t>
    </dgm:pt>
    <dgm:pt modelId="{58E89F54-10E8-48A9-8C63-C13E8D35427F}" type="pres">
      <dgm:prSet presAssocID="{BB6A006E-74B4-4865-A6AC-AAD76C019B5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D1B1C9F4-5A2F-42E6-8096-FE95EF4619CB}" type="pres">
      <dgm:prSet presAssocID="{421747A6-8C8F-49CD-8007-DD0EA67FED0D}" presName="Accent1" presStyleCnt="0"/>
      <dgm:spPr/>
    </dgm:pt>
    <dgm:pt modelId="{1B2DEAFE-0E5E-4B1E-81A4-B5DA29E2CA8D}" type="pres">
      <dgm:prSet presAssocID="{421747A6-8C8F-49CD-8007-DD0EA67FED0D}" presName="Accent" presStyleLbl="node1" presStyleIdx="0" presStyleCnt="3" custLinFactNeighborY="1402"/>
      <dgm:spPr>
        <a:solidFill>
          <a:srgbClr val="0070C0"/>
        </a:solidFill>
        <a:ln>
          <a:solidFill>
            <a:srgbClr val="00B0F0"/>
          </a:solidFill>
        </a:ln>
      </dgm:spPr>
    </dgm:pt>
    <dgm:pt modelId="{93D325F1-E334-47FC-8ABB-F04019AA95BB}" type="pres">
      <dgm:prSet presAssocID="{421747A6-8C8F-49CD-8007-DD0EA67FED0D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C403482-E81B-4905-A7A7-ECE7AFC6C781}" type="pres">
      <dgm:prSet presAssocID="{E6518FD4-A71A-45CF-87C2-DFD3B422A8B7}" presName="Accent2" presStyleCnt="0"/>
      <dgm:spPr/>
    </dgm:pt>
    <dgm:pt modelId="{DF8A1729-2006-4DA8-8275-15A418ACCCDB}" type="pres">
      <dgm:prSet presAssocID="{E6518FD4-A71A-45CF-87C2-DFD3B422A8B7}" presName="Accent" presStyleLbl="node1" presStyleIdx="1" presStyleCnt="3"/>
      <dgm:spPr/>
    </dgm:pt>
    <dgm:pt modelId="{55DCF757-42F3-41CF-9340-9AA056609AC8}" type="pres">
      <dgm:prSet presAssocID="{E6518FD4-A71A-45CF-87C2-DFD3B422A8B7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7BC183D-585E-4415-A1A6-982E0E4CA54B}" type="pres">
      <dgm:prSet presAssocID="{E86C4E9B-9D54-4EBF-B2F6-877EF113E812}" presName="Accent3" presStyleCnt="0"/>
      <dgm:spPr/>
    </dgm:pt>
    <dgm:pt modelId="{B2240531-205A-4E44-A616-522FD0C91CD7}" type="pres">
      <dgm:prSet presAssocID="{E86C4E9B-9D54-4EBF-B2F6-877EF113E812}" presName="Accent" presStyleLbl="node1" presStyleIdx="2" presStyleCnt="3"/>
      <dgm:spPr>
        <a:solidFill>
          <a:srgbClr val="00B050"/>
        </a:solidFill>
      </dgm:spPr>
    </dgm:pt>
    <dgm:pt modelId="{1B0AD148-CB3D-4148-8E59-68871441ACEA}" type="pres">
      <dgm:prSet presAssocID="{E86C4E9B-9D54-4EBF-B2F6-877EF113E812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0412268-2869-4BE0-B14A-2504D5CE3A04}" type="presOf" srcId="{BB6A006E-74B4-4865-A6AC-AAD76C019B5D}" destId="{58E89F54-10E8-48A9-8C63-C13E8D35427F}" srcOrd="0" destOrd="0" presId="urn:microsoft.com/office/officeart/2009/layout/CircleArrowProcess"/>
    <dgm:cxn modelId="{3EC0B69B-ADBC-4F58-9B66-EEF7A6F4D158}" type="presOf" srcId="{E86C4E9B-9D54-4EBF-B2F6-877EF113E812}" destId="{1B0AD148-CB3D-4148-8E59-68871441ACEA}" srcOrd="0" destOrd="0" presId="urn:microsoft.com/office/officeart/2009/layout/CircleArrowProcess"/>
    <dgm:cxn modelId="{3F19684D-2DBC-47C3-A0D2-B4E7647B1377}" srcId="{BB6A006E-74B4-4865-A6AC-AAD76C019B5D}" destId="{E6518FD4-A71A-45CF-87C2-DFD3B422A8B7}" srcOrd="1" destOrd="0" parTransId="{90235A4C-B3D4-4B21-98C6-DE1F79F92C5F}" sibTransId="{051ED27D-0661-4FFD-B43F-906B241643CF}"/>
    <dgm:cxn modelId="{94AFC1D1-4A93-48FF-967C-DFAEB8CC0F0D}" type="presOf" srcId="{E6518FD4-A71A-45CF-87C2-DFD3B422A8B7}" destId="{55DCF757-42F3-41CF-9340-9AA056609AC8}" srcOrd="0" destOrd="0" presId="urn:microsoft.com/office/officeart/2009/layout/CircleArrowProcess"/>
    <dgm:cxn modelId="{34F6D138-15C0-4BAC-B442-C7645DB385C5}" srcId="{BB6A006E-74B4-4865-A6AC-AAD76C019B5D}" destId="{E86C4E9B-9D54-4EBF-B2F6-877EF113E812}" srcOrd="2" destOrd="0" parTransId="{25CBB4B1-3EA9-479F-A49E-23E4F892B134}" sibTransId="{4164301B-CC9D-4872-A40B-F2F124682D65}"/>
    <dgm:cxn modelId="{97475388-90E9-411E-975B-26F379AE3B99}" srcId="{BB6A006E-74B4-4865-A6AC-AAD76C019B5D}" destId="{421747A6-8C8F-49CD-8007-DD0EA67FED0D}" srcOrd="0" destOrd="0" parTransId="{3DDE2A71-F70B-4FD9-96D9-74BFBF612027}" sibTransId="{255009AB-F708-4D89-987E-2EEF4E47011F}"/>
    <dgm:cxn modelId="{4A43E400-8D15-4123-B055-8A209B4F8445}" type="presOf" srcId="{421747A6-8C8F-49CD-8007-DD0EA67FED0D}" destId="{93D325F1-E334-47FC-8ABB-F04019AA95BB}" srcOrd="0" destOrd="0" presId="urn:microsoft.com/office/officeart/2009/layout/CircleArrowProcess"/>
    <dgm:cxn modelId="{8245F0FD-2BB3-4F8C-AF1D-75F4955AFCCF}" type="presParOf" srcId="{58E89F54-10E8-48A9-8C63-C13E8D35427F}" destId="{D1B1C9F4-5A2F-42E6-8096-FE95EF4619CB}" srcOrd="0" destOrd="0" presId="urn:microsoft.com/office/officeart/2009/layout/CircleArrowProcess"/>
    <dgm:cxn modelId="{6399AB0B-768C-4438-851F-0CC015C372C7}" type="presParOf" srcId="{D1B1C9F4-5A2F-42E6-8096-FE95EF4619CB}" destId="{1B2DEAFE-0E5E-4B1E-81A4-B5DA29E2CA8D}" srcOrd="0" destOrd="0" presId="urn:microsoft.com/office/officeart/2009/layout/CircleArrowProcess"/>
    <dgm:cxn modelId="{E335C6C5-37F1-4C15-9C6F-0346A6B7B290}" type="presParOf" srcId="{58E89F54-10E8-48A9-8C63-C13E8D35427F}" destId="{93D325F1-E334-47FC-8ABB-F04019AA95BB}" srcOrd="1" destOrd="0" presId="urn:microsoft.com/office/officeart/2009/layout/CircleArrowProcess"/>
    <dgm:cxn modelId="{010ED764-FBE1-4733-90C8-AE49F82B1AFA}" type="presParOf" srcId="{58E89F54-10E8-48A9-8C63-C13E8D35427F}" destId="{BC403482-E81B-4905-A7A7-ECE7AFC6C781}" srcOrd="2" destOrd="0" presId="urn:microsoft.com/office/officeart/2009/layout/CircleArrowProcess"/>
    <dgm:cxn modelId="{12DA0F8C-CCB9-488F-9896-23C03B03A269}" type="presParOf" srcId="{BC403482-E81B-4905-A7A7-ECE7AFC6C781}" destId="{DF8A1729-2006-4DA8-8275-15A418ACCCDB}" srcOrd="0" destOrd="0" presId="urn:microsoft.com/office/officeart/2009/layout/CircleArrowProcess"/>
    <dgm:cxn modelId="{06528F7E-8F23-4DBB-98BE-516FA0B04C83}" type="presParOf" srcId="{58E89F54-10E8-48A9-8C63-C13E8D35427F}" destId="{55DCF757-42F3-41CF-9340-9AA056609AC8}" srcOrd="3" destOrd="0" presId="urn:microsoft.com/office/officeart/2009/layout/CircleArrowProcess"/>
    <dgm:cxn modelId="{1377E54E-7F41-4F44-9E54-94B2E1E960DB}" type="presParOf" srcId="{58E89F54-10E8-48A9-8C63-C13E8D35427F}" destId="{87BC183D-585E-4415-A1A6-982E0E4CA54B}" srcOrd="4" destOrd="0" presId="urn:microsoft.com/office/officeart/2009/layout/CircleArrowProcess"/>
    <dgm:cxn modelId="{A61B41B8-B476-41A1-8479-F214F368CAA2}" type="presParOf" srcId="{87BC183D-585E-4415-A1A6-982E0E4CA54B}" destId="{B2240531-205A-4E44-A616-522FD0C91CD7}" srcOrd="0" destOrd="0" presId="urn:microsoft.com/office/officeart/2009/layout/CircleArrowProcess"/>
    <dgm:cxn modelId="{C985F9D5-E134-4C0C-AA67-F0D8B2904B27}" type="presParOf" srcId="{58E89F54-10E8-48A9-8C63-C13E8D35427F}" destId="{1B0AD148-CB3D-4148-8E59-68871441ACE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886442-370B-48B9-A61A-4F1F7AC26BF0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32A7B649-7F79-46F2-9B9E-46BEA8EBC650}">
      <dgm:prSet phldrT="[Text]"/>
      <dgm:spPr>
        <a:solidFill>
          <a:srgbClr val="0070C0"/>
        </a:solidFill>
      </dgm:spPr>
      <dgm:t>
        <a:bodyPr/>
        <a:lstStyle/>
        <a:p>
          <a:r>
            <a:rPr lang="th-TH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โรคเสี่ยงสูง</a:t>
          </a:r>
        </a:p>
      </dgm:t>
    </dgm:pt>
    <dgm:pt modelId="{93D5C2CC-E30B-4F13-B8B7-0284AC5E9924}" type="parTrans" cxnId="{5574A913-67FA-4F7F-85F6-A9EC3B66A086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79D2F295-73E0-45D9-B250-B5E3904F1257}" type="sibTrans" cxnId="{5574A913-67FA-4F7F-85F6-A9EC3B66A086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782A5F94-E7B2-4C73-ACD7-3A2C9426F1C2}">
      <dgm:prSet phldrT="[Text]"/>
      <dgm:spPr/>
      <dgm:t>
        <a:bodyPr/>
        <a:lstStyle/>
        <a:p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MI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34FC37D-66C0-4E0C-BEF2-2EAA826BC86E}" type="parTrans" cxnId="{A6D882F1-8D5C-4987-95BA-30D76E73B441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AD20267-FB77-43F1-8080-D7A602883DA4}" type="sibTrans" cxnId="{A6D882F1-8D5C-4987-95BA-30D76E73B441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8B53F6F-6859-4C04-9338-901590B8A4B5}">
      <dgm:prSet phldrT="[Text]"/>
      <dgm:spPr>
        <a:solidFill>
          <a:srgbClr val="0070C0"/>
        </a:solidFill>
      </dgm:spPr>
      <dgm:t>
        <a:bodyPr/>
        <a:lstStyle/>
        <a:p>
          <a:r>
            <a:rPr lang="th-TH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โรคติดเชื้อ</a:t>
          </a:r>
        </a:p>
      </dgm:t>
    </dgm:pt>
    <dgm:pt modelId="{33584E65-AF50-4C14-9F24-8C0AFAA85706}" type="parTrans" cxnId="{3624E340-10F6-482E-8CCB-CCE4086FEB36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5BA2B6B6-D82E-464B-B718-597357C4AD86}" type="sibTrans" cxnId="{3624E340-10F6-482E-8CCB-CCE4086FEB36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E6F50DE-0988-42E1-B2D3-87984633EBA0}">
      <dgm:prSet phldrT="[Text]"/>
      <dgm:spPr/>
      <dgm:t>
        <a:bodyPr/>
        <a:lstStyle/>
        <a:p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TB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115D183-CCA5-41C3-B9DE-CF12A872E7B5}" type="parTrans" cxnId="{9314E508-CA03-4C0F-9470-440A71F58D4B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1A139E8-92D9-4B95-998C-5B6BDE0678B7}" type="sibTrans" cxnId="{9314E508-CA03-4C0F-9470-440A71F58D4B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F1E72A5-7778-41FE-953D-17A7FD885F79}">
      <dgm:prSet phldrT="[Text]"/>
      <dgm:spPr/>
      <dgm:t>
        <a:bodyPr/>
        <a:lstStyle/>
        <a:p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sepsis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5AD7ED4-7B94-4A93-81AC-5C01F926837C}" type="parTrans" cxnId="{039347D8-3C8F-48C2-B315-853BEEE3E767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8F3020FA-0CAB-48DA-8239-F236A6DFD259}" type="sibTrans" cxnId="{039347D8-3C8F-48C2-B315-853BEEE3E767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512C277-A42D-478D-B9B2-FA542D4D87FD}">
      <dgm:prSet phldrT="[Text]"/>
      <dgm:spPr>
        <a:solidFill>
          <a:srgbClr val="0070C0"/>
        </a:solidFill>
      </dgm:spPr>
      <dgm:t>
        <a:bodyPr/>
        <a:lstStyle/>
        <a:p>
          <a:r>
            <a:rPr lang="th-TH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โรคและภาวะแทรกซ้อนจากอุบัติเหตุ</a:t>
          </a:r>
        </a:p>
      </dgm:t>
    </dgm:pt>
    <dgm:pt modelId="{75B8C23B-6927-44B9-B608-3984D0996196}" type="parTrans" cxnId="{60F18179-F4B0-4415-B892-CDDE96FD3A7A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3ECE18D-1F08-49F2-B8FD-EC1FB8448ABA}" type="sibTrans" cxnId="{60F18179-F4B0-4415-B892-CDDE96FD3A7A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96168C6-A70D-4805-A639-11C185A02F24}">
      <dgm:prSet phldrT="[Text]"/>
      <dgm:spPr/>
      <dgm:t>
        <a:bodyPr/>
        <a:lstStyle/>
        <a:p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Head injury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2D298FA2-8B17-4ED8-9179-452F9E8CA5C2}" type="parTrans" cxnId="{0386B498-FB68-4706-AB9E-2ADC322B0AAF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270127F3-9300-4E1F-80A7-75E6D711B6D2}" type="sibTrans" cxnId="{0386B498-FB68-4706-AB9E-2ADC322B0AAF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0A4273EA-BF0A-41AD-940D-011A6629A737}">
      <dgm:prSet/>
      <dgm:spPr>
        <a:solidFill>
          <a:srgbClr val="0070C0"/>
        </a:solidFill>
      </dgm:spPr>
      <dgm:t>
        <a:bodyPr/>
        <a:lstStyle/>
        <a:p>
          <a:r>
            <a:rPr lang="th-TH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โรคเรื้อรัง</a:t>
          </a:r>
        </a:p>
      </dgm:t>
    </dgm:pt>
    <dgm:pt modelId="{285E99C5-70C0-4EEA-A8DB-3EC62BAF52A0}" type="parTrans" cxnId="{06AB7141-647C-4B8A-914B-79B26E035187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E07956D-676B-45CE-A8FC-29B8D5663B4C}" type="sibTrans" cxnId="{06AB7141-647C-4B8A-914B-79B26E035187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E13C1021-4643-4BE9-99BB-60A7380C7B42}">
      <dgm:prSet/>
      <dgm:spPr/>
      <dgm:t>
        <a:bodyPr/>
        <a:lstStyle/>
        <a:p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DM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FBCFA53-C0B1-4C02-9504-01441594DA64}" type="parTrans" cxnId="{D3667502-44CD-4E43-BCE1-FF93E5294004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14DF666-77C6-442E-9ABD-A006FBC684CB}" type="sibTrans" cxnId="{D3667502-44CD-4E43-BCE1-FF93E5294004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0700597E-4FA7-47A3-8666-A42EF0C9404F}">
      <dgm:prSet/>
      <dgm:spPr/>
      <dgm:t>
        <a:bodyPr/>
        <a:lstStyle/>
        <a:p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HT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D96F2AC-71F3-4C46-ABBD-2820B8DE11FE}" type="parTrans" cxnId="{D78852AB-8C02-430D-985F-F271E2405CFC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A52109A-6512-4F54-91C1-534EB79B7FCA}" type="sibTrans" cxnId="{D78852AB-8C02-430D-985F-F271E2405CFC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5A2F3332-A587-4632-B798-1E1CEECDA133}">
      <dgm:prSet/>
      <dgm:spPr/>
      <dgm:t>
        <a:bodyPr/>
        <a:lstStyle/>
        <a:p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COPD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0046058-0D67-4466-8871-1080AB22FFA4}" type="parTrans" cxnId="{19F67D41-C16F-415F-AF32-CDC1B3050495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02E52F5-1347-488B-BCD8-3527D637B9BB}" type="sibTrans" cxnId="{19F67D41-C16F-415F-AF32-CDC1B3050495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FDDBECA-8C1F-4A11-B757-C2DC1921DDC1}">
      <dgm:prSet/>
      <dgm:spPr/>
      <dgm:t>
        <a:bodyPr/>
        <a:lstStyle/>
        <a:p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Asthma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EE3E4CD2-6CB9-4BBB-A329-025D56D948A3}" type="parTrans" cxnId="{7C71B7E3-0275-499F-BBA2-64E319653C1B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15D82ABA-23E5-48F2-9D78-12F3DA51C9E2}" type="sibTrans" cxnId="{7C71B7E3-0275-499F-BBA2-64E319653C1B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75846F68-0BF0-4D55-B74D-EEDA5C2CB279}">
      <dgm:prSet/>
      <dgm:spPr/>
      <dgm:t>
        <a:bodyPr/>
        <a:lstStyle/>
        <a:p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CKD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DDF0678-135D-4815-9313-F5FE6EF246AC}" type="parTrans" cxnId="{23EE7821-7DDE-43D0-9AF8-776DF9C596A6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02539A5D-B1A2-4D3D-8F22-20A490D94B0E}" type="sibTrans" cxnId="{23EE7821-7DDE-43D0-9AF8-776DF9C596A6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29CFE54-2DAC-4BC0-802F-731E8EE4AD49}">
      <dgm:prSet/>
      <dgm:spPr/>
      <dgm:t>
        <a:bodyPr/>
        <a:lstStyle/>
        <a:p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CA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92E024E-D548-4C89-B262-3B27678B2DDF}" type="parTrans" cxnId="{E493EF2B-9690-4752-A08F-7E3CEB0FF2D7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7BE75EC-56BF-47D2-B673-50523D1DABAA}" type="sibTrans" cxnId="{E493EF2B-9690-4752-A08F-7E3CEB0FF2D7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E8D5FC9-C3E5-408C-B6C3-BF09318B995C}">
      <dgm:prSet/>
      <dgm:spPr>
        <a:solidFill>
          <a:srgbClr val="0070C0"/>
        </a:solidFill>
      </dgm:spPr>
      <dgm:t>
        <a:bodyPr/>
        <a:lstStyle/>
        <a:p>
          <a:r>
            <a:rPr lang="th-TH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โรคที่มีข้อจำกัดในการให้บริการ / ต้องส่งต่อ </a:t>
          </a:r>
        </a:p>
      </dgm:t>
    </dgm:pt>
    <dgm:pt modelId="{BCC44EF7-AF2B-4070-9CE9-1AB614DD6FD8}" type="parTrans" cxnId="{BE98C43A-2878-48F1-A835-D23B3DDFE45F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22F82AE0-5B92-46C9-AD5C-97AA69822C4D}" type="sibTrans" cxnId="{BE98C43A-2878-48F1-A835-D23B3DDFE45F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287FF02-765B-4D3F-891B-AE073BE6A27E}">
      <dgm:prSet/>
      <dgm:spPr/>
      <dgm:t>
        <a:bodyPr/>
        <a:lstStyle/>
        <a:p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Cataract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70EB997-75E1-41B5-B5B1-8F269C5A1BEB}" type="parTrans" cxnId="{5E386CD8-2D4D-4B72-BAE6-A089A5A061F8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6A9D088-09E3-4B9B-9B79-4C3E20699CDD}" type="sibTrans" cxnId="{5E386CD8-2D4D-4B72-BAE6-A089A5A061F8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28A448BA-91AC-4C32-B531-0F576F7A53EB}">
      <dgm:prSet/>
      <dgm:spPr/>
      <dgm:t>
        <a:bodyPr/>
        <a:lstStyle/>
        <a:p>
          <a:r>
            <a:rPr lang="th-TH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โรคจิตเวช</a:t>
          </a:r>
        </a:p>
      </dgm:t>
    </dgm:pt>
    <dgm:pt modelId="{AAC17125-EB06-45FD-BDD0-8CF699E4F8E9}" type="parTrans" cxnId="{52D6C586-D603-495D-B9E4-2DD51A8CA874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54F5EDB-1067-4367-88F4-07D1265D5AD7}" type="sibTrans" cxnId="{52D6C586-D603-495D-B9E4-2DD51A8CA874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6C3033E-CCEF-412C-9D5E-77D922C7371C}">
      <dgm:prSet/>
      <dgm:spPr/>
      <dgm:t>
        <a:bodyPr/>
        <a:lstStyle/>
        <a:p>
          <a:r>
            <a:rPr lang="th-TH" dirty="0">
              <a:latin typeface="Browallia New" panose="020B0604020202020204" pitchFamily="34" charset="-34"/>
              <a:cs typeface="Browallia New" panose="020B0604020202020204" pitchFamily="34" charset="-34"/>
            </a:rPr>
            <a:t>ได้รับการ </a:t>
          </a:r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Investigate </a:t>
          </a:r>
          <a:r>
            <a:rPr lang="th-TH" dirty="0">
              <a:latin typeface="Browallia New" panose="020B0604020202020204" pitchFamily="34" charset="-34"/>
              <a:cs typeface="Browallia New" panose="020B0604020202020204" pitchFamily="34" charset="-34"/>
            </a:rPr>
            <a:t>ด้วย</a:t>
          </a:r>
          <a:r>
            <a:rPr lang="th-TH" dirty="0" err="1">
              <a:latin typeface="Browallia New" panose="020B0604020202020204" pitchFamily="34" charset="-34"/>
              <a:cs typeface="Browallia New" panose="020B0604020202020204" pitchFamily="34" charset="-34"/>
            </a:rPr>
            <a:t>การทำ</a:t>
          </a:r>
          <a:r>
            <a:rPr lang="th-TH" dirty="0">
              <a:latin typeface="Browallia New" panose="020B0604020202020204" pitchFamily="34" charset="-34"/>
              <a:cs typeface="Browallia New" panose="020B0604020202020204" pitchFamily="34" charset="-34"/>
            </a:rPr>
            <a:t> </a:t>
          </a:r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CT scan, Gastro Scope, Endoscope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6A30B65-25C6-48B5-B7E1-A0A4C9110725}" type="parTrans" cxnId="{95645161-93F4-47F4-91D2-B3B176496DFB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4B5E549-BF24-4EC0-ADCA-B776B4B08DBC}" type="sibTrans" cxnId="{95645161-93F4-47F4-91D2-B3B176496DFB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781B6073-4AD7-4B4A-9685-961DAAB2D1B7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>
              <a:latin typeface="Browallia New" panose="020B0604020202020204" pitchFamily="34" charset="-34"/>
              <a:cs typeface="Browallia New" panose="020B0604020202020204" pitchFamily="34" charset="-34"/>
            </a:rPr>
            <a:t>CKD</a:t>
          </a:r>
          <a:endParaRPr lang="th-TH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7D6C6C46-E511-48F6-A6D8-A07A5EBFEC0E}" type="parTrans" cxnId="{D61BF414-99EE-4838-8983-FEE66D56B5B9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F3A1207-8954-4162-80BA-3D2D399E4F36}" type="sibTrans" cxnId="{D61BF414-99EE-4838-8983-FEE66D56B5B9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0ABAE60-0E5E-4F11-840A-6398D5A8C5F3}">
      <dgm:prSet/>
      <dgm:spPr>
        <a:solidFill>
          <a:srgbClr val="0070C0"/>
        </a:solidFill>
      </dgm:spPr>
      <dgm:t>
        <a:bodyPr/>
        <a:lstStyle/>
        <a:p>
          <a:r>
            <a:rPr lang="th-TH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โรคติดเชื้อที่ต้องรายงาน</a:t>
          </a:r>
        </a:p>
      </dgm:t>
    </dgm:pt>
    <dgm:pt modelId="{CBD41E32-4D58-429A-AA86-BD703C40EB0D}" type="parTrans" cxnId="{8D4C0BC2-1922-4D68-98DD-9EDCA7FE8A75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F397AA4-30DB-4E4E-861A-A411F1BE5652}" type="sibTrans" cxnId="{8D4C0BC2-1922-4D68-98DD-9EDCA7FE8A75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08DB3288-4DD4-43CC-83DB-68F047C21E1A}">
      <dgm:prSet/>
      <dgm:spPr/>
      <dgm:t>
        <a:bodyPr/>
        <a:lstStyle/>
        <a:p>
          <a:r>
            <a:rPr lang="en-US">
              <a:latin typeface="Browallia New" panose="020B0604020202020204" pitchFamily="34" charset="-34"/>
              <a:cs typeface="Browallia New" panose="020B0604020202020204" pitchFamily="34" charset="-34"/>
            </a:rPr>
            <a:t>Chickenpox</a:t>
          </a:r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0630A8D-B31A-4207-AAB2-93E1AA554B6E}" type="parTrans" cxnId="{4BCD067A-9424-4797-8A17-0DBEE94BF14E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28D94706-6C01-43C3-A7F3-B86CD9A37026}" type="sibTrans" cxnId="{4BCD067A-9424-4797-8A17-0DBEE94BF14E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1ED2878-859E-4F5B-93B0-F48BF0C6CBC4}">
      <dgm:prSet/>
      <dgm:spPr/>
      <dgm:t>
        <a:bodyPr/>
        <a:lstStyle/>
        <a:p>
          <a:r>
            <a:rPr lang="en-US">
              <a:latin typeface="Browallia New" panose="020B0604020202020204" pitchFamily="34" charset="-34"/>
              <a:cs typeface="Browallia New" panose="020B0604020202020204" pitchFamily="34" charset="-34"/>
            </a:rPr>
            <a:t>Diarrhea</a:t>
          </a:r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67D8E3B-3505-4E74-8318-09B0371C55B8}" type="parTrans" cxnId="{FF4740C4-B886-4B26-B8DC-5CCABB3CDABA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E843A52F-85F3-4F51-9A5D-F20930AE33F5}" type="sibTrans" cxnId="{FF4740C4-B886-4B26-B8DC-5CCABB3CDABA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8321C088-1373-4215-B0AE-953041C23EA9}">
      <dgm:prSet/>
      <dgm:spPr/>
      <dgm:t>
        <a:bodyPr/>
        <a:lstStyle/>
        <a:p>
          <a:r>
            <a:rPr lang="en-US">
              <a:latin typeface="Browallia New" panose="020B0604020202020204" pitchFamily="34" charset="-34"/>
              <a:cs typeface="Browallia New" panose="020B0604020202020204" pitchFamily="34" charset="-34"/>
            </a:rPr>
            <a:t>Chikungunya fever</a:t>
          </a:r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CE8CF908-561E-44A9-99B4-6BF0050AAF05}" type="parTrans" cxnId="{E5F6FE12-076B-46A6-A807-67869CCF7D8B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DDEEF8C-9619-4394-B8FC-F0C536C7538B}" type="sibTrans" cxnId="{E5F6FE12-076B-46A6-A807-67869CCF7D8B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14D2555-F328-46F3-8CBF-1D6EF76D698D}">
      <dgm:prSet/>
      <dgm:spPr/>
      <dgm:t>
        <a:bodyPr/>
        <a:lstStyle/>
        <a:p>
          <a:r>
            <a:rPr lang="en-US">
              <a:latin typeface="Browallia New" panose="020B0604020202020204" pitchFamily="34" charset="-34"/>
              <a:cs typeface="Browallia New" panose="020B0604020202020204" pitchFamily="34" charset="-34"/>
            </a:rPr>
            <a:t>D.H.F</a:t>
          </a:r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3AB0259-6663-4313-B63D-C11A98A424CA}" type="parTrans" cxnId="{F04D03C5-3430-49F1-9935-CEE56C1636A1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33B56A2F-81EB-4739-82A4-89F889C3EC42}" type="sibTrans" cxnId="{F04D03C5-3430-49F1-9935-CEE56C1636A1}">
      <dgm:prSet/>
      <dgm:spPr/>
      <dgm:t>
        <a:bodyPr/>
        <a:lstStyle/>
        <a:p>
          <a:endParaRPr lang="th-TH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23405DE1-91A4-4DDA-B6C7-9088F808DDC2}">
      <dgm:prSet/>
      <dgm:spPr/>
      <dgm:t>
        <a:bodyPr/>
        <a:lstStyle/>
        <a:p>
          <a:r>
            <a:rPr lang="en-US" dirty="0"/>
            <a:t>Stroke</a:t>
          </a:r>
        </a:p>
      </dgm:t>
    </dgm:pt>
    <dgm:pt modelId="{D10A8CD0-0BF7-4859-86F4-7EEDA213BC92}" type="parTrans" cxnId="{495B93AD-F8C9-47AE-9A04-A0A1F9B2FA86}">
      <dgm:prSet/>
      <dgm:spPr/>
      <dgm:t>
        <a:bodyPr/>
        <a:lstStyle/>
        <a:p>
          <a:endParaRPr lang="en-US"/>
        </a:p>
      </dgm:t>
    </dgm:pt>
    <dgm:pt modelId="{967D38D5-37FE-45A6-946F-D3A153D5B277}" type="sibTrans" cxnId="{495B93AD-F8C9-47AE-9A04-A0A1F9B2FA86}">
      <dgm:prSet/>
      <dgm:spPr/>
      <dgm:t>
        <a:bodyPr/>
        <a:lstStyle/>
        <a:p>
          <a:endParaRPr lang="en-US"/>
        </a:p>
      </dgm:t>
    </dgm:pt>
    <dgm:pt modelId="{74513C70-ABC9-495B-85E1-BF640D733545}">
      <dgm:prSet/>
      <dgm:spPr/>
      <dgm:t>
        <a:bodyPr/>
        <a:lstStyle/>
        <a:p>
          <a:r>
            <a:rPr lang="en-US" dirty="0"/>
            <a:t>PPH</a:t>
          </a:r>
        </a:p>
      </dgm:t>
    </dgm:pt>
    <dgm:pt modelId="{CFDCE3BE-CC22-4DE6-B372-8CD9E66E91D0}" type="parTrans" cxnId="{1D23B6F1-C368-4643-94A8-51B5C18D1773}">
      <dgm:prSet/>
      <dgm:spPr/>
      <dgm:t>
        <a:bodyPr/>
        <a:lstStyle/>
        <a:p>
          <a:endParaRPr lang="en-US"/>
        </a:p>
      </dgm:t>
    </dgm:pt>
    <dgm:pt modelId="{49C400B6-C3CB-4BB3-B6CC-7DB39F3B3B9F}" type="sibTrans" cxnId="{1D23B6F1-C368-4643-94A8-51B5C18D1773}">
      <dgm:prSet/>
      <dgm:spPr/>
      <dgm:t>
        <a:bodyPr/>
        <a:lstStyle/>
        <a:p>
          <a:endParaRPr lang="en-US"/>
        </a:p>
      </dgm:t>
    </dgm:pt>
    <dgm:pt modelId="{1B808FC7-465E-462C-98D1-87E58F19BAA1}" type="pres">
      <dgm:prSet presAssocID="{BB886442-370B-48B9-A61A-4F1F7AC26BF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E60B4281-BC49-4CFC-968C-3B01F9F38BB0}" type="pres">
      <dgm:prSet presAssocID="{32A7B649-7F79-46F2-9B9E-46BEA8EBC650}" presName="horFlow" presStyleCnt="0"/>
      <dgm:spPr/>
    </dgm:pt>
    <dgm:pt modelId="{F41D803D-DDA0-4C98-B4E3-D50CCB79E464}" type="pres">
      <dgm:prSet presAssocID="{32A7B649-7F79-46F2-9B9E-46BEA8EBC650}" presName="bigChev" presStyleLbl="node1" presStyleIdx="0" presStyleCnt="6" custScaleX="123859"/>
      <dgm:spPr/>
      <dgm:t>
        <a:bodyPr/>
        <a:lstStyle/>
        <a:p>
          <a:endParaRPr lang="th-TH"/>
        </a:p>
      </dgm:t>
    </dgm:pt>
    <dgm:pt modelId="{CC146089-27D0-47CD-8EDB-B2EB96F07463}" type="pres">
      <dgm:prSet presAssocID="{B34FC37D-66C0-4E0C-BEF2-2EAA826BC86E}" presName="parTrans" presStyleCnt="0"/>
      <dgm:spPr/>
    </dgm:pt>
    <dgm:pt modelId="{F2623D64-1179-4CF6-9C78-36C024CFA727}" type="pres">
      <dgm:prSet presAssocID="{782A5F94-E7B2-4C73-ACD7-3A2C9426F1C2}" presName="node" presStyleLbl="alignAccFollowNode1" presStyleIdx="0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D5FBDDC-6D97-4EF2-818A-9B4BB0A40E79}" type="pres">
      <dgm:prSet presAssocID="{9AD20267-FB77-43F1-8080-D7A602883DA4}" presName="sibTrans" presStyleCnt="0"/>
      <dgm:spPr/>
    </dgm:pt>
    <dgm:pt modelId="{49F518DE-6A8E-4C7F-AAEE-D3AB972972D7}" type="pres">
      <dgm:prSet presAssocID="{23405DE1-91A4-4DDA-B6C7-9088F808DDC2}" presName="node" presStyleLbl="alignAccFollowNode1" presStyleIdx="1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03D8FAA-B063-4A64-85DC-545F7CB030B4}" type="pres">
      <dgm:prSet presAssocID="{967D38D5-37FE-45A6-946F-D3A153D5B277}" presName="sibTrans" presStyleCnt="0"/>
      <dgm:spPr/>
    </dgm:pt>
    <dgm:pt modelId="{418D7F07-9CC4-4744-A367-1582BADCC764}" type="pres">
      <dgm:prSet presAssocID="{74513C70-ABC9-495B-85E1-BF640D733545}" presName="node" presStyleLbl="alignAccFollowNode1" presStyleIdx="2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44B481F-EF9B-4040-BDD4-33935254DD35}" type="pres">
      <dgm:prSet presAssocID="{32A7B649-7F79-46F2-9B9E-46BEA8EBC650}" presName="vSp" presStyleCnt="0"/>
      <dgm:spPr/>
    </dgm:pt>
    <dgm:pt modelId="{1C3BF12D-210D-4D76-9B14-95AB8AECEEE6}" type="pres">
      <dgm:prSet presAssocID="{A8B53F6F-6859-4C04-9338-901590B8A4B5}" presName="horFlow" presStyleCnt="0"/>
      <dgm:spPr/>
    </dgm:pt>
    <dgm:pt modelId="{E80462ED-677B-4423-B3EE-4AD896D71E1E}" type="pres">
      <dgm:prSet presAssocID="{A8B53F6F-6859-4C04-9338-901590B8A4B5}" presName="bigChev" presStyleLbl="node1" presStyleIdx="1" presStyleCnt="6"/>
      <dgm:spPr/>
      <dgm:t>
        <a:bodyPr/>
        <a:lstStyle/>
        <a:p>
          <a:endParaRPr lang="th-TH"/>
        </a:p>
      </dgm:t>
    </dgm:pt>
    <dgm:pt modelId="{31CEAC43-969B-4301-8ECB-B20857C3F9BE}" type="pres">
      <dgm:prSet presAssocID="{D115D183-CCA5-41C3-B9DE-CF12A872E7B5}" presName="parTrans" presStyleCnt="0"/>
      <dgm:spPr/>
    </dgm:pt>
    <dgm:pt modelId="{A83C6C84-2891-488C-B828-FC8FB8EDB2B8}" type="pres">
      <dgm:prSet presAssocID="{DE6F50DE-0988-42E1-B2D3-87984633EBA0}" presName="node" presStyleLbl="alignAccFollowNode1" presStyleIdx="3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30B6524-8D84-457E-B793-FB3CCE63D0AD}" type="pres">
      <dgm:prSet presAssocID="{31A139E8-92D9-4B95-998C-5B6BDE0678B7}" presName="sibTrans" presStyleCnt="0"/>
      <dgm:spPr/>
    </dgm:pt>
    <dgm:pt modelId="{DACE245B-BF67-4CB6-B51B-E40C8B5581E3}" type="pres">
      <dgm:prSet presAssocID="{3F1E72A5-7778-41FE-953D-17A7FD885F79}" presName="node" presStyleLbl="alignAccFollowNode1" presStyleIdx="4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A43E68-DBE5-452F-9E56-BE6825C948E8}" type="pres">
      <dgm:prSet presAssocID="{A8B53F6F-6859-4C04-9338-901590B8A4B5}" presName="vSp" presStyleCnt="0"/>
      <dgm:spPr/>
    </dgm:pt>
    <dgm:pt modelId="{777473E3-D93C-4C6A-937B-0F84529C8137}" type="pres">
      <dgm:prSet presAssocID="{D512C277-A42D-478D-B9B2-FA542D4D87FD}" presName="horFlow" presStyleCnt="0"/>
      <dgm:spPr/>
    </dgm:pt>
    <dgm:pt modelId="{EE42066B-D512-4C92-AA2B-89E770B2023F}" type="pres">
      <dgm:prSet presAssocID="{D512C277-A42D-478D-B9B2-FA542D4D87FD}" presName="bigChev" presStyleLbl="node1" presStyleIdx="2" presStyleCnt="6" custScaleX="226793"/>
      <dgm:spPr/>
      <dgm:t>
        <a:bodyPr/>
        <a:lstStyle/>
        <a:p>
          <a:endParaRPr lang="th-TH"/>
        </a:p>
      </dgm:t>
    </dgm:pt>
    <dgm:pt modelId="{4E67171B-DBF8-4F02-880C-676A711891AB}" type="pres">
      <dgm:prSet presAssocID="{2D298FA2-8B17-4ED8-9179-452F9E8CA5C2}" presName="parTrans" presStyleCnt="0"/>
      <dgm:spPr/>
    </dgm:pt>
    <dgm:pt modelId="{7DBE3B67-CC82-45FE-8825-5209EE038110}" type="pres">
      <dgm:prSet presAssocID="{696168C6-A70D-4805-A639-11C185A02F24}" presName="node" presStyleLbl="alignAccFollowNode1" presStyleIdx="5" presStyleCnt="20" custScaleX="130551" custLinFactNeighborX="10737" custLinFactNeighborY="289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A79D005-F796-4DB4-BD37-759181D3EA17}" type="pres">
      <dgm:prSet presAssocID="{D512C277-A42D-478D-B9B2-FA542D4D87FD}" presName="vSp" presStyleCnt="0"/>
      <dgm:spPr/>
    </dgm:pt>
    <dgm:pt modelId="{81510ADB-4341-4AB8-AEBF-F774647AA798}" type="pres">
      <dgm:prSet presAssocID="{0A4273EA-BF0A-41AD-940D-011A6629A737}" presName="horFlow" presStyleCnt="0"/>
      <dgm:spPr/>
    </dgm:pt>
    <dgm:pt modelId="{A336EB90-28F1-4C42-9F19-4E06791B7313}" type="pres">
      <dgm:prSet presAssocID="{0A4273EA-BF0A-41AD-940D-011A6629A737}" presName="bigChev" presStyleLbl="node1" presStyleIdx="3" presStyleCnt="6"/>
      <dgm:spPr/>
      <dgm:t>
        <a:bodyPr/>
        <a:lstStyle/>
        <a:p>
          <a:endParaRPr lang="th-TH"/>
        </a:p>
      </dgm:t>
    </dgm:pt>
    <dgm:pt modelId="{4E55A386-43ED-43BC-A3C5-2AE6CD4FAD5F}" type="pres">
      <dgm:prSet presAssocID="{BFBCFA53-C0B1-4C02-9504-01441594DA64}" presName="parTrans" presStyleCnt="0"/>
      <dgm:spPr/>
    </dgm:pt>
    <dgm:pt modelId="{A7E48C55-1464-4029-ADC8-D169C2042E8E}" type="pres">
      <dgm:prSet presAssocID="{E13C1021-4643-4BE9-99BB-60A7380C7B42}" presName="node" presStyleLbl="alignAccFollowNode1" presStyleIdx="6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44F5FFB-59EC-4341-AC70-D76E3F8414A3}" type="pres">
      <dgm:prSet presAssocID="{614DF666-77C6-442E-9ABD-A006FBC684CB}" presName="sibTrans" presStyleCnt="0"/>
      <dgm:spPr/>
    </dgm:pt>
    <dgm:pt modelId="{5B7CB39B-05FA-47E1-8199-03660E3D91B3}" type="pres">
      <dgm:prSet presAssocID="{0700597E-4FA7-47A3-8666-A42EF0C9404F}" presName="node" presStyleLbl="alignAccFollowNode1" presStyleIdx="7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9C4036A-1841-4F33-B375-BDA4DC331F56}" type="pres">
      <dgm:prSet presAssocID="{3A52109A-6512-4F54-91C1-534EB79B7FCA}" presName="sibTrans" presStyleCnt="0"/>
      <dgm:spPr/>
    </dgm:pt>
    <dgm:pt modelId="{0DA0582F-D681-43D9-9466-D2719E5451D2}" type="pres">
      <dgm:prSet presAssocID="{5A2F3332-A587-4632-B798-1E1CEECDA133}" presName="node" presStyleLbl="alignAccFollowNode1" presStyleIdx="8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0DC03DB-E08E-403C-9EF8-497FD0D427E0}" type="pres">
      <dgm:prSet presAssocID="{402E52F5-1347-488B-BCD8-3527D637B9BB}" presName="sibTrans" presStyleCnt="0"/>
      <dgm:spPr/>
    </dgm:pt>
    <dgm:pt modelId="{C2625591-84E7-45D2-B554-FC158D6BB251}" type="pres">
      <dgm:prSet presAssocID="{BFDDBECA-8C1F-4A11-B757-C2DC1921DDC1}" presName="node" presStyleLbl="alignAccFollowNode1" presStyleIdx="9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A8EABEA-A9BC-4BD0-B110-8B0ABCCA4533}" type="pres">
      <dgm:prSet presAssocID="{15D82ABA-23E5-48F2-9D78-12F3DA51C9E2}" presName="sibTrans" presStyleCnt="0"/>
      <dgm:spPr/>
    </dgm:pt>
    <dgm:pt modelId="{9DF68256-39BC-4CE3-AB04-DAD248E14E09}" type="pres">
      <dgm:prSet presAssocID="{75846F68-0BF0-4D55-B74D-EEDA5C2CB279}" presName="node" presStyleLbl="alignAccFollowNode1" presStyleIdx="10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F26B9AB-C41F-4A9B-90CC-07FED162AB7C}" type="pres">
      <dgm:prSet presAssocID="{02539A5D-B1A2-4D3D-8F22-20A490D94B0E}" presName="sibTrans" presStyleCnt="0"/>
      <dgm:spPr/>
    </dgm:pt>
    <dgm:pt modelId="{E28C4CE1-10CF-4411-96EF-F8B942607E57}" type="pres">
      <dgm:prSet presAssocID="{629CFE54-2DAC-4BC0-802F-731E8EE4AD49}" presName="node" presStyleLbl="alignAccFollowNode1" presStyleIdx="11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F479923-4434-4D3B-8E50-AA1146FBAA1E}" type="pres">
      <dgm:prSet presAssocID="{0A4273EA-BF0A-41AD-940D-011A6629A737}" presName="vSp" presStyleCnt="0"/>
      <dgm:spPr/>
    </dgm:pt>
    <dgm:pt modelId="{8299DF8E-0D7A-4EAF-A83E-FEDDE232EADA}" type="pres">
      <dgm:prSet presAssocID="{9E8D5FC9-C3E5-408C-B6C3-BF09318B995C}" presName="horFlow" presStyleCnt="0"/>
      <dgm:spPr/>
    </dgm:pt>
    <dgm:pt modelId="{704B9687-AF08-4188-80D7-12063B7907C4}" type="pres">
      <dgm:prSet presAssocID="{9E8D5FC9-C3E5-408C-B6C3-BF09318B995C}" presName="bigChev" presStyleLbl="node1" presStyleIdx="4" presStyleCnt="6" custScaleX="241016"/>
      <dgm:spPr/>
      <dgm:t>
        <a:bodyPr/>
        <a:lstStyle/>
        <a:p>
          <a:endParaRPr lang="th-TH"/>
        </a:p>
      </dgm:t>
    </dgm:pt>
    <dgm:pt modelId="{9ABAEC64-76DD-4623-BDDF-F9FC59C38764}" type="pres">
      <dgm:prSet presAssocID="{AAC17125-EB06-45FD-BDD0-8CF699E4F8E9}" presName="parTrans" presStyleCnt="0"/>
      <dgm:spPr/>
    </dgm:pt>
    <dgm:pt modelId="{3752EF23-6328-41BF-9873-D5556149C23A}" type="pres">
      <dgm:prSet presAssocID="{28A448BA-91AC-4C32-B531-0F576F7A53EB}" presName="node" presStyleLbl="alignAccFollowNode1" presStyleIdx="12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3D72681-1840-4808-8DBC-91A7D8AF99D5}" type="pres">
      <dgm:prSet presAssocID="{454F5EDB-1067-4367-88F4-07D1265D5AD7}" presName="sibTrans" presStyleCnt="0"/>
      <dgm:spPr/>
    </dgm:pt>
    <dgm:pt modelId="{B3D27129-82F6-427A-80A6-6B441394803C}" type="pres">
      <dgm:prSet presAssocID="{A287FF02-765B-4D3F-891B-AE073BE6A27E}" presName="node" presStyleLbl="alignAccFollowNode1" presStyleIdx="13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879F8B2-6197-4A45-8E38-6599F81CCD19}" type="pres">
      <dgm:prSet presAssocID="{A6A9D088-09E3-4B9B-9B79-4C3E20699CDD}" presName="sibTrans" presStyleCnt="0"/>
      <dgm:spPr/>
    </dgm:pt>
    <dgm:pt modelId="{0AC63F60-49FF-4125-A694-637D7AD28372}" type="pres">
      <dgm:prSet presAssocID="{781B6073-4AD7-4B4A-9685-961DAAB2D1B7}" presName="node" presStyleLbl="alignAccFollowNode1" presStyleIdx="14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D17D90C-BCC8-4B6F-9810-0889DA074571}" type="pres">
      <dgm:prSet presAssocID="{4F3A1207-8954-4162-80BA-3D2D399E4F36}" presName="sibTrans" presStyleCnt="0"/>
      <dgm:spPr/>
    </dgm:pt>
    <dgm:pt modelId="{EF1984FE-5F73-4908-91B7-A1D62B5F1A19}" type="pres">
      <dgm:prSet presAssocID="{46C3033E-CCEF-412C-9D5E-77D922C7371C}" presName="node" presStyleLbl="alignAccFollowNode1" presStyleIdx="15" presStyleCnt="20" custScaleX="20277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5E55724-2A56-410A-B2CD-B549815CD816}" type="pres">
      <dgm:prSet presAssocID="{9E8D5FC9-C3E5-408C-B6C3-BF09318B995C}" presName="vSp" presStyleCnt="0"/>
      <dgm:spPr/>
    </dgm:pt>
    <dgm:pt modelId="{FA2B9B28-E78D-4020-8A5F-F3C859DD2484}" type="pres">
      <dgm:prSet presAssocID="{A0ABAE60-0E5E-4F11-840A-6398D5A8C5F3}" presName="horFlow" presStyleCnt="0"/>
      <dgm:spPr/>
    </dgm:pt>
    <dgm:pt modelId="{02674DAE-B2F7-456B-A1AA-C7E36312B6CF}" type="pres">
      <dgm:prSet presAssocID="{A0ABAE60-0E5E-4F11-840A-6398D5A8C5F3}" presName="bigChev" presStyleLbl="node1" presStyleIdx="5" presStyleCnt="6" custScaleX="181497"/>
      <dgm:spPr/>
      <dgm:t>
        <a:bodyPr/>
        <a:lstStyle/>
        <a:p>
          <a:endParaRPr lang="th-TH"/>
        </a:p>
      </dgm:t>
    </dgm:pt>
    <dgm:pt modelId="{9CC3580B-2819-44DF-B48B-6CDA34FF5CDF}" type="pres">
      <dgm:prSet presAssocID="{D0630A8D-B31A-4207-AAB2-93E1AA554B6E}" presName="parTrans" presStyleCnt="0"/>
      <dgm:spPr/>
    </dgm:pt>
    <dgm:pt modelId="{DB4FAF0E-0F48-4A0B-B9FA-E4FC39EC4763}" type="pres">
      <dgm:prSet presAssocID="{08DB3288-4DD4-43CC-83DB-68F047C21E1A}" presName="node" presStyleLbl="alignAccFollowNode1" presStyleIdx="16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356B710-71FC-4C8E-9B74-89AD1AAC6047}" type="pres">
      <dgm:prSet presAssocID="{28D94706-6C01-43C3-A7F3-B86CD9A37026}" presName="sibTrans" presStyleCnt="0"/>
      <dgm:spPr/>
    </dgm:pt>
    <dgm:pt modelId="{CC6D38D0-1074-44D0-9990-445F19F2A247}" type="pres">
      <dgm:prSet presAssocID="{31ED2878-859E-4F5B-93B0-F48BF0C6CBC4}" presName="node" presStyleLbl="alignAccFollowNode1" presStyleIdx="17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64F0D9C-2089-4D0F-920F-637B7668A817}" type="pres">
      <dgm:prSet presAssocID="{E843A52F-85F3-4F51-9A5D-F20930AE33F5}" presName="sibTrans" presStyleCnt="0"/>
      <dgm:spPr/>
    </dgm:pt>
    <dgm:pt modelId="{F499CFCC-616A-48E3-9EEE-8682AA2355EF}" type="pres">
      <dgm:prSet presAssocID="{8321C088-1373-4215-B0AE-953041C23EA9}" presName="node" presStyleLbl="alignAccFollowNode1" presStyleIdx="18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DA961A-248F-4085-9ED7-1849E35D935A}" type="pres">
      <dgm:prSet presAssocID="{FDDEEF8C-9619-4394-B8FC-F0C536C7538B}" presName="sibTrans" presStyleCnt="0"/>
      <dgm:spPr/>
    </dgm:pt>
    <dgm:pt modelId="{01752524-F004-4488-BF28-BA7DF143A9CD}" type="pres">
      <dgm:prSet presAssocID="{F14D2555-F328-46F3-8CBF-1D6EF76D698D}" presName="node" presStyleLbl="alignAccFollowNode1" presStyleIdx="19" presStyleCnt="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E386CD8-2D4D-4B72-BAE6-A089A5A061F8}" srcId="{9E8D5FC9-C3E5-408C-B6C3-BF09318B995C}" destId="{A287FF02-765B-4D3F-891B-AE073BE6A27E}" srcOrd="1" destOrd="0" parTransId="{B70EB997-75E1-41B5-B5B1-8F269C5A1BEB}" sibTransId="{A6A9D088-09E3-4B9B-9B79-4C3E20699CDD}"/>
    <dgm:cxn modelId="{4BCD067A-9424-4797-8A17-0DBEE94BF14E}" srcId="{A0ABAE60-0E5E-4F11-840A-6398D5A8C5F3}" destId="{08DB3288-4DD4-43CC-83DB-68F047C21E1A}" srcOrd="0" destOrd="0" parTransId="{D0630A8D-B31A-4207-AAB2-93E1AA554B6E}" sibTransId="{28D94706-6C01-43C3-A7F3-B86CD9A37026}"/>
    <dgm:cxn modelId="{E601D212-E8DD-4323-A4C9-CE6ACA3F3782}" type="presOf" srcId="{781B6073-4AD7-4B4A-9685-961DAAB2D1B7}" destId="{0AC63F60-49FF-4125-A694-637D7AD28372}" srcOrd="0" destOrd="0" presId="urn:microsoft.com/office/officeart/2005/8/layout/lProcess3"/>
    <dgm:cxn modelId="{8D4C0BC2-1922-4D68-98DD-9EDCA7FE8A75}" srcId="{BB886442-370B-48B9-A61A-4F1F7AC26BF0}" destId="{A0ABAE60-0E5E-4F11-840A-6398D5A8C5F3}" srcOrd="5" destOrd="0" parTransId="{CBD41E32-4D58-429A-AA86-BD703C40EB0D}" sibTransId="{3F397AA4-30DB-4E4E-861A-A411F1BE5652}"/>
    <dgm:cxn modelId="{495B93AD-F8C9-47AE-9A04-A0A1F9B2FA86}" srcId="{32A7B649-7F79-46F2-9B9E-46BEA8EBC650}" destId="{23405DE1-91A4-4DDA-B6C7-9088F808DDC2}" srcOrd="1" destOrd="0" parTransId="{D10A8CD0-0BF7-4859-86F4-7EEDA213BC92}" sibTransId="{967D38D5-37FE-45A6-946F-D3A153D5B277}"/>
    <dgm:cxn modelId="{0386B498-FB68-4706-AB9E-2ADC322B0AAF}" srcId="{D512C277-A42D-478D-B9B2-FA542D4D87FD}" destId="{696168C6-A70D-4805-A639-11C185A02F24}" srcOrd="0" destOrd="0" parTransId="{2D298FA2-8B17-4ED8-9179-452F9E8CA5C2}" sibTransId="{270127F3-9300-4E1F-80A7-75E6D711B6D2}"/>
    <dgm:cxn modelId="{93AB58BC-10E6-4ED0-B79E-2C2BEBFABFF6}" type="presOf" srcId="{A287FF02-765B-4D3F-891B-AE073BE6A27E}" destId="{B3D27129-82F6-427A-80A6-6B441394803C}" srcOrd="0" destOrd="0" presId="urn:microsoft.com/office/officeart/2005/8/layout/lProcess3"/>
    <dgm:cxn modelId="{D3667502-44CD-4E43-BCE1-FF93E5294004}" srcId="{0A4273EA-BF0A-41AD-940D-011A6629A737}" destId="{E13C1021-4643-4BE9-99BB-60A7380C7B42}" srcOrd="0" destOrd="0" parTransId="{BFBCFA53-C0B1-4C02-9504-01441594DA64}" sibTransId="{614DF666-77C6-442E-9ABD-A006FBC684CB}"/>
    <dgm:cxn modelId="{E7843C42-237A-4E43-B44B-C36B358F2D7C}" type="presOf" srcId="{0700597E-4FA7-47A3-8666-A42EF0C9404F}" destId="{5B7CB39B-05FA-47E1-8199-03660E3D91B3}" srcOrd="0" destOrd="0" presId="urn:microsoft.com/office/officeart/2005/8/layout/lProcess3"/>
    <dgm:cxn modelId="{F04D03C5-3430-49F1-9935-CEE56C1636A1}" srcId="{A0ABAE60-0E5E-4F11-840A-6398D5A8C5F3}" destId="{F14D2555-F328-46F3-8CBF-1D6EF76D698D}" srcOrd="3" destOrd="0" parTransId="{43AB0259-6663-4313-B63D-C11A98A424CA}" sibTransId="{33B56A2F-81EB-4739-82A4-89F889C3EC42}"/>
    <dgm:cxn modelId="{75AB0D1B-FEAE-4552-A215-6C748E9C6684}" type="presOf" srcId="{31ED2878-859E-4F5B-93B0-F48BF0C6CBC4}" destId="{CC6D38D0-1074-44D0-9990-445F19F2A247}" srcOrd="0" destOrd="0" presId="urn:microsoft.com/office/officeart/2005/8/layout/lProcess3"/>
    <dgm:cxn modelId="{60F18179-F4B0-4415-B892-CDDE96FD3A7A}" srcId="{BB886442-370B-48B9-A61A-4F1F7AC26BF0}" destId="{D512C277-A42D-478D-B9B2-FA542D4D87FD}" srcOrd="2" destOrd="0" parTransId="{75B8C23B-6927-44B9-B608-3984D0996196}" sibTransId="{33ECE18D-1F08-49F2-B8FD-EC1FB8448ABA}"/>
    <dgm:cxn modelId="{AC6586E2-522E-4AB4-89C5-E03F31030ACA}" type="presOf" srcId="{3F1E72A5-7778-41FE-953D-17A7FD885F79}" destId="{DACE245B-BF67-4CB6-B51B-E40C8B5581E3}" srcOrd="0" destOrd="0" presId="urn:microsoft.com/office/officeart/2005/8/layout/lProcess3"/>
    <dgm:cxn modelId="{B717C79F-F318-4F7D-B4B2-794606D0A078}" type="presOf" srcId="{9E8D5FC9-C3E5-408C-B6C3-BF09318B995C}" destId="{704B9687-AF08-4188-80D7-12063B7907C4}" srcOrd="0" destOrd="0" presId="urn:microsoft.com/office/officeart/2005/8/layout/lProcess3"/>
    <dgm:cxn modelId="{49C01396-D8A1-43DC-8731-EB9DB853C078}" type="presOf" srcId="{BFDDBECA-8C1F-4A11-B757-C2DC1921DDC1}" destId="{C2625591-84E7-45D2-B554-FC158D6BB251}" srcOrd="0" destOrd="0" presId="urn:microsoft.com/office/officeart/2005/8/layout/lProcess3"/>
    <dgm:cxn modelId="{463D9A04-6C78-40D3-94C5-9233A67FC0FE}" type="presOf" srcId="{E13C1021-4643-4BE9-99BB-60A7380C7B42}" destId="{A7E48C55-1464-4029-ADC8-D169C2042E8E}" srcOrd="0" destOrd="0" presId="urn:microsoft.com/office/officeart/2005/8/layout/lProcess3"/>
    <dgm:cxn modelId="{80DE0747-175F-4A1F-BCC3-841CFD22230F}" type="presOf" srcId="{75846F68-0BF0-4D55-B74D-EEDA5C2CB279}" destId="{9DF68256-39BC-4CE3-AB04-DAD248E14E09}" srcOrd="0" destOrd="0" presId="urn:microsoft.com/office/officeart/2005/8/layout/lProcess3"/>
    <dgm:cxn modelId="{FF4740C4-B886-4B26-B8DC-5CCABB3CDABA}" srcId="{A0ABAE60-0E5E-4F11-840A-6398D5A8C5F3}" destId="{31ED2878-859E-4F5B-93B0-F48BF0C6CBC4}" srcOrd="1" destOrd="0" parTransId="{967D8E3B-3505-4E74-8318-09B0371C55B8}" sibTransId="{E843A52F-85F3-4F51-9A5D-F20930AE33F5}"/>
    <dgm:cxn modelId="{19F67D41-C16F-415F-AF32-CDC1B3050495}" srcId="{0A4273EA-BF0A-41AD-940D-011A6629A737}" destId="{5A2F3332-A587-4632-B798-1E1CEECDA133}" srcOrd="2" destOrd="0" parTransId="{90046058-0D67-4466-8871-1080AB22FFA4}" sibTransId="{402E52F5-1347-488B-BCD8-3527D637B9BB}"/>
    <dgm:cxn modelId="{5574A913-67FA-4F7F-85F6-A9EC3B66A086}" srcId="{BB886442-370B-48B9-A61A-4F1F7AC26BF0}" destId="{32A7B649-7F79-46F2-9B9E-46BEA8EBC650}" srcOrd="0" destOrd="0" parTransId="{93D5C2CC-E30B-4F13-B8B7-0284AC5E9924}" sibTransId="{79D2F295-73E0-45D9-B250-B5E3904F1257}"/>
    <dgm:cxn modelId="{FE253871-77CE-4502-941D-F9AA05C1BE94}" type="presOf" srcId="{23405DE1-91A4-4DDA-B6C7-9088F808DDC2}" destId="{49F518DE-6A8E-4C7F-AAEE-D3AB972972D7}" srcOrd="0" destOrd="0" presId="urn:microsoft.com/office/officeart/2005/8/layout/lProcess3"/>
    <dgm:cxn modelId="{DBEAA88E-F8B2-4B73-95FB-13934C5A036F}" type="presOf" srcId="{D512C277-A42D-478D-B9B2-FA542D4D87FD}" destId="{EE42066B-D512-4C92-AA2B-89E770B2023F}" srcOrd="0" destOrd="0" presId="urn:microsoft.com/office/officeart/2005/8/layout/lProcess3"/>
    <dgm:cxn modelId="{C70B8A5D-599A-410C-8B87-D50DF8D88C93}" type="presOf" srcId="{46C3033E-CCEF-412C-9D5E-77D922C7371C}" destId="{EF1984FE-5F73-4908-91B7-A1D62B5F1A19}" srcOrd="0" destOrd="0" presId="urn:microsoft.com/office/officeart/2005/8/layout/lProcess3"/>
    <dgm:cxn modelId="{E5F6FE12-076B-46A6-A807-67869CCF7D8B}" srcId="{A0ABAE60-0E5E-4F11-840A-6398D5A8C5F3}" destId="{8321C088-1373-4215-B0AE-953041C23EA9}" srcOrd="2" destOrd="0" parTransId="{CE8CF908-561E-44A9-99B4-6BF0050AAF05}" sibTransId="{FDDEEF8C-9619-4394-B8FC-F0C536C7538B}"/>
    <dgm:cxn modelId="{050B7926-7879-4181-BDF5-109DED90889A}" type="presOf" srcId="{5A2F3332-A587-4632-B798-1E1CEECDA133}" destId="{0DA0582F-D681-43D9-9466-D2719E5451D2}" srcOrd="0" destOrd="0" presId="urn:microsoft.com/office/officeart/2005/8/layout/lProcess3"/>
    <dgm:cxn modelId="{9BFE7B9C-7CEB-4D47-8C38-09E42CAD2000}" type="presOf" srcId="{DE6F50DE-0988-42E1-B2D3-87984633EBA0}" destId="{A83C6C84-2891-488C-B828-FC8FB8EDB2B8}" srcOrd="0" destOrd="0" presId="urn:microsoft.com/office/officeart/2005/8/layout/lProcess3"/>
    <dgm:cxn modelId="{23EE7821-7DDE-43D0-9AF8-776DF9C596A6}" srcId="{0A4273EA-BF0A-41AD-940D-011A6629A737}" destId="{75846F68-0BF0-4D55-B74D-EEDA5C2CB279}" srcOrd="4" destOrd="0" parTransId="{BDDF0678-135D-4815-9313-F5FE6EF246AC}" sibTransId="{02539A5D-B1A2-4D3D-8F22-20A490D94B0E}"/>
    <dgm:cxn modelId="{E493EF2B-9690-4752-A08F-7E3CEB0FF2D7}" srcId="{0A4273EA-BF0A-41AD-940D-011A6629A737}" destId="{629CFE54-2DAC-4BC0-802F-731E8EE4AD49}" srcOrd="5" destOrd="0" parTransId="{F92E024E-D548-4C89-B262-3B27678B2DDF}" sibTransId="{F7BE75EC-56BF-47D2-B673-50523D1DABAA}"/>
    <dgm:cxn modelId="{FB9E2D08-6453-4A90-9F6A-91B059DA16B8}" type="presOf" srcId="{8321C088-1373-4215-B0AE-953041C23EA9}" destId="{F499CFCC-616A-48E3-9EEE-8682AA2355EF}" srcOrd="0" destOrd="0" presId="urn:microsoft.com/office/officeart/2005/8/layout/lProcess3"/>
    <dgm:cxn modelId="{95645161-93F4-47F4-91D2-B3B176496DFB}" srcId="{9E8D5FC9-C3E5-408C-B6C3-BF09318B995C}" destId="{46C3033E-CCEF-412C-9D5E-77D922C7371C}" srcOrd="3" destOrd="0" parTransId="{F6A30B65-25C6-48B5-B7E1-A0A4C9110725}" sibTransId="{A4B5E549-BF24-4EC0-ADCA-B776B4B08DBC}"/>
    <dgm:cxn modelId="{37252C96-5A3B-4924-8677-0D20669CB682}" type="presOf" srcId="{696168C6-A70D-4805-A639-11C185A02F24}" destId="{7DBE3B67-CC82-45FE-8825-5209EE038110}" srcOrd="0" destOrd="0" presId="urn:microsoft.com/office/officeart/2005/8/layout/lProcess3"/>
    <dgm:cxn modelId="{02B56484-FC14-4A02-B5B0-C1ACC275C056}" type="presOf" srcId="{BB886442-370B-48B9-A61A-4F1F7AC26BF0}" destId="{1B808FC7-465E-462C-98D1-87E58F19BAA1}" srcOrd="0" destOrd="0" presId="urn:microsoft.com/office/officeart/2005/8/layout/lProcess3"/>
    <dgm:cxn modelId="{B4ECF574-B0CF-4230-83F2-781309B53B1E}" type="presOf" srcId="{A8B53F6F-6859-4C04-9338-901590B8A4B5}" destId="{E80462ED-677B-4423-B3EE-4AD896D71E1E}" srcOrd="0" destOrd="0" presId="urn:microsoft.com/office/officeart/2005/8/layout/lProcess3"/>
    <dgm:cxn modelId="{84A36399-42FD-484A-8072-9EBD60B3250B}" type="presOf" srcId="{08DB3288-4DD4-43CC-83DB-68F047C21E1A}" destId="{DB4FAF0E-0F48-4A0B-B9FA-E4FC39EC4763}" srcOrd="0" destOrd="0" presId="urn:microsoft.com/office/officeart/2005/8/layout/lProcess3"/>
    <dgm:cxn modelId="{06AB7141-647C-4B8A-914B-79B26E035187}" srcId="{BB886442-370B-48B9-A61A-4F1F7AC26BF0}" destId="{0A4273EA-BF0A-41AD-940D-011A6629A737}" srcOrd="3" destOrd="0" parTransId="{285E99C5-70C0-4EEA-A8DB-3EC62BAF52A0}" sibTransId="{6E07956D-676B-45CE-A8FC-29B8D5663B4C}"/>
    <dgm:cxn modelId="{6B2B6CAF-0EB6-4D45-B908-46D4045C899E}" type="presOf" srcId="{782A5F94-E7B2-4C73-ACD7-3A2C9426F1C2}" destId="{F2623D64-1179-4CF6-9C78-36C024CFA727}" srcOrd="0" destOrd="0" presId="urn:microsoft.com/office/officeart/2005/8/layout/lProcess3"/>
    <dgm:cxn modelId="{7C71B7E3-0275-499F-BBA2-64E319653C1B}" srcId="{0A4273EA-BF0A-41AD-940D-011A6629A737}" destId="{BFDDBECA-8C1F-4A11-B757-C2DC1921DDC1}" srcOrd="3" destOrd="0" parTransId="{EE3E4CD2-6CB9-4BBB-A329-025D56D948A3}" sibTransId="{15D82ABA-23E5-48F2-9D78-12F3DA51C9E2}"/>
    <dgm:cxn modelId="{A6D882F1-8D5C-4987-95BA-30D76E73B441}" srcId="{32A7B649-7F79-46F2-9B9E-46BEA8EBC650}" destId="{782A5F94-E7B2-4C73-ACD7-3A2C9426F1C2}" srcOrd="0" destOrd="0" parTransId="{B34FC37D-66C0-4E0C-BEF2-2EAA826BC86E}" sibTransId="{9AD20267-FB77-43F1-8080-D7A602883DA4}"/>
    <dgm:cxn modelId="{52D6C586-D603-495D-B9E4-2DD51A8CA874}" srcId="{9E8D5FC9-C3E5-408C-B6C3-BF09318B995C}" destId="{28A448BA-91AC-4C32-B531-0F576F7A53EB}" srcOrd="0" destOrd="0" parTransId="{AAC17125-EB06-45FD-BDD0-8CF699E4F8E9}" sibTransId="{454F5EDB-1067-4367-88F4-07D1265D5AD7}"/>
    <dgm:cxn modelId="{D61BF414-99EE-4838-8983-FEE66D56B5B9}" srcId="{9E8D5FC9-C3E5-408C-B6C3-BF09318B995C}" destId="{781B6073-4AD7-4B4A-9685-961DAAB2D1B7}" srcOrd="2" destOrd="0" parTransId="{7D6C6C46-E511-48F6-A6D8-A07A5EBFEC0E}" sibTransId="{4F3A1207-8954-4162-80BA-3D2D399E4F36}"/>
    <dgm:cxn modelId="{5C32270B-F4B1-4EE9-B191-86880AA60390}" type="presOf" srcId="{74513C70-ABC9-495B-85E1-BF640D733545}" destId="{418D7F07-9CC4-4744-A367-1582BADCC764}" srcOrd="0" destOrd="0" presId="urn:microsoft.com/office/officeart/2005/8/layout/lProcess3"/>
    <dgm:cxn modelId="{FF8F6471-0B59-4116-97CB-BF7E7F0E59FA}" type="presOf" srcId="{0A4273EA-BF0A-41AD-940D-011A6629A737}" destId="{A336EB90-28F1-4C42-9F19-4E06791B7313}" srcOrd="0" destOrd="0" presId="urn:microsoft.com/office/officeart/2005/8/layout/lProcess3"/>
    <dgm:cxn modelId="{3624E340-10F6-482E-8CCB-CCE4086FEB36}" srcId="{BB886442-370B-48B9-A61A-4F1F7AC26BF0}" destId="{A8B53F6F-6859-4C04-9338-901590B8A4B5}" srcOrd="1" destOrd="0" parTransId="{33584E65-AF50-4C14-9F24-8C0AFAA85706}" sibTransId="{5BA2B6B6-D82E-464B-B718-597357C4AD86}"/>
    <dgm:cxn modelId="{D045C569-826B-486F-AE6C-364ACD708EA9}" type="presOf" srcId="{A0ABAE60-0E5E-4F11-840A-6398D5A8C5F3}" destId="{02674DAE-B2F7-456B-A1AA-C7E36312B6CF}" srcOrd="0" destOrd="0" presId="urn:microsoft.com/office/officeart/2005/8/layout/lProcess3"/>
    <dgm:cxn modelId="{039347D8-3C8F-48C2-B315-853BEEE3E767}" srcId="{A8B53F6F-6859-4C04-9338-901590B8A4B5}" destId="{3F1E72A5-7778-41FE-953D-17A7FD885F79}" srcOrd="1" destOrd="0" parTransId="{B5AD7ED4-7B94-4A93-81AC-5C01F926837C}" sibTransId="{8F3020FA-0CAB-48DA-8239-F236A6DFD259}"/>
    <dgm:cxn modelId="{BE98C43A-2878-48F1-A835-D23B3DDFE45F}" srcId="{BB886442-370B-48B9-A61A-4F1F7AC26BF0}" destId="{9E8D5FC9-C3E5-408C-B6C3-BF09318B995C}" srcOrd="4" destOrd="0" parTransId="{BCC44EF7-AF2B-4070-9CE9-1AB614DD6FD8}" sibTransId="{22F82AE0-5B92-46C9-AD5C-97AA69822C4D}"/>
    <dgm:cxn modelId="{BE16016D-D1E5-453A-9324-D7D345D16EBB}" type="presOf" srcId="{F14D2555-F328-46F3-8CBF-1D6EF76D698D}" destId="{01752524-F004-4488-BF28-BA7DF143A9CD}" srcOrd="0" destOrd="0" presId="urn:microsoft.com/office/officeart/2005/8/layout/lProcess3"/>
    <dgm:cxn modelId="{1D23B6F1-C368-4643-94A8-51B5C18D1773}" srcId="{32A7B649-7F79-46F2-9B9E-46BEA8EBC650}" destId="{74513C70-ABC9-495B-85E1-BF640D733545}" srcOrd="2" destOrd="0" parTransId="{CFDCE3BE-CC22-4DE6-B372-8CD9E66E91D0}" sibTransId="{49C400B6-C3CB-4BB3-B6CC-7DB39F3B3B9F}"/>
    <dgm:cxn modelId="{FE64E5AD-8778-49CC-9F9A-370A8D5AF47E}" type="presOf" srcId="{28A448BA-91AC-4C32-B531-0F576F7A53EB}" destId="{3752EF23-6328-41BF-9873-D5556149C23A}" srcOrd="0" destOrd="0" presId="urn:microsoft.com/office/officeart/2005/8/layout/lProcess3"/>
    <dgm:cxn modelId="{D78852AB-8C02-430D-985F-F271E2405CFC}" srcId="{0A4273EA-BF0A-41AD-940D-011A6629A737}" destId="{0700597E-4FA7-47A3-8666-A42EF0C9404F}" srcOrd="1" destOrd="0" parTransId="{BD96F2AC-71F3-4C46-ABBD-2820B8DE11FE}" sibTransId="{3A52109A-6512-4F54-91C1-534EB79B7FCA}"/>
    <dgm:cxn modelId="{4A45504E-857C-42DD-8647-D77D63E3CBB8}" type="presOf" srcId="{32A7B649-7F79-46F2-9B9E-46BEA8EBC650}" destId="{F41D803D-DDA0-4C98-B4E3-D50CCB79E464}" srcOrd="0" destOrd="0" presId="urn:microsoft.com/office/officeart/2005/8/layout/lProcess3"/>
    <dgm:cxn modelId="{D23155B0-B63C-47ED-9881-3B54ECA1C6FA}" type="presOf" srcId="{629CFE54-2DAC-4BC0-802F-731E8EE4AD49}" destId="{E28C4CE1-10CF-4411-96EF-F8B942607E57}" srcOrd="0" destOrd="0" presId="urn:microsoft.com/office/officeart/2005/8/layout/lProcess3"/>
    <dgm:cxn modelId="{9314E508-CA03-4C0F-9470-440A71F58D4B}" srcId="{A8B53F6F-6859-4C04-9338-901590B8A4B5}" destId="{DE6F50DE-0988-42E1-B2D3-87984633EBA0}" srcOrd="0" destOrd="0" parTransId="{D115D183-CCA5-41C3-B9DE-CF12A872E7B5}" sibTransId="{31A139E8-92D9-4B95-998C-5B6BDE0678B7}"/>
    <dgm:cxn modelId="{1FE232AA-0C10-4B45-AD85-CF660B9CA14C}" type="presParOf" srcId="{1B808FC7-465E-462C-98D1-87E58F19BAA1}" destId="{E60B4281-BC49-4CFC-968C-3B01F9F38BB0}" srcOrd="0" destOrd="0" presId="urn:microsoft.com/office/officeart/2005/8/layout/lProcess3"/>
    <dgm:cxn modelId="{0C0017FD-75CB-46F5-AF4A-A73B34761B7D}" type="presParOf" srcId="{E60B4281-BC49-4CFC-968C-3B01F9F38BB0}" destId="{F41D803D-DDA0-4C98-B4E3-D50CCB79E464}" srcOrd="0" destOrd="0" presId="urn:microsoft.com/office/officeart/2005/8/layout/lProcess3"/>
    <dgm:cxn modelId="{D08A84BC-6589-458A-B2CB-5F065FBAC0E0}" type="presParOf" srcId="{E60B4281-BC49-4CFC-968C-3B01F9F38BB0}" destId="{CC146089-27D0-47CD-8EDB-B2EB96F07463}" srcOrd="1" destOrd="0" presId="urn:microsoft.com/office/officeart/2005/8/layout/lProcess3"/>
    <dgm:cxn modelId="{39A45CC6-F4DA-4C33-AD07-78C596CF202E}" type="presParOf" srcId="{E60B4281-BC49-4CFC-968C-3B01F9F38BB0}" destId="{F2623D64-1179-4CF6-9C78-36C024CFA727}" srcOrd="2" destOrd="0" presId="urn:microsoft.com/office/officeart/2005/8/layout/lProcess3"/>
    <dgm:cxn modelId="{61E3D4F3-73AD-474C-9C3C-ED41109B656A}" type="presParOf" srcId="{E60B4281-BC49-4CFC-968C-3B01F9F38BB0}" destId="{3D5FBDDC-6D97-4EF2-818A-9B4BB0A40E79}" srcOrd="3" destOrd="0" presId="urn:microsoft.com/office/officeart/2005/8/layout/lProcess3"/>
    <dgm:cxn modelId="{91BD638C-8FEC-4081-941F-B1F90E2544D3}" type="presParOf" srcId="{E60B4281-BC49-4CFC-968C-3B01F9F38BB0}" destId="{49F518DE-6A8E-4C7F-AAEE-D3AB972972D7}" srcOrd="4" destOrd="0" presId="urn:microsoft.com/office/officeart/2005/8/layout/lProcess3"/>
    <dgm:cxn modelId="{441D363C-AFDA-4C11-A530-4FC3A29FD5AE}" type="presParOf" srcId="{E60B4281-BC49-4CFC-968C-3B01F9F38BB0}" destId="{D03D8FAA-B063-4A64-85DC-545F7CB030B4}" srcOrd="5" destOrd="0" presId="urn:microsoft.com/office/officeart/2005/8/layout/lProcess3"/>
    <dgm:cxn modelId="{5641463D-8CBF-4080-B795-213510201EE3}" type="presParOf" srcId="{E60B4281-BC49-4CFC-968C-3B01F9F38BB0}" destId="{418D7F07-9CC4-4744-A367-1582BADCC764}" srcOrd="6" destOrd="0" presId="urn:microsoft.com/office/officeart/2005/8/layout/lProcess3"/>
    <dgm:cxn modelId="{EF3D38C5-8589-4478-A0EA-036A87B31026}" type="presParOf" srcId="{1B808FC7-465E-462C-98D1-87E58F19BAA1}" destId="{C44B481F-EF9B-4040-BDD4-33935254DD35}" srcOrd="1" destOrd="0" presId="urn:microsoft.com/office/officeart/2005/8/layout/lProcess3"/>
    <dgm:cxn modelId="{BD7850E5-9A3D-4A97-A744-549259F7B5BF}" type="presParOf" srcId="{1B808FC7-465E-462C-98D1-87E58F19BAA1}" destId="{1C3BF12D-210D-4D76-9B14-95AB8AECEEE6}" srcOrd="2" destOrd="0" presId="urn:microsoft.com/office/officeart/2005/8/layout/lProcess3"/>
    <dgm:cxn modelId="{5D3A9928-368E-44A8-9747-6566C43CD597}" type="presParOf" srcId="{1C3BF12D-210D-4D76-9B14-95AB8AECEEE6}" destId="{E80462ED-677B-4423-B3EE-4AD896D71E1E}" srcOrd="0" destOrd="0" presId="urn:microsoft.com/office/officeart/2005/8/layout/lProcess3"/>
    <dgm:cxn modelId="{1A9E8558-C356-4095-918C-954EDCC25401}" type="presParOf" srcId="{1C3BF12D-210D-4D76-9B14-95AB8AECEEE6}" destId="{31CEAC43-969B-4301-8ECB-B20857C3F9BE}" srcOrd="1" destOrd="0" presId="urn:microsoft.com/office/officeart/2005/8/layout/lProcess3"/>
    <dgm:cxn modelId="{22F46234-22CB-465E-9632-BC44EB3A6C37}" type="presParOf" srcId="{1C3BF12D-210D-4D76-9B14-95AB8AECEEE6}" destId="{A83C6C84-2891-488C-B828-FC8FB8EDB2B8}" srcOrd="2" destOrd="0" presId="urn:microsoft.com/office/officeart/2005/8/layout/lProcess3"/>
    <dgm:cxn modelId="{D7E40F9E-294E-4C45-8F6C-4F8891F1D523}" type="presParOf" srcId="{1C3BF12D-210D-4D76-9B14-95AB8AECEEE6}" destId="{D30B6524-8D84-457E-B793-FB3CCE63D0AD}" srcOrd="3" destOrd="0" presId="urn:microsoft.com/office/officeart/2005/8/layout/lProcess3"/>
    <dgm:cxn modelId="{17C6FFBB-BA86-4C3D-8C2E-B3CBAD00A525}" type="presParOf" srcId="{1C3BF12D-210D-4D76-9B14-95AB8AECEEE6}" destId="{DACE245B-BF67-4CB6-B51B-E40C8B5581E3}" srcOrd="4" destOrd="0" presId="urn:microsoft.com/office/officeart/2005/8/layout/lProcess3"/>
    <dgm:cxn modelId="{E42EC5A7-387D-4C96-8A37-6B7D53F11D47}" type="presParOf" srcId="{1B808FC7-465E-462C-98D1-87E58F19BAA1}" destId="{C8A43E68-DBE5-452F-9E56-BE6825C948E8}" srcOrd="3" destOrd="0" presId="urn:microsoft.com/office/officeart/2005/8/layout/lProcess3"/>
    <dgm:cxn modelId="{159D8DCF-8BB0-4176-8605-5300CA5986AD}" type="presParOf" srcId="{1B808FC7-465E-462C-98D1-87E58F19BAA1}" destId="{777473E3-D93C-4C6A-937B-0F84529C8137}" srcOrd="4" destOrd="0" presId="urn:microsoft.com/office/officeart/2005/8/layout/lProcess3"/>
    <dgm:cxn modelId="{20F3CC51-F436-4557-BC8D-441B7AF84CDA}" type="presParOf" srcId="{777473E3-D93C-4C6A-937B-0F84529C8137}" destId="{EE42066B-D512-4C92-AA2B-89E770B2023F}" srcOrd="0" destOrd="0" presId="urn:microsoft.com/office/officeart/2005/8/layout/lProcess3"/>
    <dgm:cxn modelId="{591DE74D-2DC0-49BB-8C38-477CB9FBA6AA}" type="presParOf" srcId="{777473E3-D93C-4C6A-937B-0F84529C8137}" destId="{4E67171B-DBF8-4F02-880C-676A711891AB}" srcOrd="1" destOrd="0" presId="urn:microsoft.com/office/officeart/2005/8/layout/lProcess3"/>
    <dgm:cxn modelId="{52F90256-3616-442C-96E7-11F06423F868}" type="presParOf" srcId="{777473E3-D93C-4C6A-937B-0F84529C8137}" destId="{7DBE3B67-CC82-45FE-8825-5209EE038110}" srcOrd="2" destOrd="0" presId="urn:microsoft.com/office/officeart/2005/8/layout/lProcess3"/>
    <dgm:cxn modelId="{6C79C7EE-BD3D-4A46-B529-71B6AD4481A0}" type="presParOf" srcId="{1B808FC7-465E-462C-98D1-87E58F19BAA1}" destId="{EA79D005-F796-4DB4-BD37-759181D3EA17}" srcOrd="5" destOrd="0" presId="urn:microsoft.com/office/officeart/2005/8/layout/lProcess3"/>
    <dgm:cxn modelId="{EFC9E657-EDEB-4CD5-8946-36A48F46C4AF}" type="presParOf" srcId="{1B808FC7-465E-462C-98D1-87E58F19BAA1}" destId="{81510ADB-4341-4AB8-AEBF-F774647AA798}" srcOrd="6" destOrd="0" presId="urn:microsoft.com/office/officeart/2005/8/layout/lProcess3"/>
    <dgm:cxn modelId="{7C9706F7-A3EF-4AA9-8C09-F8A804F18F18}" type="presParOf" srcId="{81510ADB-4341-4AB8-AEBF-F774647AA798}" destId="{A336EB90-28F1-4C42-9F19-4E06791B7313}" srcOrd="0" destOrd="0" presId="urn:microsoft.com/office/officeart/2005/8/layout/lProcess3"/>
    <dgm:cxn modelId="{F0212DA0-A5CC-4B9D-884B-66035E443B3E}" type="presParOf" srcId="{81510ADB-4341-4AB8-AEBF-F774647AA798}" destId="{4E55A386-43ED-43BC-A3C5-2AE6CD4FAD5F}" srcOrd="1" destOrd="0" presId="urn:microsoft.com/office/officeart/2005/8/layout/lProcess3"/>
    <dgm:cxn modelId="{A2B4DF4A-65E9-4A12-B9AE-F7F3F23E6217}" type="presParOf" srcId="{81510ADB-4341-4AB8-AEBF-F774647AA798}" destId="{A7E48C55-1464-4029-ADC8-D169C2042E8E}" srcOrd="2" destOrd="0" presId="urn:microsoft.com/office/officeart/2005/8/layout/lProcess3"/>
    <dgm:cxn modelId="{DEEE0AEB-3703-417A-A93F-D95EDCF5CA39}" type="presParOf" srcId="{81510ADB-4341-4AB8-AEBF-F774647AA798}" destId="{544F5FFB-59EC-4341-AC70-D76E3F8414A3}" srcOrd="3" destOrd="0" presId="urn:microsoft.com/office/officeart/2005/8/layout/lProcess3"/>
    <dgm:cxn modelId="{888756F0-AC09-4AA5-8F1F-AE2EE1AED00D}" type="presParOf" srcId="{81510ADB-4341-4AB8-AEBF-F774647AA798}" destId="{5B7CB39B-05FA-47E1-8199-03660E3D91B3}" srcOrd="4" destOrd="0" presId="urn:microsoft.com/office/officeart/2005/8/layout/lProcess3"/>
    <dgm:cxn modelId="{7EC483F9-32EF-4AB9-AB29-EA928A7E9F5B}" type="presParOf" srcId="{81510ADB-4341-4AB8-AEBF-F774647AA798}" destId="{A9C4036A-1841-4F33-B375-BDA4DC331F56}" srcOrd="5" destOrd="0" presId="urn:microsoft.com/office/officeart/2005/8/layout/lProcess3"/>
    <dgm:cxn modelId="{1B6CF1D8-E9C2-413D-B324-8BF76718D564}" type="presParOf" srcId="{81510ADB-4341-4AB8-AEBF-F774647AA798}" destId="{0DA0582F-D681-43D9-9466-D2719E5451D2}" srcOrd="6" destOrd="0" presId="urn:microsoft.com/office/officeart/2005/8/layout/lProcess3"/>
    <dgm:cxn modelId="{0F6AEFB7-B690-46D9-B531-591A5514CBA7}" type="presParOf" srcId="{81510ADB-4341-4AB8-AEBF-F774647AA798}" destId="{70DC03DB-E08E-403C-9EF8-497FD0D427E0}" srcOrd="7" destOrd="0" presId="urn:microsoft.com/office/officeart/2005/8/layout/lProcess3"/>
    <dgm:cxn modelId="{814200A4-FC8A-4BD1-8F54-DA3E1AB720EA}" type="presParOf" srcId="{81510ADB-4341-4AB8-AEBF-F774647AA798}" destId="{C2625591-84E7-45D2-B554-FC158D6BB251}" srcOrd="8" destOrd="0" presId="urn:microsoft.com/office/officeart/2005/8/layout/lProcess3"/>
    <dgm:cxn modelId="{26045398-E031-438B-BD19-E688492AC799}" type="presParOf" srcId="{81510ADB-4341-4AB8-AEBF-F774647AA798}" destId="{FA8EABEA-A9BC-4BD0-B110-8B0ABCCA4533}" srcOrd="9" destOrd="0" presId="urn:microsoft.com/office/officeart/2005/8/layout/lProcess3"/>
    <dgm:cxn modelId="{533D3716-9B84-4972-B024-B089DD1805C9}" type="presParOf" srcId="{81510ADB-4341-4AB8-AEBF-F774647AA798}" destId="{9DF68256-39BC-4CE3-AB04-DAD248E14E09}" srcOrd="10" destOrd="0" presId="urn:microsoft.com/office/officeart/2005/8/layout/lProcess3"/>
    <dgm:cxn modelId="{E80EE352-21EE-4EC1-90E8-F1D5A08DD2EC}" type="presParOf" srcId="{81510ADB-4341-4AB8-AEBF-F774647AA798}" destId="{6F26B9AB-C41F-4A9B-90CC-07FED162AB7C}" srcOrd="11" destOrd="0" presId="urn:microsoft.com/office/officeart/2005/8/layout/lProcess3"/>
    <dgm:cxn modelId="{005584B0-702E-49F3-9252-EF13FA411887}" type="presParOf" srcId="{81510ADB-4341-4AB8-AEBF-F774647AA798}" destId="{E28C4CE1-10CF-4411-96EF-F8B942607E57}" srcOrd="12" destOrd="0" presId="urn:microsoft.com/office/officeart/2005/8/layout/lProcess3"/>
    <dgm:cxn modelId="{8AEEB746-F535-45F2-9E64-983935759F2C}" type="presParOf" srcId="{1B808FC7-465E-462C-98D1-87E58F19BAA1}" destId="{DF479923-4434-4D3B-8E50-AA1146FBAA1E}" srcOrd="7" destOrd="0" presId="urn:microsoft.com/office/officeart/2005/8/layout/lProcess3"/>
    <dgm:cxn modelId="{5EFB0278-61E9-4F52-AFE1-2427549ED1F5}" type="presParOf" srcId="{1B808FC7-465E-462C-98D1-87E58F19BAA1}" destId="{8299DF8E-0D7A-4EAF-A83E-FEDDE232EADA}" srcOrd="8" destOrd="0" presId="urn:microsoft.com/office/officeart/2005/8/layout/lProcess3"/>
    <dgm:cxn modelId="{326BD931-9892-4547-B42F-5619DE8B22B4}" type="presParOf" srcId="{8299DF8E-0D7A-4EAF-A83E-FEDDE232EADA}" destId="{704B9687-AF08-4188-80D7-12063B7907C4}" srcOrd="0" destOrd="0" presId="urn:microsoft.com/office/officeart/2005/8/layout/lProcess3"/>
    <dgm:cxn modelId="{ED92D9EF-5AB4-4681-B43E-E779F2311FB2}" type="presParOf" srcId="{8299DF8E-0D7A-4EAF-A83E-FEDDE232EADA}" destId="{9ABAEC64-76DD-4623-BDDF-F9FC59C38764}" srcOrd="1" destOrd="0" presId="urn:microsoft.com/office/officeart/2005/8/layout/lProcess3"/>
    <dgm:cxn modelId="{0EE78C57-74C3-4D80-977E-D4C6FC225F8F}" type="presParOf" srcId="{8299DF8E-0D7A-4EAF-A83E-FEDDE232EADA}" destId="{3752EF23-6328-41BF-9873-D5556149C23A}" srcOrd="2" destOrd="0" presId="urn:microsoft.com/office/officeart/2005/8/layout/lProcess3"/>
    <dgm:cxn modelId="{CC29D586-5C2B-42A7-B453-12641868BD66}" type="presParOf" srcId="{8299DF8E-0D7A-4EAF-A83E-FEDDE232EADA}" destId="{33D72681-1840-4808-8DBC-91A7D8AF99D5}" srcOrd="3" destOrd="0" presId="urn:microsoft.com/office/officeart/2005/8/layout/lProcess3"/>
    <dgm:cxn modelId="{D02787C6-A3CA-4810-ABD2-D68416C66AD6}" type="presParOf" srcId="{8299DF8E-0D7A-4EAF-A83E-FEDDE232EADA}" destId="{B3D27129-82F6-427A-80A6-6B441394803C}" srcOrd="4" destOrd="0" presId="urn:microsoft.com/office/officeart/2005/8/layout/lProcess3"/>
    <dgm:cxn modelId="{7B18122A-681B-4941-87B7-9F7426A1FD30}" type="presParOf" srcId="{8299DF8E-0D7A-4EAF-A83E-FEDDE232EADA}" destId="{A879F8B2-6197-4A45-8E38-6599F81CCD19}" srcOrd="5" destOrd="0" presId="urn:microsoft.com/office/officeart/2005/8/layout/lProcess3"/>
    <dgm:cxn modelId="{09E1153C-6C96-410E-93F1-0C05FEF19A47}" type="presParOf" srcId="{8299DF8E-0D7A-4EAF-A83E-FEDDE232EADA}" destId="{0AC63F60-49FF-4125-A694-637D7AD28372}" srcOrd="6" destOrd="0" presId="urn:microsoft.com/office/officeart/2005/8/layout/lProcess3"/>
    <dgm:cxn modelId="{491BB336-20C6-4645-BF85-EC4BF89A813F}" type="presParOf" srcId="{8299DF8E-0D7A-4EAF-A83E-FEDDE232EADA}" destId="{3D17D90C-BCC8-4B6F-9810-0889DA074571}" srcOrd="7" destOrd="0" presId="urn:microsoft.com/office/officeart/2005/8/layout/lProcess3"/>
    <dgm:cxn modelId="{CCC01D62-0999-4DB0-A78F-9F4ACDEB2C57}" type="presParOf" srcId="{8299DF8E-0D7A-4EAF-A83E-FEDDE232EADA}" destId="{EF1984FE-5F73-4908-91B7-A1D62B5F1A19}" srcOrd="8" destOrd="0" presId="urn:microsoft.com/office/officeart/2005/8/layout/lProcess3"/>
    <dgm:cxn modelId="{FDCDD379-C390-4256-A7F3-A569505D85E6}" type="presParOf" srcId="{1B808FC7-465E-462C-98D1-87E58F19BAA1}" destId="{B5E55724-2A56-410A-B2CD-B549815CD816}" srcOrd="9" destOrd="0" presId="urn:microsoft.com/office/officeart/2005/8/layout/lProcess3"/>
    <dgm:cxn modelId="{5E64D43E-923D-4BCC-A90B-E2EAA3415F90}" type="presParOf" srcId="{1B808FC7-465E-462C-98D1-87E58F19BAA1}" destId="{FA2B9B28-E78D-4020-8A5F-F3C859DD2484}" srcOrd="10" destOrd="0" presId="urn:microsoft.com/office/officeart/2005/8/layout/lProcess3"/>
    <dgm:cxn modelId="{7F02BEB5-EBFC-4650-AFC8-3D0851977269}" type="presParOf" srcId="{FA2B9B28-E78D-4020-8A5F-F3C859DD2484}" destId="{02674DAE-B2F7-456B-A1AA-C7E36312B6CF}" srcOrd="0" destOrd="0" presId="urn:microsoft.com/office/officeart/2005/8/layout/lProcess3"/>
    <dgm:cxn modelId="{63602B79-F89F-40BC-9856-2BB17BB50D02}" type="presParOf" srcId="{FA2B9B28-E78D-4020-8A5F-F3C859DD2484}" destId="{9CC3580B-2819-44DF-B48B-6CDA34FF5CDF}" srcOrd="1" destOrd="0" presId="urn:microsoft.com/office/officeart/2005/8/layout/lProcess3"/>
    <dgm:cxn modelId="{D39E0F2B-9B25-479F-9933-EC65815EDE95}" type="presParOf" srcId="{FA2B9B28-E78D-4020-8A5F-F3C859DD2484}" destId="{DB4FAF0E-0F48-4A0B-B9FA-E4FC39EC4763}" srcOrd="2" destOrd="0" presId="urn:microsoft.com/office/officeart/2005/8/layout/lProcess3"/>
    <dgm:cxn modelId="{2056B4C0-2C10-4ACC-8830-BC3ABF8380E0}" type="presParOf" srcId="{FA2B9B28-E78D-4020-8A5F-F3C859DD2484}" destId="{4356B710-71FC-4C8E-9B74-89AD1AAC6047}" srcOrd="3" destOrd="0" presId="urn:microsoft.com/office/officeart/2005/8/layout/lProcess3"/>
    <dgm:cxn modelId="{8CD677D7-E5F4-4018-A863-B831E5B63418}" type="presParOf" srcId="{FA2B9B28-E78D-4020-8A5F-F3C859DD2484}" destId="{CC6D38D0-1074-44D0-9990-445F19F2A247}" srcOrd="4" destOrd="0" presId="urn:microsoft.com/office/officeart/2005/8/layout/lProcess3"/>
    <dgm:cxn modelId="{06D8FA99-DD66-437F-8E9E-15B9D2EF68CE}" type="presParOf" srcId="{FA2B9B28-E78D-4020-8A5F-F3C859DD2484}" destId="{D64F0D9C-2089-4D0F-920F-637B7668A817}" srcOrd="5" destOrd="0" presId="urn:microsoft.com/office/officeart/2005/8/layout/lProcess3"/>
    <dgm:cxn modelId="{0EB4B5AE-8DCC-400F-8D3C-D9C9BADA526C}" type="presParOf" srcId="{FA2B9B28-E78D-4020-8A5F-F3C859DD2484}" destId="{F499CFCC-616A-48E3-9EEE-8682AA2355EF}" srcOrd="6" destOrd="0" presId="urn:microsoft.com/office/officeart/2005/8/layout/lProcess3"/>
    <dgm:cxn modelId="{DBDD904C-80B8-4B82-BB05-91C38D47A630}" type="presParOf" srcId="{FA2B9B28-E78D-4020-8A5F-F3C859DD2484}" destId="{F3DA961A-248F-4085-9ED7-1849E35D935A}" srcOrd="7" destOrd="0" presId="urn:microsoft.com/office/officeart/2005/8/layout/lProcess3"/>
    <dgm:cxn modelId="{724C2C2E-C230-4FB8-AEBC-CD799441CA53}" type="presParOf" srcId="{FA2B9B28-E78D-4020-8A5F-F3C859DD2484}" destId="{01752524-F004-4488-BF28-BA7DF143A9CD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ED22CE-A7B3-44F8-8B5C-0981566AEEC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853D4A-3572-404A-A316-B7D7F63071D9}">
      <dgm:prSet/>
      <dgm:spPr>
        <a:solidFill>
          <a:schemeClr val="accent4"/>
        </a:solidFill>
      </dgm:spPr>
      <dgm:t>
        <a:bodyPr/>
        <a:lstStyle/>
        <a:p>
          <a:pPr algn="ctr"/>
          <a:r>
            <a:rPr lang="th-TH" b="1" dirty="0"/>
            <a:t>แผนพัฒนาระบบบริการ</a:t>
          </a:r>
          <a:endParaRPr lang="en-US" b="1" dirty="0"/>
        </a:p>
      </dgm:t>
    </dgm:pt>
    <dgm:pt modelId="{1AAD37B6-A4F6-4BA8-8212-D310239B86AC}" type="parTrans" cxnId="{F17F5D90-EC2A-428C-974C-8D83E01D54B2}">
      <dgm:prSet/>
      <dgm:spPr/>
      <dgm:t>
        <a:bodyPr/>
        <a:lstStyle/>
        <a:p>
          <a:endParaRPr lang="en-US"/>
        </a:p>
      </dgm:t>
    </dgm:pt>
    <dgm:pt modelId="{D87799BF-6B9C-4554-8FB0-7FB40BB721BF}" type="sibTrans" cxnId="{F17F5D90-EC2A-428C-974C-8D83E01D54B2}">
      <dgm:prSet/>
      <dgm:spPr/>
      <dgm:t>
        <a:bodyPr/>
        <a:lstStyle/>
        <a:p>
          <a:endParaRPr lang="en-US"/>
        </a:p>
      </dgm:t>
    </dgm:pt>
    <dgm:pt modelId="{35B7237C-CF32-4362-AB2A-3A6DB7E3F5C0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th-TH" dirty="0">
              <a:solidFill>
                <a:srgbClr val="270BB5"/>
              </a:solidFill>
            </a:rPr>
            <a:t>แผนพัฒนาระบบเภสัชกรรมบำบัด</a:t>
          </a:r>
          <a:endParaRPr lang="en-US" dirty="0">
            <a:solidFill>
              <a:srgbClr val="270BB5"/>
            </a:solidFill>
          </a:endParaRPr>
        </a:p>
      </dgm:t>
    </dgm:pt>
    <dgm:pt modelId="{39EE4DA9-29DB-437F-B131-A837D1526125}" type="parTrans" cxnId="{B3CA10A3-E37C-44AE-9992-CBDF8862E425}">
      <dgm:prSet/>
      <dgm:spPr/>
      <dgm:t>
        <a:bodyPr/>
        <a:lstStyle/>
        <a:p>
          <a:endParaRPr lang="en-US"/>
        </a:p>
      </dgm:t>
    </dgm:pt>
    <dgm:pt modelId="{B49118C8-D021-4CD5-B59F-ADC3E3AF3BBC}" type="sibTrans" cxnId="{B3CA10A3-E37C-44AE-9992-CBDF8862E425}">
      <dgm:prSet/>
      <dgm:spPr/>
      <dgm:t>
        <a:bodyPr/>
        <a:lstStyle/>
        <a:p>
          <a:endParaRPr lang="en-US"/>
        </a:p>
      </dgm:t>
    </dgm:pt>
    <dgm:pt modelId="{D2843EFB-17AD-4F49-8334-B676CEC8E297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th-TH" dirty="0">
              <a:solidFill>
                <a:schemeClr val="tx1"/>
              </a:solidFill>
            </a:rPr>
            <a:t>แผนพัฒนาระบบบริหารความเสี่ยง</a:t>
          </a:r>
          <a:endParaRPr lang="en-US" dirty="0">
            <a:solidFill>
              <a:schemeClr val="tx1"/>
            </a:solidFill>
          </a:endParaRPr>
        </a:p>
      </dgm:t>
    </dgm:pt>
    <dgm:pt modelId="{003B1A6B-5EAA-4D76-ADBC-E3627BB47500}" type="parTrans" cxnId="{DF9B9562-AEB2-4DC7-B286-9D19227BF373}">
      <dgm:prSet/>
      <dgm:spPr/>
      <dgm:t>
        <a:bodyPr/>
        <a:lstStyle/>
        <a:p>
          <a:endParaRPr lang="en-US"/>
        </a:p>
      </dgm:t>
    </dgm:pt>
    <dgm:pt modelId="{D520F86E-CD32-4EC7-ABBA-A08E94CAC985}" type="sibTrans" cxnId="{DF9B9562-AEB2-4DC7-B286-9D19227BF373}">
      <dgm:prSet/>
      <dgm:spPr/>
      <dgm:t>
        <a:bodyPr/>
        <a:lstStyle/>
        <a:p>
          <a:endParaRPr lang="en-US"/>
        </a:p>
      </dgm:t>
    </dgm:pt>
    <dgm:pt modelId="{9660438E-36B5-4CC5-A16F-0F8F2161C44B}" type="pres">
      <dgm:prSet presAssocID="{C9ED22CE-A7B3-44F8-8B5C-0981566AEE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8063D96-446C-472F-92C5-6565F0FCCBEF}" type="pres">
      <dgm:prSet presAssocID="{CE853D4A-3572-404A-A316-B7D7F63071D9}" presName="parentLin" presStyleCnt="0"/>
      <dgm:spPr/>
    </dgm:pt>
    <dgm:pt modelId="{BF3C3B26-B507-400F-8633-55420AEDBFDC}" type="pres">
      <dgm:prSet presAssocID="{CE853D4A-3572-404A-A316-B7D7F63071D9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D6CCD762-FA92-448D-A511-AC3C2B152BAB}" type="pres">
      <dgm:prSet presAssocID="{CE853D4A-3572-404A-A316-B7D7F63071D9}" presName="parentText" presStyleLbl="node1" presStyleIdx="0" presStyleCnt="3" custScaleX="5335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A2EE2DC-DFB6-4771-8BE1-80675BEE749E}" type="pres">
      <dgm:prSet presAssocID="{CE853D4A-3572-404A-A316-B7D7F63071D9}" presName="negativeSpace" presStyleCnt="0"/>
      <dgm:spPr/>
    </dgm:pt>
    <dgm:pt modelId="{AE0D55FC-FFA5-458E-BEF8-FF8A2953852F}" type="pres">
      <dgm:prSet presAssocID="{CE853D4A-3572-404A-A316-B7D7F63071D9}" presName="childText" presStyleLbl="conFgAcc1" presStyleIdx="0" presStyleCnt="3">
        <dgm:presLayoutVars>
          <dgm:bulletEnabled val="1"/>
        </dgm:presLayoutVars>
      </dgm:prSet>
      <dgm:spPr/>
    </dgm:pt>
    <dgm:pt modelId="{4552EB9C-C14A-4872-B866-300607630179}" type="pres">
      <dgm:prSet presAssocID="{D87799BF-6B9C-4554-8FB0-7FB40BB721BF}" presName="spaceBetweenRectangles" presStyleCnt="0"/>
      <dgm:spPr/>
    </dgm:pt>
    <dgm:pt modelId="{AF791F89-D788-4447-A6CE-B2965633288C}" type="pres">
      <dgm:prSet presAssocID="{35B7237C-CF32-4362-AB2A-3A6DB7E3F5C0}" presName="parentLin" presStyleCnt="0"/>
      <dgm:spPr/>
    </dgm:pt>
    <dgm:pt modelId="{A3EEBBC2-C00E-428B-AA33-5E784D40E74E}" type="pres">
      <dgm:prSet presAssocID="{35B7237C-CF32-4362-AB2A-3A6DB7E3F5C0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92CE2770-2C6E-4ED4-85A9-59E54358BF9D}" type="pres">
      <dgm:prSet presAssocID="{35B7237C-CF32-4362-AB2A-3A6DB7E3F5C0}" presName="parentText" presStyleLbl="node1" presStyleIdx="1" presStyleCnt="3" custScaleX="69858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7CEF15-634F-4A56-B1D4-7D1223AD042A}" type="pres">
      <dgm:prSet presAssocID="{35B7237C-CF32-4362-AB2A-3A6DB7E3F5C0}" presName="negativeSpace" presStyleCnt="0"/>
      <dgm:spPr/>
    </dgm:pt>
    <dgm:pt modelId="{50BDB101-0991-4A47-95CF-7516F4C64F95}" type="pres">
      <dgm:prSet presAssocID="{35B7237C-CF32-4362-AB2A-3A6DB7E3F5C0}" presName="childText" presStyleLbl="conFgAcc1" presStyleIdx="1" presStyleCnt="3">
        <dgm:presLayoutVars>
          <dgm:bulletEnabled val="1"/>
        </dgm:presLayoutVars>
      </dgm:prSet>
      <dgm:spPr/>
    </dgm:pt>
    <dgm:pt modelId="{DB0B5D47-A47E-462A-B62B-749B37218AAA}" type="pres">
      <dgm:prSet presAssocID="{B49118C8-D021-4CD5-B59F-ADC3E3AF3BBC}" presName="spaceBetweenRectangles" presStyleCnt="0"/>
      <dgm:spPr/>
    </dgm:pt>
    <dgm:pt modelId="{DEE86D17-B828-4238-AE9B-E9DEB9AD48CE}" type="pres">
      <dgm:prSet presAssocID="{D2843EFB-17AD-4F49-8334-B676CEC8E297}" presName="parentLin" presStyleCnt="0"/>
      <dgm:spPr/>
    </dgm:pt>
    <dgm:pt modelId="{C9D7899B-39FD-4779-8E75-CD25C4392546}" type="pres">
      <dgm:prSet presAssocID="{D2843EFB-17AD-4F49-8334-B676CEC8E297}" presName="parentLeftMargin" presStyleLbl="node1" presStyleIdx="1" presStyleCnt="3"/>
      <dgm:spPr/>
      <dgm:t>
        <a:bodyPr/>
        <a:lstStyle/>
        <a:p>
          <a:endParaRPr lang="th-TH"/>
        </a:p>
      </dgm:t>
    </dgm:pt>
    <dgm:pt modelId="{DFFC5B17-C1B4-4BFA-991B-D8A39ED92BCB}" type="pres">
      <dgm:prSet presAssocID="{D2843EFB-17AD-4F49-8334-B676CEC8E297}" presName="parentText" presStyleLbl="node1" presStyleIdx="2" presStyleCnt="3" custScaleX="78369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9567D76-34AA-4201-BFAF-2CAA96D523AA}" type="pres">
      <dgm:prSet presAssocID="{D2843EFB-17AD-4F49-8334-B676CEC8E297}" presName="negativeSpace" presStyleCnt="0"/>
      <dgm:spPr/>
    </dgm:pt>
    <dgm:pt modelId="{10DD64D9-0192-4658-B24F-1D04A09E91C6}" type="pres">
      <dgm:prSet presAssocID="{D2843EFB-17AD-4F49-8334-B676CEC8E29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17F5D90-EC2A-428C-974C-8D83E01D54B2}" srcId="{C9ED22CE-A7B3-44F8-8B5C-0981566AEECA}" destId="{CE853D4A-3572-404A-A316-B7D7F63071D9}" srcOrd="0" destOrd="0" parTransId="{1AAD37B6-A4F6-4BA8-8212-D310239B86AC}" sibTransId="{D87799BF-6B9C-4554-8FB0-7FB40BB721BF}"/>
    <dgm:cxn modelId="{AD21D7E1-76B2-42AB-A225-B93F320BE7EF}" type="presOf" srcId="{C9ED22CE-A7B3-44F8-8B5C-0981566AEECA}" destId="{9660438E-36B5-4CC5-A16F-0F8F2161C44B}" srcOrd="0" destOrd="0" presId="urn:microsoft.com/office/officeart/2005/8/layout/list1"/>
    <dgm:cxn modelId="{DF9B9562-AEB2-4DC7-B286-9D19227BF373}" srcId="{C9ED22CE-A7B3-44F8-8B5C-0981566AEECA}" destId="{D2843EFB-17AD-4F49-8334-B676CEC8E297}" srcOrd="2" destOrd="0" parTransId="{003B1A6B-5EAA-4D76-ADBC-E3627BB47500}" sibTransId="{D520F86E-CD32-4EC7-ABBA-A08E94CAC985}"/>
    <dgm:cxn modelId="{6C15118A-23DF-4DF9-8D0B-C19360DFFB3E}" type="presOf" srcId="{D2843EFB-17AD-4F49-8334-B676CEC8E297}" destId="{DFFC5B17-C1B4-4BFA-991B-D8A39ED92BCB}" srcOrd="1" destOrd="0" presId="urn:microsoft.com/office/officeart/2005/8/layout/list1"/>
    <dgm:cxn modelId="{D272B2B3-BF36-4800-A639-1C5C6E0F161F}" type="presOf" srcId="{D2843EFB-17AD-4F49-8334-B676CEC8E297}" destId="{C9D7899B-39FD-4779-8E75-CD25C4392546}" srcOrd="0" destOrd="0" presId="urn:microsoft.com/office/officeart/2005/8/layout/list1"/>
    <dgm:cxn modelId="{318F8A48-D6FB-4DDA-BB64-5814EDDDB0B2}" type="presOf" srcId="{35B7237C-CF32-4362-AB2A-3A6DB7E3F5C0}" destId="{A3EEBBC2-C00E-428B-AA33-5E784D40E74E}" srcOrd="0" destOrd="0" presId="urn:microsoft.com/office/officeart/2005/8/layout/list1"/>
    <dgm:cxn modelId="{B3CA10A3-E37C-44AE-9992-CBDF8862E425}" srcId="{C9ED22CE-A7B3-44F8-8B5C-0981566AEECA}" destId="{35B7237C-CF32-4362-AB2A-3A6DB7E3F5C0}" srcOrd="1" destOrd="0" parTransId="{39EE4DA9-29DB-437F-B131-A837D1526125}" sibTransId="{B49118C8-D021-4CD5-B59F-ADC3E3AF3BBC}"/>
    <dgm:cxn modelId="{6932EEC3-99D1-4D73-8BB2-718F57298EAF}" type="presOf" srcId="{CE853D4A-3572-404A-A316-B7D7F63071D9}" destId="{D6CCD762-FA92-448D-A511-AC3C2B152BAB}" srcOrd="1" destOrd="0" presId="urn:microsoft.com/office/officeart/2005/8/layout/list1"/>
    <dgm:cxn modelId="{9BEC6056-964B-4C09-9360-A6A01B835B3E}" type="presOf" srcId="{35B7237C-CF32-4362-AB2A-3A6DB7E3F5C0}" destId="{92CE2770-2C6E-4ED4-85A9-59E54358BF9D}" srcOrd="1" destOrd="0" presId="urn:microsoft.com/office/officeart/2005/8/layout/list1"/>
    <dgm:cxn modelId="{F8BEE7D3-FE3F-4423-AB50-C6DDEFB8D99D}" type="presOf" srcId="{CE853D4A-3572-404A-A316-B7D7F63071D9}" destId="{BF3C3B26-B507-400F-8633-55420AEDBFDC}" srcOrd="0" destOrd="0" presId="urn:microsoft.com/office/officeart/2005/8/layout/list1"/>
    <dgm:cxn modelId="{6C141F0F-467F-45F3-9064-4A683BEE584C}" type="presParOf" srcId="{9660438E-36B5-4CC5-A16F-0F8F2161C44B}" destId="{78063D96-446C-472F-92C5-6565F0FCCBEF}" srcOrd="0" destOrd="0" presId="urn:microsoft.com/office/officeart/2005/8/layout/list1"/>
    <dgm:cxn modelId="{8851F2F2-B672-42D7-82AA-1AD81C4BAED5}" type="presParOf" srcId="{78063D96-446C-472F-92C5-6565F0FCCBEF}" destId="{BF3C3B26-B507-400F-8633-55420AEDBFDC}" srcOrd="0" destOrd="0" presId="urn:microsoft.com/office/officeart/2005/8/layout/list1"/>
    <dgm:cxn modelId="{179C1BE2-01DA-4285-900F-AABCBF765A42}" type="presParOf" srcId="{78063D96-446C-472F-92C5-6565F0FCCBEF}" destId="{D6CCD762-FA92-448D-A511-AC3C2B152BAB}" srcOrd="1" destOrd="0" presId="urn:microsoft.com/office/officeart/2005/8/layout/list1"/>
    <dgm:cxn modelId="{D2C962B7-B52E-49DC-A1D7-EB5B16366776}" type="presParOf" srcId="{9660438E-36B5-4CC5-A16F-0F8F2161C44B}" destId="{4A2EE2DC-DFB6-4771-8BE1-80675BEE749E}" srcOrd="1" destOrd="0" presId="urn:microsoft.com/office/officeart/2005/8/layout/list1"/>
    <dgm:cxn modelId="{96C98BC2-124A-4541-9EFE-8D31C7864E2E}" type="presParOf" srcId="{9660438E-36B5-4CC5-A16F-0F8F2161C44B}" destId="{AE0D55FC-FFA5-458E-BEF8-FF8A2953852F}" srcOrd="2" destOrd="0" presId="urn:microsoft.com/office/officeart/2005/8/layout/list1"/>
    <dgm:cxn modelId="{5F663301-2108-49B4-96C5-E7406782B2C9}" type="presParOf" srcId="{9660438E-36B5-4CC5-A16F-0F8F2161C44B}" destId="{4552EB9C-C14A-4872-B866-300607630179}" srcOrd="3" destOrd="0" presId="urn:microsoft.com/office/officeart/2005/8/layout/list1"/>
    <dgm:cxn modelId="{27406350-3676-42D0-9E71-4DE8EA674B72}" type="presParOf" srcId="{9660438E-36B5-4CC5-A16F-0F8F2161C44B}" destId="{AF791F89-D788-4447-A6CE-B2965633288C}" srcOrd="4" destOrd="0" presId="urn:microsoft.com/office/officeart/2005/8/layout/list1"/>
    <dgm:cxn modelId="{2F1A5E43-1364-4216-8AB2-09605DE3976A}" type="presParOf" srcId="{AF791F89-D788-4447-A6CE-B2965633288C}" destId="{A3EEBBC2-C00E-428B-AA33-5E784D40E74E}" srcOrd="0" destOrd="0" presId="urn:microsoft.com/office/officeart/2005/8/layout/list1"/>
    <dgm:cxn modelId="{71E39BED-CAD9-4BC7-BC35-831D9A8D80FE}" type="presParOf" srcId="{AF791F89-D788-4447-A6CE-B2965633288C}" destId="{92CE2770-2C6E-4ED4-85A9-59E54358BF9D}" srcOrd="1" destOrd="0" presId="urn:microsoft.com/office/officeart/2005/8/layout/list1"/>
    <dgm:cxn modelId="{BA61F18E-865A-4B7C-8490-9891107EB2C5}" type="presParOf" srcId="{9660438E-36B5-4CC5-A16F-0F8F2161C44B}" destId="{B37CEF15-634F-4A56-B1D4-7D1223AD042A}" srcOrd="5" destOrd="0" presId="urn:microsoft.com/office/officeart/2005/8/layout/list1"/>
    <dgm:cxn modelId="{B48F3F6C-566B-47D6-BC34-074E96E3236C}" type="presParOf" srcId="{9660438E-36B5-4CC5-A16F-0F8F2161C44B}" destId="{50BDB101-0991-4A47-95CF-7516F4C64F95}" srcOrd="6" destOrd="0" presId="urn:microsoft.com/office/officeart/2005/8/layout/list1"/>
    <dgm:cxn modelId="{52139199-80AA-4C29-BCE1-18249BC71BBB}" type="presParOf" srcId="{9660438E-36B5-4CC5-A16F-0F8F2161C44B}" destId="{DB0B5D47-A47E-462A-B62B-749B37218AAA}" srcOrd="7" destOrd="0" presId="urn:microsoft.com/office/officeart/2005/8/layout/list1"/>
    <dgm:cxn modelId="{2891F4A9-CBAE-494A-BAF7-CC87054AFDF2}" type="presParOf" srcId="{9660438E-36B5-4CC5-A16F-0F8F2161C44B}" destId="{DEE86D17-B828-4238-AE9B-E9DEB9AD48CE}" srcOrd="8" destOrd="0" presId="urn:microsoft.com/office/officeart/2005/8/layout/list1"/>
    <dgm:cxn modelId="{699E7EF8-2BE7-4495-97B8-F7B96E573434}" type="presParOf" srcId="{DEE86D17-B828-4238-AE9B-E9DEB9AD48CE}" destId="{C9D7899B-39FD-4779-8E75-CD25C4392546}" srcOrd="0" destOrd="0" presId="urn:microsoft.com/office/officeart/2005/8/layout/list1"/>
    <dgm:cxn modelId="{513B3356-CC7A-4B13-8D1C-6064FE56E6C6}" type="presParOf" srcId="{DEE86D17-B828-4238-AE9B-E9DEB9AD48CE}" destId="{DFFC5B17-C1B4-4BFA-991B-D8A39ED92BCB}" srcOrd="1" destOrd="0" presId="urn:microsoft.com/office/officeart/2005/8/layout/list1"/>
    <dgm:cxn modelId="{C6341C05-8208-44FF-A6FC-427D08638A04}" type="presParOf" srcId="{9660438E-36B5-4CC5-A16F-0F8F2161C44B}" destId="{09567D76-34AA-4201-BFAF-2CAA96D523AA}" srcOrd="9" destOrd="0" presId="urn:microsoft.com/office/officeart/2005/8/layout/list1"/>
    <dgm:cxn modelId="{50E3B6C9-2EC7-464B-9A5E-B6C5873AA406}" type="presParOf" srcId="{9660438E-36B5-4CC5-A16F-0F8F2161C44B}" destId="{10DD64D9-0192-4658-B24F-1D04A09E91C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ED22CE-A7B3-44F8-8B5C-0981566AEEC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853D4A-3572-404A-A316-B7D7F63071D9}">
      <dgm:prSet/>
      <dgm:spPr>
        <a:solidFill>
          <a:schemeClr val="accent4"/>
        </a:solidFill>
      </dgm:spPr>
      <dgm:t>
        <a:bodyPr/>
        <a:lstStyle/>
        <a:p>
          <a:pPr algn="ctr"/>
          <a:r>
            <a:rPr lang="th-TH" b="1" dirty="0">
              <a:latin typeface="Angsana New" pitchFamily="18" charset="-34"/>
              <a:cs typeface="Angsana New" pitchFamily="18" charset="-34"/>
            </a:rPr>
            <a:t>แผนพัฒนาระบบบริการ</a:t>
          </a:r>
          <a:endParaRPr lang="en-US" b="1" dirty="0">
            <a:latin typeface="Angsana New" pitchFamily="18" charset="-34"/>
            <a:cs typeface="Angsana New" pitchFamily="18" charset="-34"/>
          </a:endParaRPr>
        </a:p>
      </dgm:t>
    </dgm:pt>
    <dgm:pt modelId="{1AAD37B6-A4F6-4BA8-8212-D310239B86AC}" type="parTrans" cxnId="{F17F5D90-EC2A-428C-974C-8D83E01D54B2}">
      <dgm:prSet/>
      <dgm:spPr/>
      <dgm:t>
        <a:bodyPr/>
        <a:lstStyle/>
        <a:p>
          <a:endParaRPr lang="en-US"/>
        </a:p>
      </dgm:t>
    </dgm:pt>
    <dgm:pt modelId="{D87799BF-6B9C-4554-8FB0-7FB40BB721BF}" type="sibTrans" cxnId="{F17F5D90-EC2A-428C-974C-8D83E01D54B2}">
      <dgm:prSet/>
      <dgm:spPr/>
      <dgm:t>
        <a:bodyPr/>
        <a:lstStyle/>
        <a:p>
          <a:endParaRPr lang="en-US"/>
        </a:p>
      </dgm:t>
    </dgm:pt>
    <dgm:pt modelId="{35B7237C-CF32-4362-AB2A-3A6DB7E3F5C0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th-TH" dirty="0">
              <a:solidFill>
                <a:srgbClr val="270BB5"/>
              </a:solidFill>
              <a:latin typeface="Angsana New" pitchFamily="18" charset="-34"/>
              <a:cs typeface="Angsana New" pitchFamily="18" charset="-34"/>
            </a:rPr>
            <a:t>แผนพัฒนาระบบเภสัชกรรมบำบัด</a:t>
          </a:r>
          <a:endParaRPr lang="en-US" dirty="0">
            <a:solidFill>
              <a:srgbClr val="270BB5"/>
            </a:solidFill>
            <a:latin typeface="Angsana New" pitchFamily="18" charset="-34"/>
            <a:cs typeface="Angsana New" pitchFamily="18" charset="-34"/>
          </a:endParaRPr>
        </a:p>
      </dgm:t>
    </dgm:pt>
    <dgm:pt modelId="{39EE4DA9-29DB-437F-B131-A837D1526125}" type="parTrans" cxnId="{B3CA10A3-E37C-44AE-9992-CBDF8862E425}">
      <dgm:prSet/>
      <dgm:spPr/>
      <dgm:t>
        <a:bodyPr/>
        <a:lstStyle/>
        <a:p>
          <a:endParaRPr lang="en-US"/>
        </a:p>
      </dgm:t>
    </dgm:pt>
    <dgm:pt modelId="{B49118C8-D021-4CD5-B59F-ADC3E3AF3BBC}" type="sibTrans" cxnId="{B3CA10A3-E37C-44AE-9992-CBDF8862E425}">
      <dgm:prSet/>
      <dgm:spPr/>
      <dgm:t>
        <a:bodyPr/>
        <a:lstStyle/>
        <a:p>
          <a:endParaRPr lang="en-US"/>
        </a:p>
      </dgm:t>
    </dgm:pt>
    <dgm:pt modelId="{D2843EFB-17AD-4F49-8334-B676CEC8E297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th-TH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แผนพัฒนาระบบบริหารความเสี่ยง</a:t>
          </a:r>
          <a:endParaRPr lang="en-US" dirty="0">
            <a:solidFill>
              <a:schemeClr val="tx1"/>
            </a:solidFill>
            <a:latin typeface="Angsana New" pitchFamily="18" charset="-34"/>
            <a:cs typeface="Angsana New" pitchFamily="18" charset="-34"/>
          </a:endParaRPr>
        </a:p>
      </dgm:t>
    </dgm:pt>
    <dgm:pt modelId="{003B1A6B-5EAA-4D76-ADBC-E3627BB47500}" type="parTrans" cxnId="{DF9B9562-AEB2-4DC7-B286-9D19227BF373}">
      <dgm:prSet/>
      <dgm:spPr/>
      <dgm:t>
        <a:bodyPr/>
        <a:lstStyle/>
        <a:p>
          <a:endParaRPr lang="en-US"/>
        </a:p>
      </dgm:t>
    </dgm:pt>
    <dgm:pt modelId="{D520F86E-CD32-4EC7-ABBA-A08E94CAC985}" type="sibTrans" cxnId="{DF9B9562-AEB2-4DC7-B286-9D19227BF373}">
      <dgm:prSet/>
      <dgm:spPr/>
      <dgm:t>
        <a:bodyPr/>
        <a:lstStyle/>
        <a:p>
          <a:endParaRPr lang="en-US"/>
        </a:p>
      </dgm:t>
    </dgm:pt>
    <dgm:pt modelId="{A8BB9240-70E6-4E1E-A4C1-CB9DAC29AD5B}">
      <dgm:prSet/>
      <dgm:spPr/>
      <dgm:t>
        <a:bodyPr/>
        <a:lstStyle/>
        <a:p>
          <a:pPr algn="ctr"/>
          <a:r>
            <a:rPr lang="th-TH" dirty="0" smtClean="0">
              <a:solidFill>
                <a:srgbClr val="002060"/>
              </a:solidFill>
              <a:latin typeface="Angsana New" pitchFamily="18" charset="-34"/>
              <a:cs typeface="Angsana New" pitchFamily="18" charset="-34"/>
            </a:rPr>
            <a:t>แผนพัฒนาบุคลากร</a:t>
          </a:r>
          <a:endParaRPr lang="th-TH" dirty="0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45D4F6DD-59DB-4E0B-9BE0-E26A8A444E4E}" type="parTrans" cxnId="{021D34A1-2FB2-45BB-B966-DAEE867E0B88}">
      <dgm:prSet/>
      <dgm:spPr/>
      <dgm:t>
        <a:bodyPr/>
        <a:lstStyle/>
        <a:p>
          <a:endParaRPr lang="th-TH"/>
        </a:p>
      </dgm:t>
    </dgm:pt>
    <dgm:pt modelId="{C20D10AF-503C-4F50-A6B2-1A97F066B8E1}" type="sibTrans" cxnId="{021D34A1-2FB2-45BB-B966-DAEE867E0B88}">
      <dgm:prSet/>
      <dgm:spPr/>
      <dgm:t>
        <a:bodyPr/>
        <a:lstStyle/>
        <a:p>
          <a:endParaRPr lang="th-TH"/>
        </a:p>
      </dgm:t>
    </dgm:pt>
    <dgm:pt modelId="{9660438E-36B5-4CC5-A16F-0F8F2161C44B}" type="pres">
      <dgm:prSet presAssocID="{C9ED22CE-A7B3-44F8-8B5C-0981566AEE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8063D96-446C-472F-92C5-6565F0FCCBEF}" type="pres">
      <dgm:prSet presAssocID="{CE853D4A-3572-404A-A316-B7D7F63071D9}" presName="parentLin" presStyleCnt="0"/>
      <dgm:spPr/>
    </dgm:pt>
    <dgm:pt modelId="{BF3C3B26-B507-400F-8633-55420AEDBFDC}" type="pres">
      <dgm:prSet presAssocID="{CE853D4A-3572-404A-A316-B7D7F63071D9}" presName="parentLeftMargin" presStyleLbl="node1" presStyleIdx="0" presStyleCnt="4"/>
      <dgm:spPr/>
      <dgm:t>
        <a:bodyPr/>
        <a:lstStyle/>
        <a:p>
          <a:endParaRPr lang="th-TH"/>
        </a:p>
      </dgm:t>
    </dgm:pt>
    <dgm:pt modelId="{D6CCD762-FA92-448D-A511-AC3C2B152BAB}" type="pres">
      <dgm:prSet presAssocID="{CE853D4A-3572-404A-A316-B7D7F63071D9}" presName="parentText" presStyleLbl="node1" presStyleIdx="0" presStyleCnt="4" custScaleX="5335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A2EE2DC-DFB6-4771-8BE1-80675BEE749E}" type="pres">
      <dgm:prSet presAssocID="{CE853D4A-3572-404A-A316-B7D7F63071D9}" presName="negativeSpace" presStyleCnt="0"/>
      <dgm:spPr/>
    </dgm:pt>
    <dgm:pt modelId="{AE0D55FC-FFA5-458E-BEF8-FF8A2953852F}" type="pres">
      <dgm:prSet presAssocID="{CE853D4A-3572-404A-A316-B7D7F63071D9}" presName="childText" presStyleLbl="conFgAcc1" presStyleIdx="0" presStyleCnt="4">
        <dgm:presLayoutVars>
          <dgm:bulletEnabled val="1"/>
        </dgm:presLayoutVars>
      </dgm:prSet>
      <dgm:spPr/>
    </dgm:pt>
    <dgm:pt modelId="{4552EB9C-C14A-4872-B866-300607630179}" type="pres">
      <dgm:prSet presAssocID="{D87799BF-6B9C-4554-8FB0-7FB40BB721BF}" presName="spaceBetweenRectangles" presStyleCnt="0"/>
      <dgm:spPr/>
    </dgm:pt>
    <dgm:pt modelId="{AF791F89-D788-4447-A6CE-B2965633288C}" type="pres">
      <dgm:prSet presAssocID="{35B7237C-CF32-4362-AB2A-3A6DB7E3F5C0}" presName="parentLin" presStyleCnt="0"/>
      <dgm:spPr/>
    </dgm:pt>
    <dgm:pt modelId="{A3EEBBC2-C00E-428B-AA33-5E784D40E74E}" type="pres">
      <dgm:prSet presAssocID="{35B7237C-CF32-4362-AB2A-3A6DB7E3F5C0}" presName="parentLeftMargin" presStyleLbl="node1" presStyleIdx="0" presStyleCnt="4"/>
      <dgm:spPr/>
      <dgm:t>
        <a:bodyPr/>
        <a:lstStyle/>
        <a:p>
          <a:endParaRPr lang="th-TH"/>
        </a:p>
      </dgm:t>
    </dgm:pt>
    <dgm:pt modelId="{92CE2770-2C6E-4ED4-85A9-59E54358BF9D}" type="pres">
      <dgm:prSet presAssocID="{35B7237C-CF32-4362-AB2A-3A6DB7E3F5C0}" presName="parentText" presStyleLbl="node1" presStyleIdx="1" presStyleCnt="4" custScaleX="5611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7CEF15-634F-4A56-B1D4-7D1223AD042A}" type="pres">
      <dgm:prSet presAssocID="{35B7237C-CF32-4362-AB2A-3A6DB7E3F5C0}" presName="negativeSpace" presStyleCnt="0"/>
      <dgm:spPr/>
    </dgm:pt>
    <dgm:pt modelId="{50BDB101-0991-4A47-95CF-7516F4C64F95}" type="pres">
      <dgm:prSet presAssocID="{35B7237C-CF32-4362-AB2A-3A6DB7E3F5C0}" presName="childText" presStyleLbl="conFgAcc1" presStyleIdx="1" presStyleCnt="4">
        <dgm:presLayoutVars>
          <dgm:bulletEnabled val="1"/>
        </dgm:presLayoutVars>
      </dgm:prSet>
      <dgm:spPr/>
    </dgm:pt>
    <dgm:pt modelId="{DB0B5D47-A47E-462A-B62B-749B37218AAA}" type="pres">
      <dgm:prSet presAssocID="{B49118C8-D021-4CD5-B59F-ADC3E3AF3BBC}" presName="spaceBetweenRectangles" presStyleCnt="0"/>
      <dgm:spPr/>
    </dgm:pt>
    <dgm:pt modelId="{DEE86D17-B828-4238-AE9B-E9DEB9AD48CE}" type="pres">
      <dgm:prSet presAssocID="{D2843EFB-17AD-4F49-8334-B676CEC8E297}" presName="parentLin" presStyleCnt="0"/>
      <dgm:spPr/>
    </dgm:pt>
    <dgm:pt modelId="{C9D7899B-39FD-4779-8E75-CD25C4392546}" type="pres">
      <dgm:prSet presAssocID="{D2843EFB-17AD-4F49-8334-B676CEC8E297}" presName="parentLeftMargin" presStyleLbl="node1" presStyleIdx="1" presStyleCnt="4"/>
      <dgm:spPr/>
      <dgm:t>
        <a:bodyPr/>
        <a:lstStyle/>
        <a:p>
          <a:endParaRPr lang="th-TH"/>
        </a:p>
      </dgm:t>
    </dgm:pt>
    <dgm:pt modelId="{DFFC5B17-C1B4-4BFA-991B-D8A39ED92BCB}" type="pres">
      <dgm:prSet presAssocID="{D2843EFB-17AD-4F49-8334-B676CEC8E297}" presName="parentText" presStyleLbl="node1" presStyleIdx="2" presStyleCnt="4" custScaleX="5875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9567D76-34AA-4201-BFAF-2CAA96D523AA}" type="pres">
      <dgm:prSet presAssocID="{D2843EFB-17AD-4F49-8334-B676CEC8E297}" presName="negativeSpace" presStyleCnt="0"/>
      <dgm:spPr/>
    </dgm:pt>
    <dgm:pt modelId="{10DD64D9-0192-4658-B24F-1D04A09E91C6}" type="pres">
      <dgm:prSet presAssocID="{D2843EFB-17AD-4F49-8334-B676CEC8E297}" presName="childText" presStyleLbl="conFgAcc1" presStyleIdx="2" presStyleCnt="4">
        <dgm:presLayoutVars>
          <dgm:bulletEnabled val="1"/>
        </dgm:presLayoutVars>
      </dgm:prSet>
      <dgm:spPr/>
    </dgm:pt>
    <dgm:pt modelId="{2D07FFDF-C0C2-48EF-AC70-51179AC3C351}" type="pres">
      <dgm:prSet presAssocID="{D520F86E-CD32-4EC7-ABBA-A08E94CAC985}" presName="spaceBetweenRectangles" presStyleCnt="0"/>
      <dgm:spPr/>
    </dgm:pt>
    <dgm:pt modelId="{5D85AB6D-FE6E-4DF0-8879-ADF22DC46327}" type="pres">
      <dgm:prSet presAssocID="{A8BB9240-70E6-4E1E-A4C1-CB9DAC29AD5B}" presName="parentLin" presStyleCnt="0"/>
      <dgm:spPr/>
    </dgm:pt>
    <dgm:pt modelId="{AAAC5B16-387A-438E-9A3A-8D9FF78326CA}" type="pres">
      <dgm:prSet presAssocID="{A8BB9240-70E6-4E1E-A4C1-CB9DAC29AD5B}" presName="parentLeftMargin" presStyleLbl="node1" presStyleIdx="2" presStyleCnt="4"/>
      <dgm:spPr/>
      <dgm:t>
        <a:bodyPr/>
        <a:lstStyle/>
        <a:p>
          <a:endParaRPr lang="th-TH"/>
        </a:p>
      </dgm:t>
    </dgm:pt>
    <dgm:pt modelId="{8E7E5514-FA6E-477B-8A2B-16A5E78217AD}" type="pres">
      <dgm:prSet presAssocID="{A8BB9240-70E6-4E1E-A4C1-CB9DAC29AD5B}" presName="parentText" presStyleLbl="node1" presStyleIdx="3" presStyleCnt="4" custScaleX="6066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A1B3F97-3934-47AB-B403-2FD4E53B0633}" type="pres">
      <dgm:prSet presAssocID="{A8BB9240-70E6-4E1E-A4C1-CB9DAC29AD5B}" presName="negativeSpace" presStyleCnt="0"/>
      <dgm:spPr/>
    </dgm:pt>
    <dgm:pt modelId="{BEB8A093-C4DF-4452-9C93-B23B1F3AB4F0}" type="pres">
      <dgm:prSet presAssocID="{A8BB9240-70E6-4E1E-A4C1-CB9DAC29AD5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17F5D90-EC2A-428C-974C-8D83E01D54B2}" srcId="{C9ED22CE-A7B3-44F8-8B5C-0981566AEECA}" destId="{CE853D4A-3572-404A-A316-B7D7F63071D9}" srcOrd="0" destOrd="0" parTransId="{1AAD37B6-A4F6-4BA8-8212-D310239B86AC}" sibTransId="{D87799BF-6B9C-4554-8FB0-7FB40BB721BF}"/>
    <dgm:cxn modelId="{96FC42CB-27EC-4B98-9E58-607D3F4028D1}" type="presOf" srcId="{CE853D4A-3572-404A-A316-B7D7F63071D9}" destId="{D6CCD762-FA92-448D-A511-AC3C2B152BAB}" srcOrd="1" destOrd="0" presId="urn:microsoft.com/office/officeart/2005/8/layout/list1"/>
    <dgm:cxn modelId="{DF9B9562-AEB2-4DC7-B286-9D19227BF373}" srcId="{C9ED22CE-A7B3-44F8-8B5C-0981566AEECA}" destId="{D2843EFB-17AD-4F49-8334-B676CEC8E297}" srcOrd="2" destOrd="0" parTransId="{003B1A6B-5EAA-4D76-ADBC-E3627BB47500}" sibTransId="{D520F86E-CD32-4EC7-ABBA-A08E94CAC985}"/>
    <dgm:cxn modelId="{F55721BC-73E4-491B-B655-7210290325F4}" type="presOf" srcId="{CE853D4A-3572-404A-A316-B7D7F63071D9}" destId="{BF3C3B26-B507-400F-8633-55420AEDBFDC}" srcOrd="0" destOrd="0" presId="urn:microsoft.com/office/officeart/2005/8/layout/list1"/>
    <dgm:cxn modelId="{B3CA10A3-E37C-44AE-9992-CBDF8862E425}" srcId="{C9ED22CE-A7B3-44F8-8B5C-0981566AEECA}" destId="{35B7237C-CF32-4362-AB2A-3A6DB7E3F5C0}" srcOrd="1" destOrd="0" parTransId="{39EE4DA9-29DB-437F-B131-A837D1526125}" sibTransId="{B49118C8-D021-4CD5-B59F-ADC3E3AF3BBC}"/>
    <dgm:cxn modelId="{40FAFF84-F341-4F19-969E-01651EEFBC2E}" type="presOf" srcId="{D2843EFB-17AD-4F49-8334-B676CEC8E297}" destId="{C9D7899B-39FD-4779-8E75-CD25C4392546}" srcOrd="0" destOrd="0" presId="urn:microsoft.com/office/officeart/2005/8/layout/list1"/>
    <dgm:cxn modelId="{66B4544A-24F8-4FC8-9316-858A97BEC837}" type="presOf" srcId="{A8BB9240-70E6-4E1E-A4C1-CB9DAC29AD5B}" destId="{AAAC5B16-387A-438E-9A3A-8D9FF78326CA}" srcOrd="0" destOrd="0" presId="urn:microsoft.com/office/officeart/2005/8/layout/list1"/>
    <dgm:cxn modelId="{021D34A1-2FB2-45BB-B966-DAEE867E0B88}" srcId="{C9ED22CE-A7B3-44F8-8B5C-0981566AEECA}" destId="{A8BB9240-70E6-4E1E-A4C1-CB9DAC29AD5B}" srcOrd="3" destOrd="0" parTransId="{45D4F6DD-59DB-4E0B-9BE0-E26A8A444E4E}" sibTransId="{C20D10AF-503C-4F50-A6B2-1A97F066B8E1}"/>
    <dgm:cxn modelId="{83A13A4E-99E5-40CC-A386-57F8680D3961}" type="presOf" srcId="{C9ED22CE-A7B3-44F8-8B5C-0981566AEECA}" destId="{9660438E-36B5-4CC5-A16F-0F8F2161C44B}" srcOrd="0" destOrd="0" presId="urn:microsoft.com/office/officeart/2005/8/layout/list1"/>
    <dgm:cxn modelId="{134961D8-F36C-45CA-89B4-336F45F85730}" type="presOf" srcId="{D2843EFB-17AD-4F49-8334-B676CEC8E297}" destId="{DFFC5B17-C1B4-4BFA-991B-D8A39ED92BCB}" srcOrd="1" destOrd="0" presId="urn:microsoft.com/office/officeart/2005/8/layout/list1"/>
    <dgm:cxn modelId="{42652618-5BF0-44DE-8CC4-38F660A5C922}" type="presOf" srcId="{A8BB9240-70E6-4E1E-A4C1-CB9DAC29AD5B}" destId="{8E7E5514-FA6E-477B-8A2B-16A5E78217AD}" srcOrd="1" destOrd="0" presId="urn:microsoft.com/office/officeart/2005/8/layout/list1"/>
    <dgm:cxn modelId="{5F50F56E-9EA9-4575-861D-7EF040BC056C}" type="presOf" srcId="{35B7237C-CF32-4362-AB2A-3A6DB7E3F5C0}" destId="{A3EEBBC2-C00E-428B-AA33-5E784D40E74E}" srcOrd="0" destOrd="0" presId="urn:microsoft.com/office/officeart/2005/8/layout/list1"/>
    <dgm:cxn modelId="{5023B179-8922-4762-845D-493AF5C2F993}" type="presOf" srcId="{35B7237C-CF32-4362-AB2A-3A6DB7E3F5C0}" destId="{92CE2770-2C6E-4ED4-85A9-59E54358BF9D}" srcOrd="1" destOrd="0" presId="urn:microsoft.com/office/officeart/2005/8/layout/list1"/>
    <dgm:cxn modelId="{4A09A410-6FF5-4487-B4A6-97EA01890377}" type="presParOf" srcId="{9660438E-36B5-4CC5-A16F-0F8F2161C44B}" destId="{78063D96-446C-472F-92C5-6565F0FCCBEF}" srcOrd="0" destOrd="0" presId="urn:microsoft.com/office/officeart/2005/8/layout/list1"/>
    <dgm:cxn modelId="{B1ACFAB2-0607-4A12-9B2B-77260ECCF4C7}" type="presParOf" srcId="{78063D96-446C-472F-92C5-6565F0FCCBEF}" destId="{BF3C3B26-B507-400F-8633-55420AEDBFDC}" srcOrd="0" destOrd="0" presId="urn:microsoft.com/office/officeart/2005/8/layout/list1"/>
    <dgm:cxn modelId="{78C08DD7-81B7-4202-8D00-9E1DEDCB8DAE}" type="presParOf" srcId="{78063D96-446C-472F-92C5-6565F0FCCBEF}" destId="{D6CCD762-FA92-448D-A511-AC3C2B152BAB}" srcOrd="1" destOrd="0" presId="urn:microsoft.com/office/officeart/2005/8/layout/list1"/>
    <dgm:cxn modelId="{744B3D2A-16B6-429B-89F3-B3A364EE5022}" type="presParOf" srcId="{9660438E-36B5-4CC5-A16F-0F8F2161C44B}" destId="{4A2EE2DC-DFB6-4771-8BE1-80675BEE749E}" srcOrd="1" destOrd="0" presId="urn:microsoft.com/office/officeart/2005/8/layout/list1"/>
    <dgm:cxn modelId="{F018718A-D322-4C40-BFDB-901E059D5CB8}" type="presParOf" srcId="{9660438E-36B5-4CC5-A16F-0F8F2161C44B}" destId="{AE0D55FC-FFA5-458E-BEF8-FF8A2953852F}" srcOrd="2" destOrd="0" presId="urn:microsoft.com/office/officeart/2005/8/layout/list1"/>
    <dgm:cxn modelId="{FB3DF32D-4728-4328-8660-7E39F19BCE8D}" type="presParOf" srcId="{9660438E-36B5-4CC5-A16F-0F8F2161C44B}" destId="{4552EB9C-C14A-4872-B866-300607630179}" srcOrd="3" destOrd="0" presId="urn:microsoft.com/office/officeart/2005/8/layout/list1"/>
    <dgm:cxn modelId="{4D06E7FA-8256-43A8-9CA4-68F7CE7F9A0A}" type="presParOf" srcId="{9660438E-36B5-4CC5-A16F-0F8F2161C44B}" destId="{AF791F89-D788-4447-A6CE-B2965633288C}" srcOrd="4" destOrd="0" presId="urn:microsoft.com/office/officeart/2005/8/layout/list1"/>
    <dgm:cxn modelId="{4415007D-D448-4966-92DE-E1C7C55D871A}" type="presParOf" srcId="{AF791F89-D788-4447-A6CE-B2965633288C}" destId="{A3EEBBC2-C00E-428B-AA33-5E784D40E74E}" srcOrd="0" destOrd="0" presId="urn:microsoft.com/office/officeart/2005/8/layout/list1"/>
    <dgm:cxn modelId="{FBEA6299-828B-455A-B4A7-F612236481D3}" type="presParOf" srcId="{AF791F89-D788-4447-A6CE-B2965633288C}" destId="{92CE2770-2C6E-4ED4-85A9-59E54358BF9D}" srcOrd="1" destOrd="0" presId="urn:microsoft.com/office/officeart/2005/8/layout/list1"/>
    <dgm:cxn modelId="{C69394E6-8243-4791-A8AA-1FE5E9ED4EA0}" type="presParOf" srcId="{9660438E-36B5-4CC5-A16F-0F8F2161C44B}" destId="{B37CEF15-634F-4A56-B1D4-7D1223AD042A}" srcOrd="5" destOrd="0" presId="urn:microsoft.com/office/officeart/2005/8/layout/list1"/>
    <dgm:cxn modelId="{556A032C-ECD4-408E-B314-E11CB16A5720}" type="presParOf" srcId="{9660438E-36B5-4CC5-A16F-0F8F2161C44B}" destId="{50BDB101-0991-4A47-95CF-7516F4C64F95}" srcOrd="6" destOrd="0" presId="urn:microsoft.com/office/officeart/2005/8/layout/list1"/>
    <dgm:cxn modelId="{432B793B-B9F8-41DE-BD17-F095D9E36DD1}" type="presParOf" srcId="{9660438E-36B5-4CC5-A16F-0F8F2161C44B}" destId="{DB0B5D47-A47E-462A-B62B-749B37218AAA}" srcOrd="7" destOrd="0" presId="urn:microsoft.com/office/officeart/2005/8/layout/list1"/>
    <dgm:cxn modelId="{C5257F30-CBE4-43CB-8697-69B98A36D1A1}" type="presParOf" srcId="{9660438E-36B5-4CC5-A16F-0F8F2161C44B}" destId="{DEE86D17-B828-4238-AE9B-E9DEB9AD48CE}" srcOrd="8" destOrd="0" presId="urn:microsoft.com/office/officeart/2005/8/layout/list1"/>
    <dgm:cxn modelId="{55F345B6-A1A9-4420-8C56-36DA0E25F60C}" type="presParOf" srcId="{DEE86D17-B828-4238-AE9B-E9DEB9AD48CE}" destId="{C9D7899B-39FD-4779-8E75-CD25C4392546}" srcOrd="0" destOrd="0" presId="urn:microsoft.com/office/officeart/2005/8/layout/list1"/>
    <dgm:cxn modelId="{7976745D-7C81-4FD4-A2A1-8C08426EC67D}" type="presParOf" srcId="{DEE86D17-B828-4238-AE9B-E9DEB9AD48CE}" destId="{DFFC5B17-C1B4-4BFA-991B-D8A39ED92BCB}" srcOrd="1" destOrd="0" presId="urn:microsoft.com/office/officeart/2005/8/layout/list1"/>
    <dgm:cxn modelId="{2DE3BBD6-064A-452B-9D4F-94C07EB60D73}" type="presParOf" srcId="{9660438E-36B5-4CC5-A16F-0F8F2161C44B}" destId="{09567D76-34AA-4201-BFAF-2CAA96D523AA}" srcOrd="9" destOrd="0" presId="urn:microsoft.com/office/officeart/2005/8/layout/list1"/>
    <dgm:cxn modelId="{DABC654D-4ACB-49C6-99BF-5242D7E9D09B}" type="presParOf" srcId="{9660438E-36B5-4CC5-A16F-0F8F2161C44B}" destId="{10DD64D9-0192-4658-B24F-1D04A09E91C6}" srcOrd="10" destOrd="0" presId="urn:microsoft.com/office/officeart/2005/8/layout/list1"/>
    <dgm:cxn modelId="{CAAEB0B0-C247-45A5-A80C-06FC74703F31}" type="presParOf" srcId="{9660438E-36B5-4CC5-A16F-0F8F2161C44B}" destId="{2D07FFDF-C0C2-48EF-AC70-51179AC3C351}" srcOrd="11" destOrd="0" presId="urn:microsoft.com/office/officeart/2005/8/layout/list1"/>
    <dgm:cxn modelId="{CCCA3465-F08E-42B3-86CB-CB8C2E11372D}" type="presParOf" srcId="{9660438E-36B5-4CC5-A16F-0F8F2161C44B}" destId="{5D85AB6D-FE6E-4DF0-8879-ADF22DC46327}" srcOrd="12" destOrd="0" presId="urn:microsoft.com/office/officeart/2005/8/layout/list1"/>
    <dgm:cxn modelId="{A703275A-2E1E-46AB-AAF2-B9D458F7861B}" type="presParOf" srcId="{5D85AB6D-FE6E-4DF0-8879-ADF22DC46327}" destId="{AAAC5B16-387A-438E-9A3A-8D9FF78326CA}" srcOrd="0" destOrd="0" presId="urn:microsoft.com/office/officeart/2005/8/layout/list1"/>
    <dgm:cxn modelId="{3B0D4C28-C230-42E7-8E93-38F5AFA946A1}" type="presParOf" srcId="{5D85AB6D-FE6E-4DF0-8879-ADF22DC46327}" destId="{8E7E5514-FA6E-477B-8A2B-16A5E78217AD}" srcOrd="1" destOrd="0" presId="urn:microsoft.com/office/officeart/2005/8/layout/list1"/>
    <dgm:cxn modelId="{3869B38B-C94A-458E-BDFC-FC0DD84B41DA}" type="presParOf" srcId="{9660438E-36B5-4CC5-A16F-0F8F2161C44B}" destId="{8A1B3F97-3934-47AB-B403-2FD4E53B0633}" srcOrd="13" destOrd="0" presId="urn:microsoft.com/office/officeart/2005/8/layout/list1"/>
    <dgm:cxn modelId="{6CD828C0-8CC3-47F2-BA6B-55D11C88E599}" type="presParOf" srcId="{9660438E-36B5-4CC5-A16F-0F8F2161C44B}" destId="{BEB8A093-C4DF-4452-9C93-B23B1F3AB4F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E4117-B39F-492F-B42C-1EBF535B6712}">
      <dsp:nvSpPr>
        <dsp:cNvPr id="0" name=""/>
        <dsp:cNvSpPr/>
      </dsp:nvSpPr>
      <dsp:spPr>
        <a:xfrm>
          <a:off x="0" y="1248309"/>
          <a:ext cx="8128000" cy="3251199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6654A-D620-4CF2-A200-9D567FBF5B39}">
      <dsp:nvSpPr>
        <dsp:cNvPr id="0" name=""/>
        <dsp:cNvSpPr/>
      </dsp:nvSpPr>
      <dsp:spPr>
        <a:xfrm>
          <a:off x="984506" y="1912796"/>
          <a:ext cx="2682239" cy="159308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8684" rIns="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b="1" kern="1200" dirty="0">
              <a:solidFill>
                <a:schemeClr val="bg1"/>
              </a:solidFill>
            </a:rPr>
            <a:t>การดูแลผู้ป่วยแบบเป็นองค์รวม</a:t>
          </a:r>
          <a:endParaRPr lang="en-US" sz="3900" b="1" kern="1200" dirty="0">
            <a:solidFill>
              <a:schemeClr val="bg1"/>
            </a:solidFill>
          </a:endParaRPr>
        </a:p>
      </dsp:txBody>
      <dsp:txXfrm>
        <a:off x="984506" y="1912796"/>
        <a:ext cx="2682239" cy="1593088"/>
      </dsp:txXfrm>
    </dsp:sp>
    <dsp:sp modelId="{801D4ED3-B6F1-441E-8C04-4DB919D4A3F6}">
      <dsp:nvSpPr>
        <dsp:cNvPr id="0" name=""/>
        <dsp:cNvSpPr/>
      </dsp:nvSpPr>
      <dsp:spPr>
        <a:xfrm>
          <a:off x="4064000" y="2337483"/>
          <a:ext cx="3169920" cy="159308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8684" rIns="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b="1" kern="1200" dirty="0">
              <a:solidFill>
                <a:srgbClr val="0905BB"/>
              </a:solidFill>
            </a:rPr>
            <a:t>การ</a:t>
          </a:r>
          <a:r>
            <a:rPr lang="th-TH" sz="3900" b="1" kern="1200" dirty="0" smtClean="0">
              <a:solidFill>
                <a:srgbClr val="0905BB"/>
              </a:solidFill>
            </a:rPr>
            <a:t>ทำงานร่วมกับ</a:t>
          </a:r>
          <a:r>
            <a:rPr lang="th-TH" sz="3900" b="1" kern="1200" dirty="0">
              <a:solidFill>
                <a:srgbClr val="0905BB"/>
              </a:solidFill>
            </a:rPr>
            <a:t>ชุมชน</a:t>
          </a:r>
          <a:r>
            <a:rPr lang="th-TH" sz="3900" b="1" kern="1200" dirty="0" smtClean="0">
              <a:solidFill>
                <a:srgbClr val="0905BB"/>
              </a:solidFill>
            </a:rPr>
            <a:t>และภาคีเครือข่าย</a:t>
          </a:r>
          <a:endParaRPr lang="en-US" sz="3900" b="1" kern="1200" dirty="0">
            <a:solidFill>
              <a:srgbClr val="0905BB"/>
            </a:solidFill>
          </a:endParaRPr>
        </a:p>
      </dsp:txBody>
      <dsp:txXfrm>
        <a:off x="4064000" y="2337483"/>
        <a:ext cx="3169920" cy="1593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2DEAFE-0E5E-4B1E-81A4-B5DA29E2CA8D}">
      <dsp:nvSpPr>
        <dsp:cNvPr id="0" name=""/>
        <dsp:cNvSpPr/>
      </dsp:nvSpPr>
      <dsp:spPr>
        <a:xfrm>
          <a:off x="2403815" y="36571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70C0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325F1-E334-47FC-8ABB-F04019AA95BB}">
      <dsp:nvSpPr>
        <dsp:cNvPr id="0" name=""/>
        <dsp:cNvSpPr/>
      </dsp:nvSpPr>
      <dsp:spPr>
        <a:xfrm>
          <a:off x="2980302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100" b="1" kern="1200" dirty="0">
              <a:solidFill>
                <a:srgbClr val="0070C0"/>
              </a:solidFill>
            </a:rPr>
            <a:t>วิสัยทัศน์</a:t>
          </a:r>
          <a:endParaRPr lang="en-US" sz="4100" b="1" kern="1200" dirty="0">
            <a:solidFill>
              <a:srgbClr val="0070C0"/>
            </a:solidFill>
          </a:endParaRPr>
        </a:p>
      </dsp:txBody>
      <dsp:txXfrm>
        <a:off x="2980302" y="941764"/>
        <a:ext cx="1449298" cy="724475"/>
      </dsp:txXfrm>
    </dsp:sp>
    <dsp:sp modelId="{DF8A1729-2006-4DA8-8275-15A418ACCCDB}">
      <dsp:nvSpPr>
        <dsp:cNvPr id="0" name=""/>
        <dsp:cNvSpPr/>
      </dsp:nvSpPr>
      <dsp:spPr>
        <a:xfrm>
          <a:off x="1679411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CF757-42F3-41CF-9340-9AA056609AC8}">
      <dsp:nvSpPr>
        <dsp:cNvPr id="0" name=""/>
        <dsp:cNvSpPr/>
      </dsp:nvSpPr>
      <dsp:spPr>
        <a:xfrm>
          <a:off x="2258836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100" b="1" kern="1200" dirty="0">
              <a:solidFill>
                <a:schemeClr val="accent1">
                  <a:lumMod val="75000"/>
                </a:schemeClr>
              </a:solidFill>
            </a:rPr>
            <a:t>พันธกิจ</a:t>
          </a:r>
          <a:endParaRPr lang="en-US" sz="41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2258836" y="2449237"/>
        <a:ext cx="1449298" cy="724475"/>
      </dsp:txXfrm>
    </dsp:sp>
    <dsp:sp modelId="{B2240531-205A-4E44-A616-522FD0C91CD7}">
      <dsp:nvSpPr>
        <dsp:cNvPr id="0" name=""/>
        <dsp:cNvSpPr/>
      </dsp:nvSpPr>
      <dsp:spPr>
        <a:xfrm>
          <a:off x="2589447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AD148-CB3D-4148-8E59-68871441ACEA}">
      <dsp:nvSpPr>
        <dsp:cNvPr id="0" name=""/>
        <dsp:cNvSpPr/>
      </dsp:nvSpPr>
      <dsp:spPr>
        <a:xfrm>
          <a:off x="2983730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100" b="1" kern="1200" dirty="0">
              <a:solidFill>
                <a:schemeClr val="accent6">
                  <a:lumMod val="75000"/>
                </a:schemeClr>
              </a:solidFill>
            </a:rPr>
            <a:t>ค่านิยม</a:t>
          </a:r>
          <a:endParaRPr lang="en-US" sz="41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2983730" y="3958878"/>
        <a:ext cx="1449298" cy="7244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D803D-DDA0-4C98-B4E3-D50CCB79E464}">
      <dsp:nvSpPr>
        <dsp:cNvPr id="0" name=""/>
        <dsp:cNvSpPr/>
      </dsp:nvSpPr>
      <dsp:spPr>
        <a:xfrm>
          <a:off x="8069" y="416303"/>
          <a:ext cx="2265300" cy="73157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โรคเสี่ยงสูง</a:t>
          </a:r>
        </a:p>
      </dsp:txBody>
      <dsp:txXfrm>
        <a:off x="373856" y="416303"/>
        <a:ext cx="1533726" cy="731574"/>
      </dsp:txXfrm>
    </dsp:sp>
    <dsp:sp modelId="{F2623D64-1179-4CF6-9C78-36C024CFA727}">
      <dsp:nvSpPr>
        <dsp:cNvPr id="0" name=""/>
        <dsp:cNvSpPr/>
      </dsp:nvSpPr>
      <dsp:spPr>
        <a:xfrm>
          <a:off x="2035608" y="478487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MI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2339211" y="478487"/>
        <a:ext cx="910810" cy="607206"/>
      </dsp:txXfrm>
    </dsp:sp>
    <dsp:sp modelId="{49F518DE-6A8E-4C7F-AAEE-D3AB972972D7}">
      <dsp:nvSpPr>
        <dsp:cNvPr id="0" name=""/>
        <dsp:cNvSpPr/>
      </dsp:nvSpPr>
      <dsp:spPr>
        <a:xfrm>
          <a:off x="3341102" y="478487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Stroke</a:t>
          </a:r>
        </a:p>
      </dsp:txBody>
      <dsp:txXfrm>
        <a:off x="3644705" y="478487"/>
        <a:ext cx="910810" cy="607206"/>
      </dsp:txXfrm>
    </dsp:sp>
    <dsp:sp modelId="{418D7F07-9CC4-4744-A367-1582BADCC764}">
      <dsp:nvSpPr>
        <dsp:cNvPr id="0" name=""/>
        <dsp:cNvSpPr/>
      </dsp:nvSpPr>
      <dsp:spPr>
        <a:xfrm>
          <a:off x="4646596" y="478487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PPH</a:t>
          </a:r>
        </a:p>
      </dsp:txBody>
      <dsp:txXfrm>
        <a:off x="4950199" y="478487"/>
        <a:ext cx="910810" cy="607206"/>
      </dsp:txXfrm>
    </dsp:sp>
    <dsp:sp modelId="{E80462ED-677B-4423-B3EE-4AD896D71E1E}">
      <dsp:nvSpPr>
        <dsp:cNvPr id="0" name=""/>
        <dsp:cNvSpPr/>
      </dsp:nvSpPr>
      <dsp:spPr>
        <a:xfrm>
          <a:off x="8069" y="1250298"/>
          <a:ext cx="1828935" cy="73157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โรคติดเชื้อ</a:t>
          </a:r>
        </a:p>
      </dsp:txBody>
      <dsp:txXfrm>
        <a:off x="373856" y="1250298"/>
        <a:ext cx="1097361" cy="731574"/>
      </dsp:txXfrm>
    </dsp:sp>
    <dsp:sp modelId="{A83C6C84-2891-488C-B828-FC8FB8EDB2B8}">
      <dsp:nvSpPr>
        <dsp:cNvPr id="0" name=""/>
        <dsp:cNvSpPr/>
      </dsp:nvSpPr>
      <dsp:spPr>
        <a:xfrm>
          <a:off x="1599242" y="1312482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TB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1902845" y="1312482"/>
        <a:ext cx="910810" cy="607206"/>
      </dsp:txXfrm>
    </dsp:sp>
    <dsp:sp modelId="{DACE245B-BF67-4CB6-B51B-E40C8B5581E3}">
      <dsp:nvSpPr>
        <dsp:cNvPr id="0" name=""/>
        <dsp:cNvSpPr/>
      </dsp:nvSpPr>
      <dsp:spPr>
        <a:xfrm>
          <a:off x="2904736" y="1312482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sepsis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3208339" y="1312482"/>
        <a:ext cx="910810" cy="607206"/>
      </dsp:txXfrm>
    </dsp:sp>
    <dsp:sp modelId="{EE42066B-D512-4C92-AA2B-89E770B2023F}">
      <dsp:nvSpPr>
        <dsp:cNvPr id="0" name=""/>
        <dsp:cNvSpPr/>
      </dsp:nvSpPr>
      <dsp:spPr>
        <a:xfrm>
          <a:off x="8069" y="2084292"/>
          <a:ext cx="4147897" cy="73157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โรคและภาวะแทรกซ้อนจากอุบัติเหตุ</a:t>
          </a:r>
        </a:p>
      </dsp:txBody>
      <dsp:txXfrm>
        <a:off x="373856" y="2084292"/>
        <a:ext cx="3416323" cy="731574"/>
      </dsp:txXfrm>
    </dsp:sp>
    <dsp:sp modelId="{7DBE3B67-CC82-45FE-8825-5209EE038110}">
      <dsp:nvSpPr>
        <dsp:cNvPr id="0" name=""/>
        <dsp:cNvSpPr/>
      </dsp:nvSpPr>
      <dsp:spPr>
        <a:xfrm>
          <a:off x="3943733" y="2164036"/>
          <a:ext cx="1981785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Head injury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4247336" y="2164036"/>
        <a:ext cx="1374579" cy="607206"/>
      </dsp:txXfrm>
    </dsp:sp>
    <dsp:sp modelId="{A336EB90-28F1-4C42-9F19-4E06791B7313}">
      <dsp:nvSpPr>
        <dsp:cNvPr id="0" name=""/>
        <dsp:cNvSpPr/>
      </dsp:nvSpPr>
      <dsp:spPr>
        <a:xfrm>
          <a:off x="8069" y="2918287"/>
          <a:ext cx="1828935" cy="73157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โรคเรื้อรัง</a:t>
          </a:r>
        </a:p>
      </dsp:txBody>
      <dsp:txXfrm>
        <a:off x="373856" y="2918287"/>
        <a:ext cx="1097361" cy="731574"/>
      </dsp:txXfrm>
    </dsp:sp>
    <dsp:sp modelId="{A7E48C55-1464-4029-ADC8-D169C2042E8E}">
      <dsp:nvSpPr>
        <dsp:cNvPr id="0" name=""/>
        <dsp:cNvSpPr/>
      </dsp:nvSpPr>
      <dsp:spPr>
        <a:xfrm>
          <a:off x="1599242" y="2980470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DM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1902845" y="2980470"/>
        <a:ext cx="910810" cy="607206"/>
      </dsp:txXfrm>
    </dsp:sp>
    <dsp:sp modelId="{5B7CB39B-05FA-47E1-8199-03660E3D91B3}">
      <dsp:nvSpPr>
        <dsp:cNvPr id="0" name=""/>
        <dsp:cNvSpPr/>
      </dsp:nvSpPr>
      <dsp:spPr>
        <a:xfrm>
          <a:off x="2904736" y="2980470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HT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3208339" y="2980470"/>
        <a:ext cx="910810" cy="607206"/>
      </dsp:txXfrm>
    </dsp:sp>
    <dsp:sp modelId="{0DA0582F-D681-43D9-9466-D2719E5451D2}">
      <dsp:nvSpPr>
        <dsp:cNvPr id="0" name=""/>
        <dsp:cNvSpPr/>
      </dsp:nvSpPr>
      <dsp:spPr>
        <a:xfrm>
          <a:off x="4210230" y="2980470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COPD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4513833" y="2980470"/>
        <a:ext cx="910810" cy="607206"/>
      </dsp:txXfrm>
    </dsp:sp>
    <dsp:sp modelId="{C2625591-84E7-45D2-B554-FC158D6BB251}">
      <dsp:nvSpPr>
        <dsp:cNvPr id="0" name=""/>
        <dsp:cNvSpPr/>
      </dsp:nvSpPr>
      <dsp:spPr>
        <a:xfrm>
          <a:off x="5515724" y="2980470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Asthma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5819327" y="2980470"/>
        <a:ext cx="910810" cy="607206"/>
      </dsp:txXfrm>
    </dsp:sp>
    <dsp:sp modelId="{9DF68256-39BC-4CE3-AB04-DAD248E14E09}">
      <dsp:nvSpPr>
        <dsp:cNvPr id="0" name=""/>
        <dsp:cNvSpPr/>
      </dsp:nvSpPr>
      <dsp:spPr>
        <a:xfrm>
          <a:off x="6821218" y="2980470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CKD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7124821" y="2980470"/>
        <a:ext cx="910810" cy="607206"/>
      </dsp:txXfrm>
    </dsp:sp>
    <dsp:sp modelId="{E28C4CE1-10CF-4411-96EF-F8B942607E57}">
      <dsp:nvSpPr>
        <dsp:cNvPr id="0" name=""/>
        <dsp:cNvSpPr/>
      </dsp:nvSpPr>
      <dsp:spPr>
        <a:xfrm>
          <a:off x="8126712" y="2980470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CA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8430315" y="2980470"/>
        <a:ext cx="910810" cy="607206"/>
      </dsp:txXfrm>
    </dsp:sp>
    <dsp:sp modelId="{704B9687-AF08-4188-80D7-12063B7907C4}">
      <dsp:nvSpPr>
        <dsp:cNvPr id="0" name=""/>
        <dsp:cNvSpPr/>
      </dsp:nvSpPr>
      <dsp:spPr>
        <a:xfrm>
          <a:off x="8069" y="3752281"/>
          <a:ext cx="4408026" cy="73157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โรคที่มีข้อจำกัดในการให้บริการ / ต้องส่งต่อ </a:t>
          </a:r>
        </a:p>
      </dsp:txBody>
      <dsp:txXfrm>
        <a:off x="373856" y="3752281"/>
        <a:ext cx="3676452" cy="731574"/>
      </dsp:txXfrm>
    </dsp:sp>
    <dsp:sp modelId="{3752EF23-6328-41BF-9873-D5556149C23A}">
      <dsp:nvSpPr>
        <dsp:cNvPr id="0" name=""/>
        <dsp:cNvSpPr/>
      </dsp:nvSpPr>
      <dsp:spPr>
        <a:xfrm>
          <a:off x="4178334" y="3814465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โรคจิตเวช</a:t>
          </a:r>
        </a:p>
      </dsp:txBody>
      <dsp:txXfrm>
        <a:off x="4481937" y="3814465"/>
        <a:ext cx="910810" cy="607206"/>
      </dsp:txXfrm>
    </dsp:sp>
    <dsp:sp modelId="{B3D27129-82F6-427A-80A6-6B441394803C}">
      <dsp:nvSpPr>
        <dsp:cNvPr id="0" name=""/>
        <dsp:cNvSpPr/>
      </dsp:nvSpPr>
      <dsp:spPr>
        <a:xfrm>
          <a:off x="5483828" y="3814465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Cataract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5787431" y="3814465"/>
        <a:ext cx="910810" cy="607206"/>
      </dsp:txXfrm>
    </dsp:sp>
    <dsp:sp modelId="{0AC63F60-49FF-4125-A694-637D7AD28372}">
      <dsp:nvSpPr>
        <dsp:cNvPr id="0" name=""/>
        <dsp:cNvSpPr/>
      </dsp:nvSpPr>
      <dsp:spPr>
        <a:xfrm>
          <a:off x="6789322" y="3814465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CKD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7092925" y="3814465"/>
        <a:ext cx="910810" cy="607206"/>
      </dsp:txXfrm>
    </dsp:sp>
    <dsp:sp modelId="{EF1984FE-5F73-4908-91B7-A1D62B5F1A19}">
      <dsp:nvSpPr>
        <dsp:cNvPr id="0" name=""/>
        <dsp:cNvSpPr/>
      </dsp:nvSpPr>
      <dsp:spPr>
        <a:xfrm>
          <a:off x="8094816" y="3814465"/>
          <a:ext cx="3078187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ได้รับการ </a:t>
          </a: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Investigate </a:t>
          </a:r>
          <a:r>
            <a:rPr lang="th-TH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ด้วย</a:t>
          </a:r>
          <a:r>
            <a:rPr lang="th-TH" sz="1800" kern="1200" dirty="0" err="1">
              <a:latin typeface="Browallia New" panose="020B0604020202020204" pitchFamily="34" charset="-34"/>
              <a:cs typeface="Browallia New" panose="020B0604020202020204" pitchFamily="34" charset="-34"/>
            </a:rPr>
            <a:t>การทำ</a:t>
          </a:r>
          <a:r>
            <a:rPr lang="th-TH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 </a:t>
          </a:r>
          <a:r>
            <a:rPr lang="en-US" sz="18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CT scan, Gastro Scope, Endoscope</a:t>
          </a:r>
          <a:endParaRPr lang="th-TH" sz="18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8398419" y="3814465"/>
        <a:ext cx="2470981" cy="607206"/>
      </dsp:txXfrm>
    </dsp:sp>
    <dsp:sp modelId="{02674DAE-B2F7-456B-A1AA-C7E36312B6CF}">
      <dsp:nvSpPr>
        <dsp:cNvPr id="0" name=""/>
        <dsp:cNvSpPr/>
      </dsp:nvSpPr>
      <dsp:spPr>
        <a:xfrm>
          <a:off x="8069" y="4586276"/>
          <a:ext cx="3319462" cy="73157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โรคติดเชื้อที่ต้องรายงาน</a:t>
          </a:r>
        </a:p>
      </dsp:txBody>
      <dsp:txXfrm>
        <a:off x="373856" y="4586276"/>
        <a:ext cx="2587888" cy="731574"/>
      </dsp:txXfrm>
    </dsp:sp>
    <dsp:sp modelId="{DB4FAF0E-0F48-4A0B-B9FA-E4FC39EC4763}">
      <dsp:nvSpPr>
        <dsp:cNvPr id="0" name=""/>
        <dsp:cNvSpPr/>
      </dsp:nvSpPr>
      <dsp:spPr>
        <a:xfrm>
          <a:off x="3089770" y="4648459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Browallia New" panose="020B0604020202020204" pitchFamily="34" charset="-34"/>
              <a:cs typeface="Browallia New" panose="020B0604020202020204" pitchFamily="34" charset="-34"/>
            </a:rPr>
            <a:t>Chickenpox</a:t>
          </a:r>
          <a:endParaRPr lang="th-TH" sz="1800" kern="120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3393373" y="4648459"/>
        <a:ext cx="910810" cy="607206"/>
      </dsp:txXfrm>
    </dsp:sp>
    <dsp:sp modelId="{CC6D38D0-1074-44D0-9990-445F19F2A247}">
      <dsp:nvSpPr>
        <dsp:cNvPr id="0" name=""/>
        <dsp:cNvSpPr/>
      </dsp:nvSpPr>
      <dsp:spPr>
        <a:xfrm>
          <a:off x="4395264" y="4648459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Browallia New" panose="020B0604020202020204" pitchFamily="34" charset="-34"/>
              <a:cs typeface="Browallia New" panose="020B0604020202020204" pitchFamily="34" charset="-34"/>
            </a:rPr>
            <a:t>Diarrhea</a:t>
          </a:r>
          <a:endParaRPr lang="th-TH" sz="1800" kern="120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4698867" y="4648459"/>
        <a:ext cx="910810" cy="607206"/>
      </dsp:txXfrm>
    </dsp:sp>
    <dsp:sp modelId="{F499CFCC-616A-48E3-9EEE-8682AA2355EF}">
      <dsp:nvSpPr>
        <dsp:cNvPr id="0" name=""/>
        <dsp:cNvSpPr/>
      </dsp:nvSpPr>
      <dsp:spPr>
        <a:xfrm>
          <a:off x="5700758" y="4648459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Browallia New" panose="020B0604020202020204" pitchFamily="34" charset="-34"/>
              <a:cs typeface="Browallia New" panose="020B0604020202020204" pitchFamily="34" charset="-34"/>
            </a:rPr>
            <a:t>Chikungunya fever</a:t>
          </a:r>
          <a:endParaRPr lang="th-TH" sz="1800" kern="120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6004361" y="4648459"/>
        <a:ext cx="910810" cy="607206"/>
      </dsp:txXfrm>
    </dsp:sp>
    <dsp:sp modelId="{01752524-F004-4488-BF28-BA7DF143A9CD}">
      <dsp:nvSpPr>
        <dsp:cNvPr id="0" name=""/>
        <dsp:cNvSpPr/>
      </dsp:nvSpPr>
      <dsp:spPr>
        <a:xfrm>
          <a:off x="7006252" y="4648459"/>
          <a:ext cx="1518016" cy="60720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Browallia New" panose="020B0604020202020204" pitchFamily="34" charset="-34"/>
              <a:cs typeface="Browallia New" panose="020B0604020202020204" pitchFamily="34" charset="-34"/>
            </a:rPr>
            <a:t>D.H.F</a:t>
          </a:r>
          <a:endParaRPr lang="th-TH" sz="1800" kern="120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7309855" y="4648459"/>
        <a:ext cx="910810" cy="607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D55FC-FFA5-458E-BEF8-FF8A2953852F}">
      <dsp:nvSpPr>
        <dsp:cNvPr id="0" name=""/>
        <dsp:cNvSpPr/>
      </dsp:nvSpPr>
      <dsp:spPr>
        <a:xfrm>
          <a:off x="0" y="635553"/>
          <a:ext cx="11594842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CCD762-FA92-448D-A511-AC3C2B152BAB}">
      <dsp:nvSpPr>
        <dsp:cNvPr id="0" name=""/>
        <dsp:cNvSpPr/>
      </dsp:nvSpPr>
      <dsp:spPr>
        <a:xfrm>
          <a:off x="579742" y="30393"/>
          <a:ext cx="4330418" cy="121032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780" tIns="0" rIns="30678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100" b="1" kern="1200" dirty="0"/>
            <a:t>แผนพัฒนาระบบบริการ</a:t>
          </a:r>
          <a:endParaRPr lang="en-US" sz="4100" b="1" kern="1200" dirty="0"/>
        </a:p>
      </dsp:txBody>
      <dsp:txXfrm>
        <a:off x="638825" y="89476"/>
        <a:ext cx="4212252" cy="1092154"/>
      </dsp:txXfrm>
    </dsp:sp>
    <dsp:sp modelId="{50BDB101-0991-4A47-95CF-7516F4C64F95}">
      <dsp:nvSpPr>
        <dsp:cNvPr id="0" name=""/>
        <dsp:cNvSpPr/>
      </dsp:nvSpPr>
      <dsp:spPr>
        <a:xfrm>
          <a:off x="0" y="2495313"/>
          <a:ext cx="11594842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CE2770-2C6E-4ED4-85A9-59E54358BF9D}">
      <dsp:nvSpPr>
        <dsp:cNvPr id="0" name=""/>
        <dsp:cNvSpPr/>
      </dsp:nvSpPr>
      <dsp:spPr>
        <a:xfrm>
          <a:off x="579742" y="1890153"/>
          <a:ext cx="5669947" cy="121032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780" tIns="0" rIns="30678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100" kern="1200" dirty="0">
              <a:solidFill>
                <a:srgbClr val="270BB5"/>
              </a:solidFill>
            </a:rPr>
            <a:t>แผนพัฒนาระบบเภสัชกรรมบำบัด</a:t>
          </a:r>
          <a:endParaRPr lang="en-US" sz="4100" kern="1200" dirty="0">
            <a:solidFill>
              <a:srgbClr val="270BB5"/>
            </a:solidFill>
          </a:endParaRPr>
        </a:p>
      </dsp:txBody>
      <dsp:txXfrm>
        <a:off x="638825" y="1949236"/>
        <a:ext cx="5551781" cy="1092154"/>
      </dsp:txXfrm>
    </dsp:sp>
    <dsp:sp modelId="{10DD64D9-0192-4658-B24F-1D04A09E91C6}">
      <dsp:nvSpPr>
        <dsp:cNvPr id="0" name=""/>
        <dsp:cNvSpPr/>
      </dsp:nvSpPr>
      <dsp:spPr>
        <a:xfrm>
          <a:off x="0" y="4355073"/>
          <a:ext cx="11594842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C5B17-C1B4-4BFA-991B-D8A39ED92BCB}">
      <dsp:nvSpPr>
        <dsp:cNvPr id="0" name=""/>
        <dsp:cNvSpPr/>
      </dsp:nvSpPr>
      <dsp:spPr>
        <a:xfrm>
          <a:off x="579742" y="3749913"/>
          <a:ext cx="6360733" cy="121032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780" tIns="0" rIns="30678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100" kern="1200" dirty="0">
              <a:solidFill>
                <a:schemeClr val="tx1"/>
              </a:solidFill>
            </a:rPr>
            <a:t>แผนพัฒนาระบบบริหารความเสี่ยง</a:t>
          </a:r>
          <a:endParaRPr lang="en-US" sz="4100" kern="1200" dirty="0">
            <a:solidFill>
              <a:schemeClr val="tx1"/>
            </a:solidFill>
          </a:endParaRPr>
        </a:p>
      </dsp:txBody>
      <dsp:txXfrm>
        <a:off x="638825" y="3808996"/>
        <a:ext cx="6242567" cy="10921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pPr/>
              <a:t>Wednesday, October 28,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5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pPr/>
              <a:t>Wednesday, October 28,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pPr/>
              <a:t>Wednesday, October 28,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8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pPr/>
              <a:t>Wednesday, October 28,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3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pPr/>
              <a:t>Wednesday, October 28,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1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pPr/>
              <a:t>Wednesday, October 28,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8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pPr/>
              <a:t>Wednesday, October 28,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3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pPr/>
              <a:t>Wednesday, October 28,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4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pPr/>
              <a:t>Wednesday, October 28,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pPr/>
              <a:t>Wednesday, October 28,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5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pPr/>
              <a:t>Wednesday, October 28,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2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pPr/>
              <a:t>Wednesday, October 28,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3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689" r:id="rId4"/>
    <p:sldLayoutId id="2147483690" r:id="rId5"/>
    <p:sldLayoutId id="2147483695" r:id="rId6"/>
    <p:sldLayoutId id="2147483691" r:id="rId7"/>
    <p:sldLayoutId id="2147483692" r:id="rId8"/>
    <p:sldLayoutId id="2147483693" r:id="rId9"/>
    <p:sldLayoutId id="2147483694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D3F794D0-2982-490E-88DA-93D4897508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29A3C3-ADF9-48DE-8670-D8DCA550ED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8235"/>
          <a:stretch/>
        </p:blipFill>
        <p:spPr>
          <a:xfrm>
            <a:off x="38100" y="0"/>
            <a:ext cx="12192002" cy="44610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FD24A3D-F07A-44A9-BE55-5576292E15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04441C9-FD2D-4031-B5C5-67478196CC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4038600" y="4463553"/>
            <a:ext cx="815340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EBF09AEC-6E6E-418F-9974-8730F1B2B6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4834054">
            <a:off x="2944145" y="2710934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D9D3989-3E00-4727-914E-959DFE8FAC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4076701" y="4460827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A2F56-9FE6-45E3-9713-51774717C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807" y="4611271"/>
            <a:ext cx="10421097" cy="1171556"/>
          </a:xfrm>
        </p:spPr>
        <p:txBody>
          <a:bodyPr>
            <a:normAutofit fontScale="90000"/>
          </a:bodyPr>
          <a:lstStyle/>
          <a:p>
            <a:pPr algn="r"/>
            <a:r>
              <a:rPr lang="th-TH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โรงพยาบาลบ้าน</a:t>
            </a:r>
            <a:r>
              <a:rPr lang="th-TH" sz="44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ธิ</a:t>
            </a:r>
            <a:r>
              <a:rPr lang="th-TH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ทีมนำ</a:t>
            </a:r>
            <a:endParaRPr lang="en-US" sz="44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B1FD337-9A40-4F42-BA28-3EDBBBA16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133" y="5683189"/>
            <a:ext cx="9448800" cy="429904"/>
          </a:xfrm>
        </p:spPr>
        <p:txBody>
          <a:bodyPr>
            <a:no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28 </a:t>
            </a:r>
            <a:r>
              <a:rPr lang="th-TH" sz="36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ตุลาคม </a:t>
            </a:r>
            <a:r>
              <a:rPr lang="en-US" sz="36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2563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D725BC-7F0D-4794-BEEF-3AB278D762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6123" y="127785"/>
            <a:ext cx="5571661" cy="4178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388131-8C26-49F2-9A9D-AD5E8AD3C8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725" y="3067426"/>
            <a:ext cx="6128084" cy="36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2CA7F58-F819-4E8A-947C-76B148DF56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4516" y="9742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EACF4E-DF16-4F75-8CFA-8A2DCFF95698}"/>
              </a:ext>
            </a:extLst>
          </p:cNvPr>
          <p:cNvSpPr txBox="1"/>
          <p:nvPr/>
        </p:nvSpPr>
        <p:spPr>
          <a:xfrm>
            <a:off x="251669" y="218113"/>
            <a:ext cx="2357307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แผนการพัฒนาระบบบริการ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4C76541-C6D9-46F0-A64D-13CF1A25CB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659" y="3500545"/>
            <a:ext cx="2917069" cy="1753345"/>
          </a:xfrm>
          <a:prstGeom prst="rect">
            <a:avLst/>
          </a:prstGeom>
          <a:ln>
            <a:solidFill>
              <a:srgbClr val="270BB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BB9D5BD-296D-463F-88F1-B0D762D09E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0310" y="1104380"/>
            <a:ext cx="3443190" cy="1753344"/>
          </a:xfrm>
          <a:prstGeom prst="rect">
            <a:avLst/>
          </a:prstGeom>
          <a:ln>
            <a:solidFill>
              <a:srgbClr val="0905B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B21123D-0E38-4E53-A569-756D66762C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6937" y="1314592"/>
            <a:ext cx="2917069" cy="1753345"/>
          </a:xfrm>
          <a:prstGeom prst="rect">
            <a:avLst/>
          </a:prstGeom>
          <a:ln>
            <a:solidFill>
              <a:srgbClr val="270BB5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FE12B61-CB16-4934-BD77-FE9A015B6A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6937" y="3609360"/>
            <a:ext cx="2862258" cy="1753345"/>
          </a:xfrm>
          <a:prstGeom prst="rect">
            <a:avLst/>
          </a:prstGeom>
          <a:ln>
            <a:solidFill>
              <a:srgbClr val="0905BB"/>
            </a:solidFill>
          </a:ln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80BB1D7-6744-4875-AEF7-F1124C911A92}"/>
              </a:ext>
            </a:extLst>
          </p:cNvPr>
          <p:cNvSpPr/>
          <p:nvPr/>
        </p:nvSpPr>
        <p:spPr>
          <a:xfrm>
            <a:off x="170444" y="795528"/>
            <a:ext cx="4081792" cy="554563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5AC024-372F-4C88-A338-3581FA4E99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b="12523"/>
          <a:stretch/>
        </p:blipFill>
        <p:spPr>
          <a:xfrm>
            <a:off x="443583" y="1472532"/>
            <a:ext cx="3431098" cy="1753345"/>
          </a:xfrm>
          <a:prstGeom prst="rect">
            <a:avLst/>
          </a:prstGeom>
          <a:ln>
            <a:solidFill>
              <a:srgbClr val="0905BB"/>
            </a:solidFill>
          </a:ln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B005EC2F-E3BD-409B-B63D-52DEAABB22F5}"/>
              </a:ext>
            </a:extLst>
          </p:cNvPr>
          <p:cNvSpPr/>
          <p:nvPr/>
        </p:nvSpPr>
        <p:spPr>
          <a:xfrm>
            <a:off x="4079490" y="795527"/>
            <a:ext cx="7767953" cy="5565691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82469CD-48BA-48F0-B20F-C256CC36CD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b="11482"/>
          <a:stretch/>
        </p:blipFill>
        <p:spPr>
          <a:xfrm>
            <a:off x="4678914" y="3375371"/>
            <a:ext cx="3679566" cy="2378249"/>
          </a:xfrm>
          <a:prstGeom prst="rect">
            <a:avLst/>
          </a:prstGeom>
          <a:ln>
            <a:solidFill>
              <a:srgbClr val="270BB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7571381-B422-474B-A3F9-985AF3A2C2F1}"/>
              </a:ext>
            </a:extLst>
          </p:cNvPr>
          <p:cNvSpPr txBox="1"/>
          <p:nvPr/>
        </p:nvSpPr>
        <p:spPr>
          <a:xfrm>
            <a:off x="339364" y="5416671"/>
            <a:ext cx="3740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/>
              <a:t>การให้บริการกลุ่มโรคเรื้อรัง</a:t>
            </a:r>
          </a:p>
          <a:p>
            <a:r>
              <a:rPr lang="en-US" sz="2000" b="1" dirty="0"/>
              <a:t>PCU </a:t>
            </a:r>
            <a:r>
              <a:rPr lang="th-TH" sz="2000" b="1" dirty="0"/>
              <a:t>ห้วยยาบ,</a:t>
            </a:r>
            <a:r>
              <a:rPr lang="en-US" sz="2000" b="1" dirty="0"/>
              <a:t>PCU </a:t>
            </a:r>
            <a:r>
              <a:rPr lang="th-TH" sz="2000" b="1" dirty="0"/>
              <a:t>ห้วยไซ, </a:t>
            </a:r>
            <a:r>
              <a:rPr lang="en-US" sz="2000" b="1" dirty="0"/>
              <a:t>PCC </a:t>
            </a:r>
            <a:r>
              <a:rPr lang="th-TH" sz="2000" b="1" dirty="0"/>
              <a:t>ศรีดอนชัย</a:t>
            </a:r>
            <a:endParaRPr lang="en-US" sz="2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EACF4E-DF16-4F75-8CFA-8A2DCFF95698}"/>
              </a:ext>
            </a:extLst>
          </p:cNvPr>
          <p:cNvSpPr txBox="1"/>
          <p:nvPr/>
        </p:nvSpPr>
        <p:spPr>
          <a:xfrm>
            <a:off x="251669" y="356613"/>
            <a:ext cx="3236966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แผนการพัฒนาระบบบริการ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="" xmlns:a16="http://schemas.microsoft.com/office/drawing/2014/main" id="{0F9C70D4-9F9A-4461-B568-AC74A20809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697161"/>
              </p:ext>
            </p:extLst>
          </p:nvPr>
        </p:nvGraphicFramePr>
        <p:xfrm>
          <a:off x="251669" y="618223"/>
          <a:ext cx="11181073" cy="5734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632F3A-278E-4C12-B38C-24CC7FB82463}"/>
              </a:ext>
            </a:extLst>
          </p:cNvPr>
          <p:cNvSpPr txBox="1"/>
          <p:nvPr/>
        </p:nvSpPr>
        <p:spPr>
          <a:xfrm>
            <a:off x="6739129" y="308009"/>
            <a:ext cx="512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</a:rPr>
              <a:t>ปัญหาสุขภาพที่สำคัญของอำเภอบ้าน</a:t>
            </a:r>
            <a:r>
              <a:rPr lang="th-TH" sz="3600" b="1" dirty="0" err="1">
                <a:solidFill>
                  <a:srgbClr val="7030A0"/>
                </a:solidFill>
              </a:rPr>
              <a:t>ธิ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9EE682-1823-4278-A967-1EA118EB82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3765"/>
          <a:stretch/>
        </p:blipFill>
        <p:spPr>
          <a:xfrm>
            <a:off x="8413852" y="954340"/>
            <a:ext cx="3236976" cy="2218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AC33A2-2DDD-4E68-A752-AAC10ED1D222}"/>
              </a:ext>
            </a:extLst>
          </p:cNvPr>
          <p:cNvSpPr txBox="1"/>
          <p:nvPr/>
        </p:nvSpPr>
        <p:spPr>
          <a:xfrm>
            <a:off x="3310128" y="1565633"/>
            <a:ext cx="843501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</a:rPr>
              <a:t>เสียชีวิต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2320F0-4716-4AF2-B524-65B3BB2CCF60}"/>
              </a:ext>
            </a:extLst>
          </p:cNvPr>
          <p:cNvSpPr txBox="1"/>
          <p:nvPr/>
        </p:nvSpPr>
        <p:spPr>
          <a:xfrm>
            <a:off x="4280444" y="2027298"/>
            <a:ext cx="1563698" cy="36933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Admit </a:t>
            </a:r>
            <a:r>
              <a:rPr lang="th-TH" b="1" dirty="0">
                <a:solidFill>
                  <a:srgbClr val="7030A0"/>
                </a:solidFill>
              </a:rPr>
              <a:t>แล้ว </a:t>
            </a:r>
            <a:r>
              <a:rPr lang="en-US" b="1" dirty="0">
                <a:solidFill>
                  <a:srgbClr val="7030A0"/>
                </a:solidFill>
              </a:rPr>
              <a:t>refer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4793EFB-2CBC-486D-93AE-157522F0CC42}"/>
              </a:ext>
            </a:extLst>
          </p:cNvPr>
          <p:cNvSpPr txBox="1"/>
          <p:nvPr/>
        </p:nvSpPr>
        <p:spPr>
          <a:xfrm>
            <a:off x="9460992" y="3474110"/>
            <a:ext cx="843501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</a:rPr>
              <a:t>เสียชีวิต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C18121D-2857-4A22-8590-F61AF76F921A}"/>
              </a:ext>
            </a:extLst>
          </p:cNvPr>
          <p:cNvSpPr txBox="1"/>
          <p:nvPr/>
        </p:nvSpPr>
        <p:spPr>
          <a:xfrm>
            <a:off x="7305564" y="4087467"/>
            <a:ext cx="1040221" cy="369332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Re-admit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ABCEE2E-0087-47E0-B75D-7A8EB4F53668}"/>
              </a:ext>
            </a:extLst>
          </p:cNvPr>
          <p:cNvSpPr txBox="1"/>
          <p:nvPr/>
        </p:nvSpPr>
        <p:spPr>
          <a:xfrm>
            <a:off x="5107956" y="4157571"/>
            <a:ext cx="1040221" cy="369332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Re-admit</a:t>
            </a:r>
          </a:p>
        </p:txBody>
      </p:sp>
    </p:spTree>
    <p:extLst>
      <p:ext uri="{BB962C8B-B14F-4D97-AF65-F5344CB8AC3E}">
        <p14:creationId xmlns:p14="http://schemas.microsoft.com/office/powerpoint/2010/main" val="121439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AA88A404-B505-473B-A2AB-7E87D37DF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320" y="220156"/>
            <a:ext cx="5285232" cy="551088"/>
          </a:xfr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จุดเน้น /เข็มมุ่ง ปี </a:t>
            </a:r>
            <a:r>
              <a:rPr lang="en-US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2563</a:t>
            </a:r>
            <a:endParaRPr lang="en-US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="" xmlns:a16="http://schemas.microsoft.com/office/drawing/2014/main" id="{B1F094E3-763E-438F-A6C7-9B356DAFA5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4659413"/>
              </p:ext>
            </p:extLst>
          </p:nvPr>
        </p:nvGraphicFramePr>
        <p:xfrm>
          <a:off x="137161" y="882964"/>
          <a:ext cx="115948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4F1D8BF-61AA-48F9-BD89-22B931CD1B11}"/>
              </a:ext>
            </a:extLst>
          </p:cNvPr>
          <p:cNvSpPr txBox="1"/>
          <p:nvPr/>
        </p:nvSpPr>
        <p:spPr>
          <a:xfrm>
            <a:off x="5065777" y="1502884"/>
            <a:ext cx="60944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/>
              <a:t>เน้นระบบบริการ </a:t>
            </a:r>
            <a:r>
              <a:rPr lang="th-TH" b="1" dirty="0" smtClean="0"/>
              <a:t>5 </a:t>
            </a:r>
            <a:r>
              <a:rPr lang="th-TH" b="1" dirty="0"/>
              <a:t>โรคที่เป็นปัญหา</a:t>
            </a:r>
            <a:r>
              <a:rPr lang="en-US" b="1" dirty="0"/>
              <a:t>, </a:t>
            </a:r>
            <a:r>
              <a:rPr lang="th-TH" b="1" dirty="0"/>
              <a:t>ระบบ </a:t>
            </a:r>
            <a:r>
              <a:rPr lang="en-US" b="1" dirty="0"/>
              <a:t>IC</a:t>
            </a:r>
          </a:p>
          <a:p>
            <a:r>
              <a:rPr lang="th-TH" b="1" dirty="0"/>
              <a:t>และการ</a:t>
            </a:r>
            <a:r>
              <a:rPr lang="th-TH" b="1" dirty="0" smtClean="0"/>
              <a:t>เชื่อมโยงระบบการดูแลร่วมกับชุมชน</a:t>
            </a:r>
            <a:r>
              <a:rPr lang="en-US" b="1" dirty="0" smtClean="0"/>
              <a:t> (</a:t>
            </a:r>
            <a:r>
              <a:rPr lang="en-US" b="1" dirty="0" err="1" smtClean="0"/>
              <a:t>prehosp</a:t>
            </a:r>
            <a:r>
              <a:rPr lang="en-US" b="1" dirty="0" smtClean="0"/>
              <a:t>/</a:t>
            </a:r>
            <a:r>
              <a:rPr lang="en-US" b="1" dirty="0" err="1" smtClean="0"/>
              <a:t>inhosp</a:t>
            </a:r>
            <a:r>
              <a:rPr lang="en-US" b="1" dirty="0" smtClean="0"/>
              <a:t>/</a:t>
            </a:r>
            <a:r>
              <a:rPr lang="en-US" b="1" dirty="0" err="1" smtClean="0"/>
              <a:t>posthosp</a:t>
            </a:r>
            <a:r>
              <a:rPr lang="en-US" b="1" dirty="0" smtClean="0"/>
              <a:t>)</a:t>
            </a:r>
            <a:endParaRPr lang="en-US" b="1" dirty="0"/>
          </a:p>
          <a:p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6ABB200-99AF-4A4E-9FBD-CEB01BBABD2D}"/>
              </a:ext>
            </a:extLst>
          </p:cNvPr>
          <p:cNvSpPr txBox="1"/>
          <p:nvPr/>
        </p:nvSpPr>
        <p:spPr>
          <a:xfrm>
            <a:off x="6402280" y="3429000"/>
            <a:ext cx="5010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/>
              <a:t>เน้นการบริหารจัดการเรื่องความปลอดภัยด้านยา   </a:t>
            </a:r>
            <a:r>
              <a:rPr lang="en-US" sz="2800" b="1" dirty="0"/>
              <a:t>HAD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BBFBDD7-5607-4D74-BC33-B40A09EA036C}"/>
              </a:ext>
            </a:extLst>
          </p:cNvPr>
          <p:cNvSpPr txBox="1"/>
          <p:nvPr/>
        </p:nvSpPr>
        <p:spPr>
          <a:xfrm>
            <a:off x="7031736" y="5383569"/>
            <a:ext cx="4700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/>
              <a:t>เน้นความปลอดภัยในผู้ให้บริการและผู้รับบริการ (2</a:t>
            </a:r>
            <a:r>
              <a:rPr lang="en-US" sz="2000" b="1" dirty="0"/>
              <a:t>P Safety) </a:t>
            </a:r>
          </a:p>
          <a:p>
            <a:r>
              <a:rPr lang="en-US" sz="2000" b="1" dirty="0"/>
              <a:t> </a:t>
            </a:r>
            <a:r>
              <a:rPr lang="th-TH" sz="2000" b="1" dirty="0" smtClean="0"/>
              <a:t>   </a:t>
            </a:r>
            <a:endParaRPr lang="th-TH" sz="20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30AFC4A-0BEC-485C-81C6-EBB3F936680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91488" y="0"/>
            <a:ext cx="1400512" cy="2139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E38212-3E61-405F-B89F-687B1AD8A381}"/>
              </a:ext>
            </a:extLst>
          </p:cNvPr>
          <p:cNvSpPr txBox="1"/>
          <p:nvPr/>
        </p:nvSpPr>
        <p:spPr>
          <a:xfrm>
            <a:off x="4308839" y="1597406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PCT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9033D32-3B6B-4CB9-9F3C-7529F98271A0}"/>
              </a:ext>
            </a:extLst>
          </p:cNvPr>
          <p:cNvSpPr txBox="1"/>
          <p:nvPr/>
        </p:nvSpPr>
        <p:spPr>
          <a:xfrm>
            <a:off x="5559703" y="3507799"/>
            <a:ext cx="749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PTC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39308CB-A148-47E0-8CB1-D57DAD79922A}"/>
              </a:ext>
            </a:extLst>
          </p:cNvPr>
          <p:cNvSpPr txBox="1"/>
          <p:nvPr/>
        </p:nvSpPr>
        <p:spPr>
          <a:xfrm>
            <a:off x="6345936" y="5383569"/>
            <a:ext cx="678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RM</a:t>
            </a:r>
          </a:p>
        </p:txBody>
      </p:sp>
    </p:spTree>
    <p:extLst>
      <p:ext uri="{BB962C8B-B14F-4D97-AF65-F5344CB8AC3E}">
        <p14:creationId xmlns:p14="http://schemas.microsoft.com/office/powerpoint/2010/main" val="181828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F1FD96E-4312-40B0-80E3-CDF3FC63B4F3}"/>
              </a:ext>
            </a:extLst>
          </p:cNvPr>
          <p:cNvSpPr txBox="1"/>
          <p:nvPr/>
        </p:nvSpPr>
        <p:spPr>
          <a:xfrm>
            <a:off x="169373" y="164589"/>
            <a:ext cx="31499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แผนการพัฒนาระบบบริการ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9F93AB3-D6D7-4D35-86B6-2FE93D9CD9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373" y="841155"/>
            <a:ext cx="1402202" cy="2139881"/>
          </a:xfrm>
          <a:prstGeom prst="rect">
            <a:avLst/>
          </a:prstGeom>
        </p:spPr>
      </p:pic>
      <p:sp>
        <p:nvSpPr>
          <p:cNvPr id="7" name="ตัวแทนเนื้อหา 2">
            <a:extLst>
              <a:ext uri="{FF2B5EF4-FFF2-40B4-BE49-F238E27FC236}">
                <a16:creationId xmlns="" xmlns:a16="http://schemas.microsoft.com/office/drawing/2014/main" id="{A28EAF08-4319-48B4-923D-E9EC60DD9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809" y="687809"/>
            <a:ext cx="9351818" cy="57608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altLang="en-US" sz="2800" b="1" dirty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สนับสนุนการดำเนินกิจกรรม </a:t>
            </a:r>
            <a:r>
              <a:rPr lang="en-US" altLang="en-US" sz="2800" b="1" dirty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10</a:t>
            </a:r>
            <a:r>
              <a:rPr lang="th-TH" altLang="en-US" sz="2800" b="1" dirty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โรคที่เป็นปัญหาสำคัญ</a:t>
            </a:r>
            <a:r>
              <a:rPr lang="th-TH" altLang="en-US" sz="2800" b="1" dirty="0" smtClean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โดย </a:t>
            </a:r>
            <a:endParaRPr lang="en-US" altLang="en-US" sz="2800" b="1" dirty="0">
              <a:solidFill>
                <a:srgbClr val="7030A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มีทีมในการจัดการร่วมกันในทุกโรค โดยให้แพทย์เป็นหัวหน้าทีม และมีพยาบาลเป็น </a:t>
            </a:r>
            <a:r>
              <a:rPr lang="en-US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case manager</a:t>
            </a:r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ประสานการทำงานกันทั้งด้านส่งเสริม ป้องกัน  รักษา และฟื้นฟู </a:t>
            </a:r>
          </a:p>
          <a:p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การปรับปรุงระบบที่เกี่ยวข้องในการดูแลรักษา เช่น </a:t>
            </a:r>
            <a:r>
              <a:rPr lang="en-US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IC</a:t>
            </a:r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, ENV</a:t>
            </a:r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โครงสร้างกายภาพ</a:t>
            </a:r>
            <a:r>
              <a:rPr lang="en-US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, </a:t>
            </a:r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ระบบยา</a:t>
            </a:r>
          </a:p>
          <a:p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สนับสนุนการอบรมตาม </a:t>
            </a:r>
            <a:r>
              <a:rPr lang="en-US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service plan  </a:t>
            </a:r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และพัฒนาร่วมกับทีม</a:t>
            </a:r>
            <a:r>
              <a:rPr lang="en-US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service plan </a:t>
            </a:r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ในระดับจังหวัด</a:t>
            </a:r>
          </a:p>
          <a:p>
            <a:r>
              <a:rPr lang="en-US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HRD </a:t>
            </a:r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จัดกิจกรรม </a:t>
            </a:r>
            <a:r>
              <a:rPr lang="en-US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KM </a:t>
            </a:r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ในโรคมุ่งเน้นทุกโรค</a:t>
            </a:r>
          </a:p>
          <a:p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การสร้างเสริมสุขภาพ และฟื้นฟู </a:t>
            </a:r>
            <a:r>
              <a:rPr lang="th-TH" altLang="en-US" sz="28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ที่ดำเนินการ</a:t>
            </a:r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ร่วมกันในทีม </a:t>
            </a:r>
            <a:r>
              <a:rPr lang="en-US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NCD </a:t>
            </a:r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และทีมชุมชน แพทย์แผนไทย กายภาพ</a:t>
            </a:r>
          </a:p>
          <a:p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ปรับการดูแลร่วมกันในผู้ป่วยที่เป็นกลุ่มเสี่ยง เช่น กลุ่มแม่และเด็ก, กลุ่มโรค </a:t>
            </a:r>
            <a:r>
              <a:rPr lang="en-US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MI, stroke, sepsis</a:t>
            </a:r>
          </a:p>
          <a:p>
            <a:r>
              <a:rPr lang="th-TH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เพิ่มการให้ข้อมูลในโรคสำคัญให้เครือข่าย รพสต. และชุมชน เช่น อาการแสดงในโรค </a:t>
            </a:r>
            <a:r>
              <a:rPr lang="en-US" alt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MI</a:t>
            </a:r>
            <a:endParaRPr lang="th-TH" altLang="en-US" sz="28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560318CD-D943-42BA-8826-5D9B1D79CAD4}"/>
              </a:ext>
            </a:extLst>
          </p:cNvPr>
          <p:cNvSpPr/>
          <p:nvPr/>
        </p:nvSpPr>
        <p:spPr>
          <a:xfrm>
            <a:off x="1782864" y="1327892"/>
            <a:ext cx="676656" cy="8778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0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240675AA-F4BC-4A9A-BBE4-503A1E82DDE2}"/>
              </a:ext>
            </a:extLst>
          </p:cNvPr>
          <p:cNvSpPr txBox="1"/>
          <p:nvPr/>
        </p:nvSpPr>
        <p:spPr>
          <a:xfrm>
            <a:off x="5184682" y="161924"/>
            <a:ext cx="6873397" cy="31085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ก่อนมา รพ.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การให้ข้อมูล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alarming symptom </a:t>
            </a: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ในชุมชน</a:t>
            </a:r>
            <a:r>
              <a:rPr kumimoji="0" lang="th-TH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(เอาญาติสายตรงมาด้วย) และ</a:t>
            </a: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clinic NCD (CVD risk) </a:t>
            </a:r>
            <a:r>
              <a:rPr lang="th-TH" sz="2800" dirty="0" smtClean="0">
                <a:solidFill>
                  <a:srgbClr val="000000"/>
                </a:solidFill>
              </a:rPr>
              <a:t>การ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th-TH" sz="2800" dirty="0" err="1" smtClean="0">
                <a:solidFill>
                  <a:srgbClr val="000000"/>
                </a:solidFill>
              </a:rPr>
              <a:t>ปชส</a:t>
            </a:r>
            <a:r>
              <a:rPr lang="th-TH" sz="2800" dirty="0" smtClean="0">
                <a:solidFill>
                  <a:srgbClr val="000000"/>
                </a:solidFill>
              </a:rPr>
              <a:t> การใช้ระบบ</a:t>
            </a:r>
            <a:r>
              <a:rPr lang="en-US" sz="2800" dirty="0" smtClean="0">
                <a:solidFill>
                  <a:srgbClr val="000000"/>
                </a:solidFill>
              </a:rPr>
              <a:t>1669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 รพ.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KM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ในบุคลากร, แนวทางการคัดกรองผู้ป่วยในจุดงาน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clinic NCD, ER, OPD, ward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, พัฒนาการส่งต่อ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stroke fast tract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th-TH" sz="2800" b="1" dirty="0">
                <a:solidFill>
                  <a:srgbClr val="0905BB"/>
                </a:solidFill>
                <a:latin typeface="Tw Cen MT"/>
              </a:rPr>
              <a:t>การดูแลต่อเนื่อง </a:t>
            </a:r>
            <a:r>
              <a:rPr lang="th-TH" sz="2800" dirty="0">
                <a:latin typeface="Tw Cen MT"/>
              </a:rPr>
              <a:t>การให้บริการแพทย์แผนไทย,</a:t>
            </a:r>
            <a:r>
              <a:rPr lang="th-TH" sz="2800" dirty="0" smtClean="0">
                <a:latin typeface="Tw Cen MT"/>
              </a:rPr>
              <a:t>กายภาพ,ฝังเข็ม</a:t>
            </a:r>
            <a:endParaRPr kumimoji="0" lang="th-TH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12172019-D9E2-4D8D-9A0B-567D973EA611}"/>
              </a:ext>
            </a:extLst>
          </p:cNvPr>
          <p:cNvSpPr txBox="1"/>
          <p:nvPr/>
        </p:nvSpPr>
        <p:spPr>
          <a:xfrm>
            <a:off x="133921" y="940954"/>
            <a:ext cx="4392359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ระยะเวลาที่ผู้ป่วยมาถึง รพ. น้อยกว่า 3 ชม.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ระยะเวลาในการส่งต่อ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</a:t>
            </a:r>
            <a:r>
              <a:rPr kumimoji="0" lang="th-TH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ผป.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สูงอายุ</a:t>
            </a:r>
            <a:r>
              <a:rPr kumimoji="0" lang="th-TH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อยู่</a:t>
            </a:r>
            <a:r>
              <a:rPr kumimoji="0" lang="th-TH" sz="24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คนเดียว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Tw Cen MT"/>
              </a:rPr>
              <a:t>,</a:t>
            </a:r>
            <a:r>
              <a:rPr lang="th-TH" sz="2400" b="1" dirty="0">
                <a:solidFill>
                  <a:srgbClr val="000000"/>
                </a:solidFill>
                <a:latin typeface="Tw Cen MT"/>
              </a:rPr>
              <a:t>กลุ่มเสี่ยงในผู้ป่วยคลินิก </a:t>
            </a:r>
            <a:r>
              <a:rPr lang="en-US" sz="2400" b="1" dirty="0">
                <a:solidFill>
                  <a:srgbClr val="000000"/>
                </a:solidFill>
                <a:latin typeface="Tw Cen MT"/>
              </a:rPr>
              <a:t>NCD)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ลูกศรขวา 7">
            <a:extLst>
              <a:ext uri="{FF2B5EF4-FFF2-40B4-BE49-F238E27FC236}">
                <a16:creationId xmlns="" xmlns:a16="http://schemas.microsoft.com/office/drawing/2014/main" id="{FEB3726A-A425-4116-8F63-1DF59ECF1BF2}"/>
              </a:ext>
            </a:extLst>
          </p:cNvPr>
          <p:cNvSpPr/>
          <p:nvPr/>
        </p:nvSpPr>
        <p:spPr>
          <a:xfrm>
            <a:off x="4603472" y="1426476"/>
            <a:ext cx="560628" cy="579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C83A8BC1-FC67-47C6-A6D2-F7988F0D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3" y="161924"/>
            <a:ext cx="3295967" cy="461963"/>
          </a:xfrm>
          <a:prstGeom prst="rect">
            <a:avLst/>
          </a:prstGeom>
          <a:solidFill>
            <a:srgbClr val="417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ผลลัพธ์การดูแลผู้ป่วย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 Stroke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F762C8-6F70-41A0-BB94-3DCDFE4FF4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1015" y="3587534"/>
            <a:ext cx="3440392" cy="2273770"/>
          </a:xfrm>
          <a:prstGeom prst="rect">
            <a:avLst/>
          </a:prstGeom>
          <a:ln>
            <a:solidFill>
              <a:srgbClr val="270BB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52641CF-EC6E-4D56-AEC8-2FA7AD8B59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25" y="3587534"/>
            <a:ext cx="4045775" cy="2431769"/>
          </a:xfrm>
          <a:prstGeom prst="rect">
            <a:avLst/>
          </a:prstGeom>
          <a:ln>
            <a:solidFill>
              <a:srgbClr val="270BB5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C5C675F-141E-4036-B45A-AB6E3554BD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2222" y="3587534"/>
            <a:ext cx="4045775" cy="2663871"/>
          </a:xfrm>
          <a:prstGeom prst="rect">
            <a:avLst/>
          </a:prstGeom>
          <a:ln>
            <a:solidFill>
              <a:srgbClr val="270BB5"/>
            </a:solidFill>
          </a:ln>
        </p:spPr>
      </p:pic>
      <p:sp>
        <p:nvSpPr>
          <p:cNvPr id="15" name="Arrow: Bent-Up 14">
            <a:extLst>
              <a:ext uri="{FF2B5EF4-FFF2-40B4-BE49-F238E27FC236}">
                <a16:creationId xmlns="" xmlns:a16="http://schemas.microsoft.com/office/drawing/2014/main" id="{756F1D0F-845E-4BDD-9A91-DAEF01B0156A}"/>
              </a:ext>
            </a:extLst>
          </p:cNvPr>
          <p:cNvSpPr/>
          <p:nvPr/>
        </p:nvSpPr>
        <p:spPr>
          <a:xfrm rot="10800000">
            <a:off x="4567445" y="2618195"/>
            <a:ext cx="576072" cy="672946"/>
          </a:xfrm>
          <a:prstGeom prst="bentUp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095493C-4A2F-4DB0-9656-C92FC8319C0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4040" y="2645317"/>
            <a:ext cx="1694835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11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240675AA-F4BC-4A9A-BBE4-503A1E82DDE2}"/>
              </a:ext>
            </a:extLst>
          </p:cNvPr>
          <p:cNvSpPr txBox="1"/>
          <p:nvPr/>
        </p:nvSpPr>
        <p:spPr>
          <a:xfrm>
            <a:off x="1676495" y="3608872"/>
            <a:ext cx="6873397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ก่อนมา รพ.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การให้ข้อมูล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alarming symptom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และใน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ชุมชนและใน</a:t>
            </a:r>
            <a:r>
              <a:rPr kumimoji="0" lang="th-TH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NCD clinic,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lang="th-TH" sz="2400" dirty="0" err="1" smtClean="0">
                <a:solidFill>
                  <a:srgbClr val="000000"/>
                </a:solidFill>
                <a:latin typeface="Tw Cen MT"/>
              </a:rPr>
              <a:t>ปชส</a:t>
            </a:r>
            <a:r>
              <a:rPr lang="th-TH" sz="2400" dirty="0" smtClean="0">
                <a:solidFill>
                  <a:srgbClr val="000000"/>
                </a:solidFill>
                <a:latin typeface="Tw Cen MT"/>
              </a:rPr>
              <a:t> ระบบ </a:t>
            </a:r>
            <a:r>
              <a:rPr lang="en-US" sz="2400" dirty="0" smtClean="0">
                <a:solidFill>
                  <a:srgbClr val="000000"/>
                </a:solidFill>
                <a:latin typeface="Tw Cen MT"/>
              </a:rPr>
              <a:t>1669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 รพ.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KM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</a:t>
            </a:r>
            <a:r>
              <a:rPr lang="th-TH" sz="2400" dirty="0">
                <a:solidFill>
                  <a:srgbClr val="000000"/>
                </a:solidFill>
              </a:rPr>
              <a:t>บุคลากร, แนวทางการวินิจฉัยโรค </a:t>
            </a:r>
            <a:r>
              <a:rPr lang="en-US" sz="2400" dirty="0">
                <a:solidFill>
                  <a:srgbClr val="000000"/>
                </a:solidFill>
              </a:rPr>
              <a:t>STANDING </a:t>
            </a:r>
            <a:r>
              <a:rPr lang="en-US" sz="2400" dirty="0" smtClean="0">
                <a:solidFill>
                  <a:srgbClr val="000000"/>
                </a:solidFill>
              </a:rPr>
              <a:t>ORDER, </a:t>
            </a:r>
            <a:r>
              <a:rPr lang="th-TH" sz="2400" dirty="0">
                <a:solidFill>
                  <a:srgbClr val="000000"/>
                </a:solidFill>
              </a:rPr>
              <a:t>ในปี 63 ปรับปรุงแนวทางการคัดกรองผู้ป่วยที่ </a:t>
            </a:r>
            <a:r>
              <a:rPr lang="en-US" sz="2400" dirty="0">
                <a:solidFill>
                  <a:srgbClr val="000000"/>
                </a:solidFill>
              </a:rPr>
              <a:t>OPD </a:t>
            </a:r>
            <a:r>
              <a:rPr lang="th-TH" sz="2400" dirty="0" smtClean="0">
                <a:solidFill>
                  <a:srgbClr val="000000"/>
                </a:solidFill>
              </a:rPr>
              <a:t>ให้แม่นยำมากขึ้น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Tw Cen MT"/>
              </a:rPr>
              <a:t>PCT 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สำรอง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ยา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ticagrelor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ก่อนส่งต่อ, </a:t>
            </a:r>
            <a:r>
              <a:rPr lang="th-TH" sz="2400" dirty="0" smtClean="0">
                <a:solidFill>
                  <a:srgbClr val="000000"/>
                </a:solidFill>
                <a:latin typeface="Tw Cen MT"/>
              </a:rPr>
              <a:t>จัดหา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อุปกรณ์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เครื่องมือ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V/S Monitor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ในรถ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refer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12172019-D9E2-4D8D-9A0B-567D973EA611}"/>
              </a:ext>
            </a:extLst>
          </p:cNvPr>
          <p:cNvSpPr txBox="1"/>
          <p:nvPr/>
        </p:nvSpPr>
        <p:spPr>
          <a:xfrm>
            <a:off x="133033" y="751344"/>
            <a:ext cx="6487223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ระยะเวลาที่ผู้ป่วยมีอาการจนถึงมา รพ.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ระยะเวลาในการส่งต่อผู้ป่วย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w Cen MT"/>
              </a:rPr>
              <a:t>(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ขาดความเข้าใจในเรื่องอาการที่ต้องรีบมา รพ.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พบในผู้ป่วยที่มีโรค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HT,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ระยะเวลาการส่งต่อ, การประเมินแรกรับ ล่าช้า/ผิดพลาด, การส่งปรึกษาแพทย์ที่แตกต่างกันในทางปฏิบัติ</a:t>
            </a:r>
            <a:r>
              <a:rPr lang="en-US" sz="2800" b="1" dirty="0">
                <a:solidFill>
                  <a:srgbClr val="000000"/>
                </a:solidFill>
                <a:latin typeface="Tw Cen MT"/>
              </a:rPr>
              <a:t>)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ลูกศรขวา 7">
            <a:extLst>
              <a:ext uri="{FF2B5EF4-FFF2-40B4-BE49-F238E27FC236}">
                <a16:creationId xmlns="" xmlns:a16="http://schemas.microsoft.com/office/drawing/2014/main" id="{FEB3726A-A425-4116-8F63-1DF59ECF1BF2}"/>
              </a:ext>
            </a:extLst>
          </p:cNvPr>
          <p:cNvSpPr/>
          <p:nvPr/>
        </p:nvSpPr>
        <p:spPr>
          <a:xfrm rot="5400000">
            <a:off x="3981680" y="3013774"/>
            <a:ext cx="560628" cy="579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C83A8BC1-FC67-47C6-A6D2-F7988F0D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3" y="140585"/>
            <a:ext cx="2665031" cy="461963"/>
          </a:xfrm>
          <a:prstGeom prst="rect">
            <a:avLst/>
          </a:prstGeom>
          <a:solidFill>
            <a:srgbClr val="417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ผลลัพธ์การดูแลผู้ป่วย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 MI</a:t>
            </a:r>
          </a:p>
        </p:txBody>
      </p:sp>
      <p:sp>
        <p:nvSpPr>
          <p:cNvPr id="15" name="Arrow: Bent-Up 14">
            <a:extLst>
              <a:ext uri="{FF2B5EF4-FFF2-40B4-BE49-F238E27FC236}">
                <a16:creationId xmlns="" xmlns:a16="http://schemas.microsoft.com/office/drawing/2014/main" id="{756F1D0F-845E-4BDD-9A91-DAEF01B0156A}"/>
              </a:ext>
            </a:extLst>
          </p:cNvPr>
          <p:cNvSpPr/>
          <p:nvPr/>
        </p:nvSpPr>
        <p:spPr>
          <a:xfrm>
            <a:off x="8649488" y="3357260"/>
            <a:ext cx="576072" cy="672946"/>
          </a:xfrm>
          <a:prstGeom prst="bentUp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DB687A-473A-42D1-8A2A-19B964AF28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1103" y="277059"/>
            <a:ext cx="4392359" cy="2878269"/>
          </a:xfrm>
          <a:prstGeom prst="rect">
            <a:avLst/>
          </a:prstGeom>
          <a:ln>
            <a:solidFill>
              <a:srgbClr val="270BB5"/>
            </a:solidFill>
          </a:ln>
        </p:spPr>
      </p:pic>
    </p:spTree>
    <p:extLst>
      <p:ext uri="{BB962C8B-B14F-4D97-AF65-F5344CB8AC3E}">
        <p14:creationId xmlns:p14="http://schemas.microsoft.com/office/powerpoint/2010/main" val="3515764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240675AA-F4BC-4A9A-BBE4-503A1E82DDE2}"/>
              </a:ext>
            </a:extLst>
          </p:cNvPr>
          <p:cNvSpPr txBox="1"/>
          <p:nvPr/>
        </p:nvSpPr>
        <p:spPr>
          <a:xfrm>
            <a:off x="5184682" y="161924"/>
            <a:ext cx="6873397" cy="353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rgbClr val="0905BB"/>
                </a:solidFill>
              </a:rPr>
              <a:t>PCT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th-TH" sz="2800" dirty="0">
                <a:solidFill>
                  <a:srgbClr val="000000"/>
                </a:solidFill>
              </a:rPr>
              <a:t>มีการปรับปรุง </a:t>
            </a:r>
            <a:r>
              <a:rPr lang="en-US" sz="2800" dirty="0">
                <a:solidFill>
                  <a:srgbClr val="000000"/>
                </a:solidFill>
              </a:rPr>
              <a:t>CPG, </a:t>
            </a:r>
            <a:r>
              <a:rPr lang="th-TH" sz="2800" dirty="0">
                <a:solidFill>
                  <a:srgbClr val="000000"/>
                </a:solidFill>
              </a:rPr>
              <a:t>แนวทางการประเมิน และประเมินซ้ำ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th-TH" sz="2800" dirty="0">
                <a:solidFill>
                  <a:srgbClr val="000000"/>
                </a:solidFill>
              </a:rPr>
              <a:t>พัฒนารูปแบบการคัดกรอง/ประเมิน </a:t>
            </a:r>
            <a:r>
              <a:rPr lang="en-US" sz="2800" dirty="0">
                <a:solidFill>
                  <a:srgbClr val="000000"/>
                </a:solidFill>
              </a:rPr>
              <a:t>Sepsis </a:t>
            </a:r>
            <a:r>
              <a:rPr lang="th-TH" sz="2800" dirty="0">
                <a:solidFill>
                  <a:srgbClr val="000000"/>
                </a:solidFill>
              </a:rPr>
              <a:t>ใน รพ</a:t>
            </a:r>
            <a:r>
              <a:rPr lang="en-US" sz="2800" dirty="0">
                <a:solidFill>
                  <a:srgbClr val="000000"/>
                </a:solidFill>
              </a:rPr>
              <a:t>. </a:t>
            </a:r>
            <a:r>
              <a:rPr lang="th-TH" sz="2800" dirty="0">
                <a:solidFill>
                  <a:srgbClr val="000000"/>
                </a:solidFill>
              </a:rPr>
              <a:t>และ รพ</a:t>
            </a:r>
            <a:r>
              <a:rPr lang="th-TH" sz="2800" dirty="0" smtClean="0">
                <a:solidFill>
                  <a:srgbClr val="000000"/>
                </a:solidFill>
              </a:rPr>
              <a:t>สต., </a:t>
            </a:r>
            <a:r>
              <a:rPr lang="en-US" sz="2800" dirty="0">
                <a:solidFill>
                  <a:srgbClr val="000000"/>
                </a:solidFill>
              </a:rPr>
              <a:t>IPD </a:t>
            </a:r>
            <a:r>
              <a:rPr lang="th-TH" sz="2800" dirty="0">
                <a:solidFill>
                  <a:srgbClr val="000000"/>
                </a:solidFill>
              </a:rPr>
              <a:t>ทบทวนขณะดูแลผู้ป่วย </a:t>
            </a:r>
            <a:r>
              <a:rPr lang="en-US" sz="2800" dirty="0">
                <a:solidFill>
                  <a:srgbClr val="000000"/>
                </a:solidFill>
              </a:rPr>
              <a:t>one day one chart </a:t>
            </a:r>
            <a:r>
              <a:rPr lang="th-TH" sz="2800" dirty="0">
                <a:solidFill>
                  <a:srgbClr val="000000"/>
                </a:solidFill>
              </a:rPr>
              <a:t>ในผู้ป่วยกลุ่มเสี่ยงสูง</a:t>
            </a:r>
          </a:p>
          <a:p>
            <a:pPr marL="285750" lvl="0" indent="-285750"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rgbClr val="0905BB"/>
                </a:solidFill>
              </a:rPr>
              <a:t>KM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th-TH" sz="2800" dirty="0">
                <a:solidFill>
                  <a:srgbClr val="000000"/>
                </a:solidFill>
              </a:rPr>
              <a:t>ในบุคลากร</a:t>
            </a:r>
          </a:p>
          <a:p>
            <a:pPr marL="285750" lvl="0" indent="-285750">
              <a:buFont typeface="Wingdings" pitchFamily="2" charset="2"/>
              <a:buChar char="§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PTC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พิจารณารายการยา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levophed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inj.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เข้าในบัญชี รพ. </a:t>
            </a:r>
          </a:p>
          <a:p>
            <a:pPr marL="285750" lvl="0" indent="-285750">
              <a:buFont typeface="Wingdings" pitchFamily="2" charset="2"/>
              <a:buChar char="§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lab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ตรวจ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lactate,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การติดตามผลเพาะเชื้อ </a:t>
            </a:r>
            <a:r>
              <a:rPr lang="th-TH" sz="2800" dirty="0" smtClean="0">
                <a:solidFill>
                  <a:srgbClr val="000000"/>
                </a:solidFill>
                <a:latin typeface="Tw Cen MT"/>
              </a:rPr>
              <a:t>ในกลุ่ม </a:t>
            </a:r>
            <a:r>
              <a:rPr lang="en-US" sz="2800" dirty="0" smtClean="0">
                <a:solidFill>
                  <a:srgbClr val="000000"/>
                </a:solidFill>
                <a:latin typeface="Tw Cen MT"/>
              </a:rPr>
              <a:t>line alert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12172019-D9E2-4D8D-9A0B-567D973EA611}"/>
              </a:ext>
            </a:extLst>
          </p:cNvPr>
          <p:cNvSpPr txBox="1"/>
          <p:nvPr/>
        </p:nvSpPr>
        <p:spPr>
          <a:xfrm>
            <a:off x="133921" y="940954"/>
            <a:ext cx="4392359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srgbClr val="FF0000"/>
                </a:solidFill>
                <a:latin typeface="Tw Cen MT"/>
              </a:rPr>
              <a:t>อัตราการเสียชีวิต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อุบัติการณ์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Delay/miss 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กระบวนการดูแล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การคัดกรอง การประเมิน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ลูกศรขวา 7">
            <a:extLst>
              <a:ext uri="{FF2B5EF4-FFF2-40B4-BE49-F238E27FC236}">
                <a16:creationId xmlns="" xmlns:a16="http://schemas.microsoft.com/office/drawing/2014/main" id="{FEB3726A-A425-4116-8F63-1DF59ECF1BF2}"/>
              </a:ext>
            </a:extLst>
          </p:cNvPr>
          <p:cNvSpPr/>
          <p:nvPr/>
        </p:nvSpPr>
        <p:spPr>
          <a:xfrm>
            <a:off x="4603472" y="1426476"/>
            <a:ext cx="560628" cy="579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C83A8BC1-FC67-47C6-A6D2-F7988F0D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49" y="326516"/>
            <a:ext cx="3295967" cy="461963"/>
          </a:xfrm>
          <a:prstGeom prst="rect">
            <a:avLst/>
          </a:prstGeom>
          <a:solidFill>
            <a:srgbClr val="417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ผลลัพธ์การดูแลผู้ป่วย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 Sepsis</a:t>
            </a:r>
          </a:p>
        </p:txBody>
      </p:sp>
      <p:sp>
        <p:nvSpPr>
          <p:cNvPr id="15" name="Arrow: Bent-Up 14">
            <a:extLst>
              <a:ext uri="{FF2B5EF4-FFF2-40B4-BE49-F238E27FC236}">
                <a16:creationId xmlns="" xmlns:a16="http://schemas.microsoft.com/office/drawing/2014/main" id="{756F1D0F-845E-4BDD-9A91-DAEF01B0156A}"/>
              </a:ext>
            </a:extLst>
          </p:cNvPr>
          <p:cNvSpPr/>
          <p:nvPr/>
        </p:nvSpPr>
        <p:spPr>
          <a:xfrm rot="10800000">
            <a:off x="4567445" y="2618195"/>
            <a:ext cx="576072" cy="672946"/>
          </a:xfrm>
          <a:prstGeom prst="bentUp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59169EC-46BF-41DF-A6F3-795CDCCB84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921" y="3648430"/>
            <a:ext cx="3748489" cy="2344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6F011F1-1C25-4F1B-B5F8-D51B20F4C8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4420" y="3648430"/>
            <a:ext cx="4004202" cy="2410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A0C3760-3E13-4B61-89F3-F0CF7FB88F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0047" y="3648429"/>
            <a:ext cx="3947315" cy="234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1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240675AA-F4BC-4A9A-BBE4-503A1E82DDE2}"/>
              </a:ext>
            </a:extLst>
          </p:cNvPr>
          <p:cNvSpPr txBox="1"/>
          <p:nvPr/>
        </p:nvSpPr>
        <p:spPr>
          <a:xfrm>
            <a:off x="0" y="2971199"/>
            <a:ext cx="6386572" cy="3724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NCD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ติดตามอัตราการขาดนัด,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alarm symptom </a:t>
            </a: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</a:t>
            </a:r>
            <a:r>
              <a:rPr lang="en-US" sz="2800" dirty="0" smtClean="0">
                <a:solidFill>
                  <a:srgbClr val="000000"/>
                </a:solidFill>
                <a:latin typeface="Tw Cen MT"/>
              </a:rPr>
              <a:t>NCD</a:t>
            </a:r>
            <a:r>
              <a:rPr lang="th-TH" sz="2800" dirty="0" smtClean="0">
                <a:solidFill>
                  <a:srgbClr val="000000"/>
                </a:solidFill>
              </a:rPr>
              <a:t>,สื่อ</a:t>
            </a:r>
            <a:r>
              <a:rPr lang="th-TH" sz="2800" dirty="0">
                <a:solidFill>
                  <a:srgbClr val="000000"/>
                </a:solidFill>
              </a:rPr>
              <a:t>สารข้อมูล</a:t>
            </a:r>
            <a:r>
              <a:rPr lang="th-TH" sz="2800" dirty="0" smtClean="0">
                <a:solidFill>
                  <a:srgbClr val="000000"/>
                </a:solidFill>
              </a:rPr>
              <a:t>สำคัญที่ชัดเจน </a:t>
            </a:r>
            <a:r>
              <a:rPr lang="en-US" sz="2800" dirty="0">
                <a:solidFill>
                  <a:srgbClr val="000000"/>
                </a:solidFill>
              </a:rPr>
              <a:t>Yearly Check </a:t>
            </a:r>
            <a:r>
              <a:rPr lang="en-US" sz="2800" dirty="0" smtClean="0">
                <a:solidFill>
                  <a:srgbClr val="000000"/>
                </a:solidFill>
              </a:rPr>
              <a:t>Up</a:t>
            </a:r>
            <a:r>
              <a:rPr lang="th-TH" sz="2800" dirty="0" smtClean="0">
                <a:solidFill>
                  <a:srgbClr val="000000"/>
                </a:solidFill>
              </a:rPr>
              <a:t>(สติ๊กเกอร์)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PTC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เพิ่มยาให้เหมาะสมในการดูแล</a:t>
            </a:r>
            <a:r>
              <a:rPr lang="th-TH" sz="2800" dirty="0">
                <a:solidFill>
                  <a:srgbClr val="000000"/>
                </a:solidFill>
                <a:latin typeface="Tw Cen MT"/>
              </a:rPr>
              <a:t>เช่น </a:t>
            </a:r>
            <a:r>
              <a:rPr lang="en-US" sz="2800" dirty="0">
                <a:solidFill>
                  <a:srgbClr val="000000"/>
                </a:solidFill>
                <a:latin typeface="Tw Cen MT"/>
              </a:rPr>
              <a:t>losartan, pioglitazone, </a:t>
            </a:r>
            <a:r>
              <a:rPr lang="th-TH" sz="2800" dirty="0">
                <a:solidFill>
                  <a:srgbClr val="000000"/>
                </a:solidFill>
                <a:latin typeface="Tw Cen MT"/>
              </a:rPr>
              <a:t>ปรับการใช้ยาตาม </a:t>
            </a:r>
            <a:r>
              <a:rPr lang="en-US" sz="2800" dirty="0">
                <a:solidFill>
                  <a:srgbClr val="000000"/>
                </a:solidFill>
                <a:latin typeface="Tw Cen MT"/>
              </a:rPr>
              <a:t>RDU</a:t>
            </a:r>
            <a:endParaRPr lang="th-TH" sz="2800" dirty="0">
              <a:solidFill>
                <a:srgbClr val="000000"/>
              </a:solidFill>
              <a:latin typeface="Tw Cen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th-TH" sz="2400" b="1" dirty="0">
                <a:solidFill>
                  <a:srgbClr val="270BB5"/>
                </a:solidFill>
                <a:latin typeface="Tw Cen MT"/>
              </a:rPr>
              <a:t>ชุมชน</a:t>
            </a:r>
            <a:r>
              <a:rPr lang="th-TH" sz="2400" dirty="0">
                <a:solidFill>
                  <a:srgbClr val="000000"/>
                </a:solidFill>
                <a:latin typeface="Tw Cen MT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สร้างการมีส่วนร่วมของชุมชนในการป้องกันและแก้ไข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ปัญหา</a:t>
            </a:r>
            <a:r>
              <a:rPr lang="th-TH" sz="2400" dirty="0" smtClean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w Cen MT"/>
              </a:rPr>
              <a:t>NCD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เช่นชมรมจิตอาสา, แกนนำ อสม., และการประสานทีม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PCC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ในการลงเยี่ยมบ้านผู้ป่วย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NCD 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รวมถึงประสานและส่งต่อข้อมูลกับ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รพสต. 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มะเขือแจ้</a:t>
            </a:r>
            <a:r>
              <a:rPr kumimoji="0" lang="th-TH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ที่เป็นเขตรอยต่อ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12172019-D9E2-4D8D-9A0B-567D973EA611}"/>
              </a:ext>
            </a:extLst>
          </p:cNvPr>
          <p:cNvSpPr txBox="1"/>
          <p:nvPr/>
        </p:nvSpPr>
        <p:spPr>
          <a:xfrm>
            <a:off x="126140" y="690719"/>
            <a:ext cx="4392359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Tw Cen MT"/>
              </a:rPr>
              <a:t>-</a:t>
            </a:r>
            <a:r>
              <a:rPr lang="th-TH" sz="3200" b="1" dirty="0" smtClean="0">
                <a:solidFill>
                  <a:srgbClr val="000000"/>
                </a:solidFill>
                <a:latin typeface="Tw Cen MT"/>
              </a:rPr>
              <a:t>ลดอัตราการเกิด </a:t>
            </a:r>
            <a:r>
              <a:rPr lang="en-US" sz="3200" b="1" dirty="0" smtClean="0">
                <a:solidFill>
                  <a:srgbClr val="000000"/>
                </a:solidFill>
                <a:latin typeface="Tw Cen MT"/>
              </a:rPr>
              <a:t>new case </a:t>
            </a:r>
            <a:endParaRPr lang="th-TH" sz="3200" b="1" dirty="0" smtClean="0">
              <a:solidFill>
                <a:srgbClr val="000000"/>
              </a:solidFill>
              <a:latin typeface="Tw Cen M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 smtClean="0">
                <a:solidFill>
                  <a:srgbClr val="000000"/>
                </a:solidFill>
                <a:latin typeface="Tw Cen MT"/>
              </a:rPr>
              <a:t>ในกลุ่ม </a:t>
            </a:r>
            <a:r>
              <a:rPr lang="en-US" sz="3200" b="1" dirty="0" smtClean="0">
                <a:solidFill>
                  <a:srgbClr val="000000"/>
                </a:solidFill>
                <a:latin typeface="Tw Cen MT"/>
              </a:rPr>
              <a:t>Pre-DM, Pre-HT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Tw Cen MT"/>
              </a:rPr>
              <a:t>-</a:t>
            </a:r>
            <a:r>
              <a:rPr lang="th-TH" sz="3200" b="1" dirty="0" smtClean="0">
                <a:solidFill>
                  <a:srgbClr val="000000"/>
                </a:solidFill>
                <a:latin typeface="Tw Cen MT"/>
              </a:rPr>
              <a:t>พบ </a:t>
            </a:r>
            <a:r>
              <a:rPr lang="en-US" sz="3200" b="1" dirty="0" smtClean="0">
                <a:solidFill>
                  <a:srgbClr val="000000"/>
                </a:solidFill>
                <a:latin typeface="Tw Cen MT"/>
              </a:rPr>
              <a:t>DM </a:t>
            </a:r>
            <a:r>
              <a:rPr lang="th-TH" sz="3200" b="1" dirty="0" smtClean="0">
                <a:solidFill>
                  <a:srgbClr val="000000"/>
                </a:solidFill>
                <a:latin typeface="Tw Cen MT"/>
              </a:rPr>
              <a:t>รายใหม่ในกลุ่ม </a:t>
            </a:r>
            <a:r>
              <a:rPr lang="en-US" sz="3200" b="1" dirty="0" smtClean="0">
                <a:solidFill>
                  <a:srgbClr val="000000"/>
                </a:solidFill>
                <a:latin typeface="Tw Cen MT"/>
              </a:rPr>
              <a:t>HT</a:t>
            </a:r>
            <a:endParaRPr lang="th-TH" sz="3200" b="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" name="ลูกศรขวา 7">
            <a:extLst>
              <a:ext uri="{FF2B5EF4-FFF2-40B4-BE49-F238E27FC236}">
                <a16:creationId xmlns="" xmlns:a16="http://schemas.microsoft.com/office/drawing/2014/main" id="{FEB3726A-A425-4116-8F63-1DF59ECF1BF2}"/>
              </a:ext>
            </a:extLst>
          </p:cNvPr>
          <p:cNvSpPr/>
          <p:nvPr/>
        </p:nvSpPr>
        <p:spPr>
          <a:xfrm rot="5400000">
            <a:off x="2771562" y="2463104"/>
            <a:ext cx="560628" cy="579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C83A8BC1-FC67-47C6-A6D2-F7988F0D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21" y="156602"/>
            <a:ext cx="3874271" cy="461665"/>
          </a:xfrm>
          <a:prstGeom prst="rect">
            <a:avLst/>
          </a:prstGeom>
          <a:solidFill>
            <a:srgbClr val="417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ผลลัพธ์การดูแลผู้ป่วย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 DM 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และ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3ACDEE-A49D-485D-B064-125FF17A02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1124" y="229890"/>
            <a:ext cx="3677652" cy="2307642"/>
          </a:xfrm>
          <a:prstGeom prst="rect">
            <a:avLst/>
          </a:prstGeom>
          <a:ln>
            <a:solidFill>
              <a:srgbClr val="270BB5"/>
            </a:solidFill>
          </a:ln>
        </p:spPr>
      </p:pic>
      <p:sp>
        <p:nvSpPr>
          <p:cNvPr id="4" name="ลูกศรขวา 7">
            <a:extLst>
              <a:ext uri="{FF2B5EF4-FFF2-40B4-BE49-F238E27FC236}">
                <a16:creationId xmlns="" xmlns:a16="http://schemas.microsoft.com/office/drawing/2014/main" id="{CFCB71A1-CD55-4611-AD7A-CFBD17614EF0}"/>
              </a:ext>
            </a:extLst>
          </p:cNvPr>
          <p:cNvSpPr/>
          <p:nvPr/>
        </p:nvSpPr>
        <p:spPr>
          <a:xfrm rot="17603093">
            <a:off x="5723181" y="2590598"/>
            <a:ext cx="705108" cy="695565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2834E42-B60A-43B3-BA4A-28C0AE7620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49404" y="266466"/>
            <a:ext cx="3608675" cy="2107047"/>
          </a:xfrm>
          <a:prstGeom prst="rect">
            <a:avLst/>
          </a:prstGeom>
          <a:ln>
            <a:solidFill>
              <a:srgbClr val="270BB5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D2AACB4-9D13-4D05-92E2-2A91B7F3E3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4881" y="2856753"/>
            <a:ext cx="5472936" cy="3604841"/>
          </a:xfrm>
          <a:prstGeom prst="rect">
            <a:avLst/>
          </a:prstGeom>
          <a:ln>
            <a:solidFill>
              <a:srgbClr val="270BB5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9E5CE76-681A-4DC2-8ECE-29980E43D6BD}"/>
              </a:ext>
            </a:extLst>
          </p:cNvPr>
          <p:cNvSpPr txBox="1"/>
          <p:nvPr/>
        </p:nvSpPr>
        <p:spPr>
          <a:xfrm>
            <a:off x="11000232" y="375418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4800C"/>
                </a:solidFill>
              </a:rPr>
              <a:t>HT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AA1AD23-8850-42AE-A0DC-17EA55066DAA}"/>
              </a:ext>
            </a:extLst>
          </p:cNvPr>
          <p:cNvSpPr txBox="1"/>
          <p:nvPr/>
        </p:nvSpPr>
        <p:spPr>
          <a:xfrm>
            <a:off x="10923287" y="4482755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05BB"/>
                </a:solidFill>
              </a:rPr>
              <a:t>DM</a:t>
            </a:r>
          </a:p>
        </p:txBody>
      </p:sp>
    </p:spTree>
    <p:extLst>
      <p:ext uri="{BB962C8B-B14F-4D97-AF65-F5344CB8AC3E}">
        <p14:creationId xmlns:p14="http://schemas.microsoft.com/office/powerpoint/2010/main" val="1655304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240675AA-F4BC-4A9A-BBE4-503A1E82DDE2}"/>
              </a:ext>
            </a:extLst>
          </p:cNvPr>
          <p:cNvSpPr txBox="1"/>
          <p:nvPr/>
        </p:nvSpPr>
        <p:spPr>
          <a:xfrm>
            <a:off x="5184682" y="161924"/>
            <a:ext cx="6873397" cy="31085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§"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 รพ. </a:t>
            </a:r>
            <a:r>
              <a:rPr lang="th-TH" sz="2800" dirty="0">
                <a:solidFill>
                  <a:srgbClr val="000000"/>
                </a:solidFill>
              </a:rPr>
              <a:t>พัฒนาคลินิก ทบทวนแผนการดูแลผู้ป่วย</a:t>
            </a:r>
            <a:r>
              <a:rPr lang="en-US" sz="2800" dirty="0">
                <a:solidFill>
                  <a:srgbClr val="000000"/>
                </a:solidFill>
              </a:rPr>
              <a:t>,</a:t>
            </a:r>
            <a:r>
              <a:rPr lang="th-TH" sz="2800" dirty="0">
                <a:solidFill>
                  <a:srgbClr val="000000"/>
                </a:solidFill>
              </a:rPr>
              <a:t> นำรายการยา </a:t>
            </a:r>
            <a:r>
              <a:rPr lang="en-US" sz="2800" dirty="0" err="1" smtClean="0">
                <a:solidFill>
                  <a:srgbClr val="000000"/>
                </a:solidFill>
              </a:rPr>
              <a:t>Seretide</a:t>
            </a:r>
            <a:r>
              <a:rPr lang="en-US" sz="2800" dirty="0" smtClean="0">
                <a:solidFill>
                  <a:srgbClr val="000000"/>
                </a:solidFill>
              </a:rPr>
              <a:t>/</a:t>
            </a:r>
            <a:r>
              <a:rPr lang="en-US" sz="2800" dirty="0" err="1" smtClean="0">
                <a:solidFill>
                  <a:srgbClr val="000000"/>
                </a:solidFill>
              </a:rPr>
              <a:t>budesonide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th-TH" sz="2800" dirty="0">
                <a:solidFill>
                  <a:srgbClr val="000000"/>
                </a:solidFill>
              </a:rPr>
              <a:t>กลับเข้ามา</a:t>
            </a:r>
            <a:r>
              <a:rPr lang="th-TH" sz="2800" dirty="0" smtClean="0">
                <a:solidFill>
                  <a:srgbClr val="000000"/>
                </a:solidFill>
              </a:rPr>
              <a:t>ใช้ในกลุ่มที่จำเป็น </a:t>
            </a:r>
            <a:r>
              <a:rPr lang="en-US" sz="2800" dirty="0">
                <a:solidFill>
                  <a:srgbClr val="000000"/>
                </a:solidFill>
              </a:rPr>
              <a:t>,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ประสานเครือข่ายในการรับยา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Spiriva</a:t>
            </a:r>
            <a:r>
              <a:rPr lang="th-TH" sz="2800" dirty="0">
                <a:solidFill>
                  <a:srgbClr val="000000"/>
                </a:solidFill>
                <a:latin typeface="Tw Cen MT"/>
              </a:rPr>
              <a:t>,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การวางแผนจำหน่าย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DMETH</a:t>
            </a:r>
            <a:r>
              <a:rPr lang="en-US" sz="2800" dirty="0">
                <a:solidFill>
                  <a:srgbClr val="000000"/>
                </a:solidFill>
                <a:latin typeface="Tw Cen MT"/>
              </a:rPr>
              <a:t>OD 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th-TH" sz="2800" b="1" dirty="0">
                <a:solidFill>
                  <a:srgbClr val="0905BB"/>
                </a:solidFill>
                <a:latin typeface="Tw Cen MT"/>
              </a:rPr>
              <a:t>เครือข่ายและชุมชน </a:t>
            </a:r>
            <a:r>
              <a:rPr lang="th-TH" sz="2800" dirty="0">
                <a:solidFill>
                  <a:srgbClr val="000000"/>
                </a:solidFill>
                <a:latin typeface="Tw Cen MT"/>
              </a:rPr>
              <a:t>การ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ส่งต่อทีมเยี่ยมบ้านติดตาม</a:t>
            </a:r>
            <a:r>
              <a:rPr lang="th-TH" sz="2800" dirty="0">
                <a:solidFill>
                  <a:srgbClr val="000000"/>
                </a:solidFill>
              </a:rPr>
              <a:t>ดูแล ,ประสานงานร่วมกับเครือข่ายชุมชนในสภาวะและปัจจัยเสี่ยง การเผา หมอกควัน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12172019-D9E2-4D8D-9A0B-567D973EA611}"/>
              </a:ext>
            </a:extLst>
          </p:cNvPr>
          <p:cNvSpPr txBox="1"/>
          <p:nvPr/>
        </p:nvSpPr>
        <p:spPr>
          <a:xfrm>
            <a:off x="133033" y="784203"/>
            <a:ext cx="4392359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อัตราการ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re-admit 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ปัญหาจากทั้งสภาวะของโรค และเป็นผู้ป่วยสูงอายุ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 smtClean="0">
                <a:solidFill>
                  <a:srgbClr val="000000"/>
                </a:solidFill>
                <a:latin typeface="Tw Cen MT"/>
              </a:rPr>
              <a:t>งดการ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ซื้อยา</a:t>
            </a:r>
            <a:r>
              <a:rPr kumimoji="0" lang="th-TH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seretide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th-TH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เนื่องจากปัญหาขาดสภาพคล่อง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ลูกศรขวา 7">
            <a:extLst>
              <a:ext uri="{FF2B5EF4-FFF2-40B4-BE49-F238E27FC236}">
                <a16:creationId xmlns="" xmlns:a16="http://schemas.microsoft.com/office/drawing/2014/main" id="{FEB3726A-A425-4116-8F63-1DF59ECF1BF2}"/>
              </a:ext>
            </a:extLst>
          </p:cNvPr>
          <p:cNvSpPr/>
          <p:nvPr/>
        </p:nvSpPr>
        <p:spPr>
          <a:xfrm>
            <a:off x="4624054" y="964157"/>
            <a:ext cx="560628" cy="579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C83A8BC1-FC67-47C6-A6D2-F7988F0D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3" y="161924"/>
            <a:ext cx="3295967" cy="461963"/>
          </a:xfrm>
          <a:prstGeom prst="rect">
            <a:avLst/>
          </a:prstGeom>
          <a:solidFill>
            <a:srgbClr val="417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ผลลัพธ์การดูแลผู้ป่วย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 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FreesiaUPC" panose="020B0604020202020204" pitchFamily="34" charset="-34"/>
              </a:rPr>
              <a:t>COPD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5" name="ลูกศรขวา 7">
            <a:extLst>
              <a:ext uri="{FF2B5EF4-FFF2-40B4-BE49-F238E27FC236}">
                <a16:creationId xmlns="" xmlns:a16="http://schemas.microsoft.com/office/drawing/2014/main" id="{5E8D5353-F8B8-45FD-A86B-DE35D474F6E2}"/>
              </a:ext>
            </a:extLst>
          </p:cNvPr>
          <p:cNvSpPr/>
          <p:nvPr/>
        </p:nvSpPr>
        <p:spPr>
          <a:xfrm rot="5400000">
            <a:off x="8543782" y="3202962"/>
            <a:ext cx="560628" cy="579437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A416E90-BF37-4E3C-B938-93437C3BBB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4173" y="3817369"/>
            <a:ext cx="4959846" cy="2981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E909D72-0A02-4318-9913-DF11933E50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187" y="3069274"/>
            <a:ext cx="4621150" cy="32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11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240675AA-F4BC-4A9A-BBE4-503A1E82DDE2}"/>
              </a:ext>
            </a:extLst>
          </p:cNvPr>
          <p:cNvSpPr txBox="1"/>
          <p:nvPr/>
        </p:nvSpPr>
        <p:spPr>
          <a:xfrm>
            <a:off x="5671507" y="618267"/>
            <a:ext cx="6386572" cy="353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มีการทบทวนรายการยา</a:t>
            </a:r>
            <a:r>
              <a:rPr lang="th-TH" sz="2800" dirty="0">
                <a:solidFill>
                  <a:srgbClr val="000000"/>
                </a:solidFill>
                <a:latin typeface="Tw Cen MT"/>
              </a:rPr>
              <a:t>และปรับปรุง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จำนวน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3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รายการได้แก่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adenosine, amiodarone,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levophed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th-TH" sz="2800" dirty="0">
                <a:solidFill>
                  <a:srgbClr val="000000"/>
                </a:solidFill>
              </a:rPr>
              <a:t>ปี 256</a:t>
            </a:r>
            <a:r>
              <a:rPr lang="en-US" sz="2800" dirty="0">
                <a:solidFill>
                  <a:srgbClr val="000000"/>
                </a:solidFill>
              </a:rPr>
              <a:t>2</a:t>
            </a:r>
            <a:r>
              <a:rPr lang="th-TH" sz="2800" dirty="0">
                <a:solidFill>
                  <a:srgbClr val="000000"/>
                </a:solidFill>
              </a:rPr>
              <a:t> ปรับปรุงใบบันทึกติดตาม </a:t>
            </a:r>
            <a:r>
              <a:rPr lang="en-US" sz="2800" dirty="0">
                <a:solidFill>
                  <a:srgbClr val="000000"/>
                </a:solidFill>
              </a:rPr>
              <a:t>HAD </a:t>
            </a:r>
            <a:r>
              <a:rPr lang="th-TH" sz="2800" dirty="0">
                <a:solidFill>
                  <a:srgbClr val="000000"/>
                </a:solidFill>
              </a:rPr>
              <a:t>ใหม่และใบแขวนติดตามที่เสาน้ำเกลือ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th-TH" sz="2800" dirty="0">
                <a:solidFill>
                  <a:srgbClr val="000000"/>
                </a:solidFill>
              </a:rPr>
              <a:t>เปลี่ยนชื่อรายการยาด้วยตัวอักษรสีแดง, ปรับปรุงฉลากยา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rgbClr val="000000"/>
                </a:solidFill>
                <a:latin typeface="Tw Cen MT"/>
              </a:rPr>
              <a:t>IPD </a:t>
            </a:r>
            <a:r>
              <a:rPr lang="th-TH" sz="2800" dirty="0">
                <a:solidFill>
                  <a:srgbClr val="000000"/>
                </a:solidFill>
                <a:latin typeface="Tw Cen MT"/>
              </a:rPr>
              <a:t>ปรับแนวทางการให้ยา </a:t>
            </a:r>
            <a:r>
              <a:rPr lang="en-US" sz="2800" dirty="0">
                <a:solidFill>
                  <a:srgbClr val="000000"/>
                </a:solidFill>
                <a:latin typeface="Tw Cen MT"/>
              </a:rPr>
              <a:t>HAD </a:t>
            </a:r>
            <a:r>
              <a:rPr lang="th-TH" sz="2800" dirty="0">
                <a:solidFill>
                  <a:srgbClr val="000000"/>
                </a:solidFill>
                <a:latin typeface="Tw Cen MT"/>
              </a:rPr>
              <a:t>และติดตามการปฏิบัติ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th-TH" sz="2800" dirty="0" smtClean="0">
                <a:solidFill>
                  <a:srgbClr val="000000"/>
                </a:solidFill>
                <a:latin typeface="Tw Cen MT"/>
              </a:rPr>
              <a:t>ผลลัพธ์คือ ไม่พบอุบัติการณ์</a:t>
            </a: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ME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จากรายการยา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HAD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ปี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2562-2563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12172019-D9E2-4D8D-9A0B-567D973EA611}"/>
              </a:ext>
            </a:extLst>
          </p:cNvPr>
          <p:cNvSpPr txBox="1"/>
          <p:nvPr/>
        </p:nvSpPr>
        <p:spPr>
          <a:xfrm>
            <a:off x="133921" y="781499"/>
            <a:ext cx="4767263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เพื่อป้องกันการเกิดความคลาดเคลื่อนทางยาหรือเหตุการณ์ไม่พึงประสงค์จากยาเสี่ยงสูง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>
                <a:solidFill>
                  <a:srgbClr val="000000"/>
                </a:solidFill>
                <a:latin typeface="Tw Cen MT"/>
              </a:rPr>
              <a:t>(</a:t>
            </a:r>
            <a:r>
              <a:rPr lang="th-TH" sz="2800" b="1" dirty="0" smtClean="0">
                <a:solidFill>
                  <a:srgbClr val="000000"/>
                </a:solidFill>
                <a:latin typeface="Tw Cen MT"/>
              </a:rPr>
              <a:t>ปัญหาที่พบจาก</a:t>
            </a:r>
            <a:r>
              <a:rPr lang="th-TH" sz="2800" b="1" dirty="0">
                <a:solidFill>
                  <a:srgbClr val="000000"/>
                </a:solidFill>
                <a:latin typeface="Tw Cen MT"/>
              </a:rPr>
              <a:t>การทบทวนเวช</a:t>
            </a:r>
            <a:r>
              <a:rPr lang="th-TH" sz="2800" b="1" dirty="0" smtClean="0">
                <a:solidFill>
                  <a:srgbClr val="000000"/>
                </a:solidFill>
                <a:latin typeface="Tw Cen MT"/>
              </a:rPr>
              <a:t>ระเบียน </a:t>
            </a:r>
            <a:r>
              <a:rPr lang="th-TH" sz="2800" b="1" dirty="0">
                <a:solidFill>
                  <a:srgbClr val="000000"/>
                </a:solidFill>
                <a:latin typeface="Tw Cen MT"/>
              </a:rPr>
              <a:t>การ</a:t>
            </a:r>
            <a:r>
              <a:rPr lang="th-TH" sz="2800" b="1" dirty="0" smtClean="0">
                <a:solidFill>
                  <a:srgbClr val="000000"/>
                </a:solidFill>
                <a:latin typeface="Tw Cen MT"/>
              </a:rPr>
              <a:t>ปฏิบัติแต่ละจุดงานไม่</a:t>
            </a:r>
            <a:r>
              <a:rPr lang="th-TH" sz="2800" b="1" dirty="0">
                <a:solidFill>
                  <a:srgbClr val="000000"/>
                </a:solidFill>
                <a:latin typeface="Tw Cen MT"/>
              </a:rPr>
              <a:t>เป็นแนวทางเดียวกัน, ขาดการบันทึกติดตามที่ชัดเจน)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ลูกศรขวา 7">
            <a:extLst>
              <a:ext uri="{FF2B5EF4-FFF2-40B4-BE49-F238E27FC236}">
                <a16:creationId xmlns="" xmlns:a16="http://schemas.microsoft.com/office/drawing/2014/main" id="{FEB3726A-A425-4116-8F63-1DF59ECF1BF2}"/>
              </a:ext>
            </a:extLst>
          </p:cNvPr>
          <p:cNvSpPr/>
          <p:nvPr/>
        </p:nvSpPr>
        <p:spPr>
          <a:xfrm>
            <a:off x="5078070" y="1325446"/>
            <a:ext cx="560628" cy="579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C83A8BC1-FC67-47C6-A6D2-F7988F0D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21" y="156602"/>
            <a:ext cx="5224463" cy="461665"/>
          </a:xfrm>
          <a:prstGeom prst="rect">
            <a:avLst/>
          </a:prstGeom>
          <a:solidFill>
            <a:srgbClr val="417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ผลลัพธ์การพัฒนาในการจัดการยาความเสี่ยงสูง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HAD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4E34436-B806-472C-9F53-4FB4828714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86670">
            <a:off x="1920708" y="3379881"/>
            <a:ext cx="2840960" cy="3087108"/>
          </a:xfrm>
          <a:prstGeom prst="rect">
            <a:avLst/>
          </a:prstGeom>
          <a:ln>
            <a:solidFill>
              <a:srgbClr val="0905BB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FF3B50F-5248-4769-9FCF-CBD7B328CD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6600" y="5199669"/>
            <a:ext cx="2481224" cy="1292665"/>
          </a:xfrm>
          <a:prstGeom prst="rect">
            <a:avLst/>
          </a:prstGeom>
        </p:spPr>
      </p:pic>
      <p:sp>
        <p:nvSpPr>
          <p:cNvPr id="15" name="Arrow: Bent-Up 14">
            <a:extLst>
              <a:ext uri="{FF2B5EF4-FFF2-40B4-BE49-F238E27FC236}">
                <a16:creationId xmlns="" xmlns:a16="http://schemas.microsoft.com/office/drawing/2014/main" id="{5D9464CE-8EA6-4079-996F-A10C09B89F29}"/>
              </a:ext>
            </a:extLst>
          </p:cNvPr>
          <p:cNvSpPr/>
          <p:nvPr/>
        </p:nvSpPr>
        <p:spPr>
          <a:xfrm rot="10800000">
            <a:off x="5070348" y="3821224"/>
            <a:ext cx="576072" cy="672946"/>
          </a:xfrm>
          <a:prstGeom prst="bentUp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C252B31-8D3D-4A05-9E7E-056EAA6828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737" y="4625896"/>
            <a:ext cx="1981395" cy="11475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05218FB-EECE-4206-96EC-9C82CC121B1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14408">
            <a:off x="825596" y="5708890"/>
            <a:ext cx="1524821" cy="7352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1BE187F-95AF-433E-B086-7688423B4F4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36136">
            <a:off x="8549549" y="4776648"/>
            <a:ext cx="1371700" cy="18298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78044E-1909-43A2-A693-9AB74A151F4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50348" y="4347080"/>
            <a:ext cx="2258682" cy="16940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EA5B05D-F4E9-44CD-BD43-B77F567E4EF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7696" y="4472589"/>
            <a:ext cx="3106158" cy="219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54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65FC95-93DD-4333-B812-90220A7E24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2075" y="2331720"/>
            <a:ext cx="3919925" cy="2939944"/>
          </a:xfrm>
          <a:prstGeom prst="rect">
            <a:avLst/>
          </a:prstGeom>
          <a:ln w="31750" cmpd="thickThin">
            <a:solidFill>
              <a:srgbClr val="270BB5">
                <a:alpha val="99000"/>
              </a:srgb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B13FA78-DCBF-47C6-A6B2-1DCE204BB7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3192"/>
            <a:ext cx="8234504" cy="597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C2C3E275-C74A-4DBE-8E18-C73657D66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21" y="156602"/>
            <a:ext cx="4035743" cy="461665"/>
          </a:xfrm>
          <a:prstGeom prst="rect">
            <a:avLst/>
          </a:prstGeom>
          <a:solidFill>
            <a:srgbClr val="417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ผลลัพธ์การพัฒนาระบบบริหารความเสี่ยง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9D01ACD7-5796-4E2D-A3B3-2C2743DFC441}"/>
              </a:ext>
            </a:extLst>
          </p:cNvPr>
          <p:cNvSpPr txBox="1"/>
          <p:nvPr/>
        </p:nvSpPr>
        <p:spPr>
          <a:xfrm>
            <a:off x="4321873" y="136560"/>
            <a:ext cx="7695956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เน้นความปลอดภัยในผู้ให้บริการและผู้รับบริการ (2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 Safety)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และ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เน้นมาตรฐานจำเป็นต่อความปลอดภัย 9 ข้อ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3D739B9-FFA8-49B8-8192-1D6A99B5D360}"/>
              </a:ext>
            </a:extLst>
          </p:cNvPr>
          <p:cNvGrpSpPr/>
          <p:nvPr/>
        </p:nvGrpSpPr>
        <p:grpSpPr>
          <a:xfrm>
            <a:off x="133921" y="3198438"/>
            <a:ext cx="5447539" cy="2816566"/>
            <a:chOff x="4460090" y="1442248"/>
            <a:chExt cx="4816257" cy="2231329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0813FD1B-6B4A-43F2-8865-890D3C8BA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0090" y="1442248"/>
              <a:ext cx="4816257" cy="223132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CBE0054-C162-48F2-AD8F-762D0FE0BE68}"/>
                </a:ext>
              </a:extLst>
            </p:cNvPr>
            <p:cNvSpPr/>
            <p:nvPr/>
          </p:nvSpPr>
          <p:spPr>
            <a:xfrm>
              <a:off x="8181474" y="1816768"/>
              <a:ext cx="1094873" cy="2406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3C4D10C-E4E6-44D1-B727-7769C594EB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0860" y="1141049"/>
            <a:ext cx="6388307" cy="5404307"/>
          </a:xfrm>
          <a:prstGeom prst="rect">
            <a:avLst/>
          </a:prstGeom>
          <a:ln>
            <a:solidFill>
              <a:srgbClr val="0905BB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90286F7-3BC0-4858-96F7-EF53D57B12DC}"/>
              </a:ext>
            </a:extLst>
          </p:cNvPr>
          <p:cNvSpPr txBox="1"/>
          <p:nvPr/>
        </p:nvSpPr>
        <p:spPr>
          <a:xfrm>
            <a:off x="133921" y="1141049"/>
            <a:ext cx="54475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การเฝ้าระวังความปลอดภัยของ</a:t>
            </a:r>
            <a:r>
              <a:rPr lang="th-TH" sz="28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ผู้ป่วยที่กำหนด</a:t>
            </a:r>
            <a:r>
              <a:rPr lang="th-TH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ใน </a:t>
            </a:r>
            <a:r>
              <a:rPr lang="en-US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Banthi  patient  safety  goal </a:t>
            </a:r>
            <a:endParaRPr lang="th-TH" sz="28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sz="28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ใน </a:t>
            </a:r>
            <a:r>
              <a:rPr lang="en-US" sz="28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8+2</a:t>
            </a:r>
            <a:r>
              <a:rPr lang="th-TH" sz="28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ประเด็น เพื่อใช้ในการเก็บรวบรวมอุบัติการณ์และปรับปรุงระบบ/แนวทางปฏิบัติงาน</a:t>
            </a:r>
          </a:p>
          <a:p>
            <a:endParaRPr lang="en-US" sz="28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65951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C2C3E275-C74A-4DBE-8E18-C73657D66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21" y="156602"/>
            <a:ext cx="4035743" cy="461665"/>
          </a:xfrm>
          <a:prstGeom prst="rect">
            <a:avLst/>
          </a:prstGeom>
          <a:solidFill>
            <a:srgbClr val="417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ผลลัพธ์การพัฒนาระบบบริหารความเสี่ยง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9D01ACD7-5796-4E2D-A3B3-2C2743DFC441}"/>
              </a:ext>
            </a:extLst>
          </p:cNvPr>
          <p:cNvSpPr txBox="1"/>
          <p:nvPr/>
        </p:nvSpPr>
        <p:spPr>
          <a:xfrm>
            <a:off x="4321873" y="136560"/>
            <a:ext cx="7623384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เน้นความปลอดภัยในผู้ให้บริการและผู้รับบริการ (2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 Safety)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และ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เน้นมาตรฐานจำเป็นต่อความปลอดภัย 9 ข้อ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3C4D10C-E4E6-44D1-B727-7769C594EB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94" y="1209233"/>
            <a:ext cx="1918556" cy="1623038"/>
          </a:xfrm>
          <a:prstGeom prst="rect">
            <a:avLst/>
          </a:prstGeom>
          <a:ln>
            <a:solidFill>
              <a:srgbClr val="0905BB"/>
            </a:solidFill>
          </a:ln>
        </p:spPr>
      </p:pic>
      <p:sp>
        <p:nvSpPr>
          <p:cNvPr id="2" name="ลูกศรขวา 7">
            <a:extLst>
              <a:ext uri="{FF2B5EF4-FFF2-40B4-BE49-F238E27FC236}">
                <a16:creationId xmlns="" xmlns:a16="http://schemas.microsoft.com/office/drawing/2014/main" id="{9159B0F1-98DC-4E7A-89CD-536E47239F2C}"/>
              </a:ext>
            </a:extLst>
          </p:cNvPr>
          <p:cNvSpPr/>
          <p:nvPr/>
        </p:nvSpPr>
        <p:spPr>
          <a:xfrm>
            <a:off x="2364815" y="1672969"/>
            <a:ext cx="705108" cy="695565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0E59B5-6727-4B11-9F67-69A50B3A4B19}"/>
              </a:ext>
            </a:extLst>
          </p:cNvPr>
          <p:cNvSpPr txBox="1"/>
          <p:nvPr/>
        </p:nvSpPr>
        <p:spPr>
          <a:xfrm>
            <a:off x="3145460" y="1067857"/>
            <a:ext cx="9046539" cy="3970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sz="2800" b="1" dirty="0"/>
              <a:t>ในปี 61 เพิ่มเติม 2 ประเด็น (การเกิดภาวะแทรกซ้อนจากการทำหัตถการ </a:t>
            </a:r>
            <a:r>
              <a:rPr lang="en-US" sz="2800" b="1" dirty="0"/>
              <a:t>tube, line ,catheter </a:t>
            </a:r>
            <a:r>
              <a:rPr lang="th-TH" sz="2800" b="1" dirty="0"/>
              <a:t>และการพิทักษ์สิทธิ์ ที่ไม่ลงบันทึกในเวชระเบียน)</a:t>
            </a: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sz="2800" b="1" dirty="0" smtClean="0"/>
              <a:t>ในปี </a:t>
            </a:r>
            <a:r>
              <a:rPr lang="en-US" sz="2800" b="1" dirty="0" smtClean="0"/>
              <a:t>63</a:t>
            </a:r>
            <a:r>
              <a:rPr lang="th-TH" sz="2800" b="1" dirty="0" smtClean="0"/>
              <a:t>กำหนด</a:t>
            </a:r>
            <a:r>
              <a:rPr lang="th-TH" sz="2800" b="1" dirty="0"/>
              <a:t>ทีม </a:t>
            </a:r>
            <a:r>
              <a:rPr lang="en-US" sz="2800" b="1" dirty="0" smtClean="0"/>
              <a:t>RM </a:t>
            </a:r>
            <a:r>
              <a:rPr lang="th-TH" sz="2800" b="1" dirty="0" smtClean="0"/>
              <a:t>ประจำหน่วยงาน</a:t>
            </a:r>
            <a:r>
              <a:rPr lang="en-US" sz="2800" b="1" dirty="0" smtClean="0"/>
              <a:t> </a:t>
            </a:r>
            <a:r>
              <a:rPr lang="th-TH" sz="2800" b="1" dirty="0"/>
              <a:t>และทีมกลางที่เกี่ยวข้องในแต่ละด้านรวบรวมข้อมูลสรุป และปรับการรายงานเข้าในโปรแกรมรายงานความเสี่ยง</a:t>
            </a: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sz="2800" b="1" dirty="0"/>
              <a:t>มีการปรับปรุงระบบงาน/แนวทางจากหน่วยงานและทีมที่เกี่ยวข้องในอุบัติการณ์ที่พบ เช่น การสื่อสารข้อมูลการนัด, การแพ้ยาซ้ำ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sz="2800" b="1" dirty="0"/>
              <a:t>การจัดทำ </a:t>
            </a:r>
            <a:r>
              <a:rPr lang="en-US" sz="2800" b="1" dirty="0"/>
              <a:t>Risk </a:t>
            </a:r>
            <a:r>
              <a:rPr lang="en-US" sz="2800" b="1" dirty="0" smtClean="0"/>
              <a:t>Register  </a:t>
            </a:r>
            <a:r>
              <a:rPr lang="th-TH" sz="2800" b="1" dirty="0" smtClean="0"/>
              <a:t>ในความเสี่ยง </a:t>
            </a:r>
            <a:r>
              <a:rPr lang="en-US" sz="2800" b="1" dirty="0" smtClean="0"/>
              <a:t>5 </a:t>
            </a:r>
            <a:r>
              <a:rPr lang="th-TH" sz="2800" b="1" dirty="0" smtClean="0"/>
              <a:t>อันดับ</a:t>
            </a:r>
            <a:endParaRPr lang="th-TH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sz="2800" b="1" dirty="0"/>
              <a:t>กำหนดจุดเน้นในปี </a:t>
            </a:r>
            <a:r>
              <a:rPr lang="en-US" sz="2800" b="1" dirty="0" smtClean="0"/>
              <a:t>2564 risk register/risk owner</a:t>
            </a:r>
            <a:r>
              <a:rPr lang="th-TH" sz="2800" b="1" dirty="0" smtClean="0"/>
              <a:t>(เฝ้าระวังมาตรฐานสำคัญจำเป็น 9 ข้อ)</a:t>
            </a:r>
            <a:endParaRPr lang="th-TH" sz="2800" b="1" dirty="0"/>
          </a:p>
        </p:txBody>
      </p:sp>
      <p:sp>
        <p:nvSpPr>
          <p:cNvPr id="4" name="ลูกศรขวา 7">
            <a:extLst>
              <a:ext uri="{FF2B5EF4-FFF2-40B4-BE49-F238E27FC236}">
                <a16:creationId xmlns="" xmlns:a16="http://schemas.microsoft.com/office/drawing/2014/main" id="{6ABCC067-6CF0-4BD0-A164-07A1D32B40E6}"/>
              </a:ext>
            </a:extLst>
          </p:cNvPr>
          <p:cNvSpPr/>
          <p:nvPr/>
        </p:nvSpPr>
        <p:spPr>
          <a:xfrm rot="5400000">
            <a:off x="6987516" y="4943573"/>
            <a:ext cx="431569" cy="4821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C2FE84-B11F-42A6-9BC6-4547CEC05FC6}"/>
              </a:ext>
            </a:extLst>
          </p:cNvPr>
          <p:cNvSpPr txBox="1"/>
          <p:nvPr/>
        </p:nvSpPr>
        <p:spPr>
          <a:xfrm>
            <a:off x="133920" y="5418451"/>
            <a:ext cx="11830772" cy="830997"/>
          </a:xfrm>
          <a:custGeom>
            <a:avLst/>
            <a:gdLst>
              <a:gd name="connsiteX0" fmla="*/ 0 w 11830772"/>
              <a:gd name="connsiteY0" fmla="*/ 0 h 954107"/>
              <a:gd name="connsiteX1" fmla="*/ 236615 w 11830772"/>
              <a:gd name="connsiteY1" fmla="*/ 0 h 954107"/>
              <a:gd name="connsiteX2" fmla="*/ 1064769 w 11830772"/>
              <a:gd name="connsiteY2" fmla="*/ 0 h 954107"/>
              <a:gd name="connsiteX3" fmla="*/ 1538000 w 11830772"/>
              <a:gd name="connsiteY3" fmla="*/ 0 h 954107"/>
              <a:gd name="connsiteX4" fmla="*/ 2247847 w 11830772"/>
              <a:gd name="connsiteY4" fmla="*/ 0 h 954107"/>
              <a:gd name="connsiteX5" fmla="*/ 2484462 w 11830772"/>
              <a:gd name="connsiteY5" fmla="*/ 0 h 954107"/>
              <a:gd name="connsiteX6" fmla="*/ 3076001 w 11830772"/>
              <a:gd name="connsiteY6" fmla="*/ 0 h 954107"/>
              <a:gd name="connsiteX7" fmla="*/ 3549232 w 11830772"/>
              <a:gd name="connsiteY7" fmla="*/ 0 h 954107"/>
              <a:gd name="connsiteX8" fmla="*/ 4259078 w 11830772"/>
              <a:gd name="connsiteY8" fmla="*/ 0 h 954107"/>
              <a:gd name="connsiteX9" fmla="*/ 4968924 w 11830772"/>
              <a:gd name="connsiteY9" fmla="*/ 0 h 954107"/>
              <a:gd name="connsiteX10" fmla="*/ 5678771 w 11830772"/>
              <a:gd name="connsiteY10" fmla="*/ 0 h 954107"/>
              <a:gd name="connsiteX11" fmla="*/ 6152001 w 11830772"/>
              <a:gd name="connsiteY11" fmla="*/ 0 h 954107"/>
              <a:gd name="connsiteX12" fmla="*/ 6506925 w 11830772"/>
              <a:gd name="connsiteY12" fmla="*/ 0 h 954107"/>
              <a:gd name="connsiteX13" fmla="*/ 7216771 w 11830772"/>
              <a:gd name="connsiteY13" fmla="*/ 0 h 954107"/>
              <a:gd name="connsiteX14" fmla="*/ 8044925 w 11830772"/>
              <a:gd name="connsiteY14" fmla="*/ 0 h 954107"/>
              <a:gd name="connsiteX15" fmla="*/ 8281540 w 11830772"/>
              <a:gd name="connsiteY15" fmla="*/ 0 h 954107"/>
              <a:gd name="connsiteX16" fmla="*/ 8754771 w 11830772"/>
              <a:gd name="connsiteY16" fmla="*/ 0 h 954107"/>
              <a:gd name="connsiteX17" fmla="*/ 9582925 w 11830772"/>
              <a:gd name="connsiteY17" fmla="*/ 0 h 954107"/>
              <a:gd name="connsiteX18" fmla="*/ 10292772 w 11830772"/>
              <a:gd name="connsiteY18" fmla="*/ 0 h 954107"/>
              <a:gd name="connsiteX19" fmla="*/ 10529387 w 11830772"/>
              <a:gd name="connsiteY19" fmla="*/ 0 h 954107"/>
              <a:gd name="connsiteX20" fmla="*/ 11120926 w 11830772"/>
              <a:gd name="connsiteY20" fmla="*/ 0 h 954107"/>
              <a:gd name="connsiteX21" fmla="*/ 11830772 w 11830772"/>
              <a:gd name="connsiteY21" fmla="*/ 0 h 954107"/>
              <a:gd name="connsiteX22" fmla="*/ 11830772 w 11830772"/>
              <a:gd name="connsiteY22" fmla="*/ 467512 h 954107"/>
              <a:gd name="connsiteX23" fmla="*/ 11830772 w 11830772"/>
              <a:gd name="connsiteY23" fmla="*/ 954107 h 954107"/>
              <a:gd name="connsiteX24" fmla="*/ 11239233 w 11830772"/>
              <a:gd name="connsiteY24" fmla="*/ 954107 h 954107"/>
              <a:gd name="connsiteX25" fmla="*/ 10647695 w 11830772"/>
              <a:gd name="connsiteY25" fmla="*/ 954107 h 954107"/>
              <a:gd name="connsiteX26" fmla="*/ 10174464 w 11830772"/>
              <a:gd name="connsiteY26" fmla="*/ 954107 h 954107"/>
              <a:gd name="connsiteX27" fmla="*/ 9582925 w 11830772"/>
              <a:gd name="connsiteY27" fmla="*/ 954107 h 954107"/>
              <a:gd name="connsiteX28" fmla="*/ 8873079 w 11830772"/>
              <a:gd name="connsiteY28" fmla="*/ 954107 h 954107"/>
              <a:gd name="connsiteX29" fmla="*/ 8281540 w 11830772"/>
              <a:gd name="connsiteY29" fmla="*/ 954107 h 954107"/>
              <a:gd name="connsiteX30" fmla="*/ 7926617 w 11830772"/>
              <a:gd name="connsiteY30" fmla="*/ 954107 h 954107"/>
              <a:gd name="connsiteX31" fmla="*/ 7216771 w 11830772"/>
              <a:gd name="connsiteY31" fmla="*/ 954107 h 954107"/>
              <a:gd name="connsiteX32" fmla="*/ 6388617 w 11830772"/>
              <a:gd name="connsiteY32" fmla="*/ 954107 h 954107"/>
              <a:gd name="connsiteX33" fmla="*/ 5560463 w 11830772"/>
              <a:gd name="connsiteY33" fmla="*/ 954107 h 954107"/>
              <a:gd name="connsiteX34" fmla="*/ 4968924 w 11830772"/>
              <a:gd name="connsiteY34" fmla="*/ 954107 h 954107"/>
              <a:gd name="connsiteX35" fmla="*/ 4259078 w 11830772"/>
              <a:gd name="connsiteY35" fmla="*/ 954107 h 954107"/>
              <a:gd name="connsiteX36" fmla="*/ 3430924 w 11830772"/>
              <a:gd name="connsiteY36" fmla="*/ 954107 h 954107"/>
              <a:gd name="connsiteX37" fmla="*/ 2957693 w 11830772"/>
              <a:gd name="connsiteY37" fmla="*/ 954107 h 954107"/>
              <a:gd name="connsiteX38" fmla="*/ 2484462 w 11830772"/>
              <a:gd name="connsiteY38" fmla="*/ 954107 h 954107"/>
              <a:gd name="connsiteX39" fmla="*/ 1774616 w 11830772"/>
              <a:gd name="connsiteY39" fmla="*/ 954107 h 954107"/>
              <a:gd name="connsiteX40" fmla="*/ 1538000 w 11830772"/>
              <a:gd name="connsiteY40" fmla="*/ 954107 h 954107"/>
              <a:gd name="connsiteX41" fmla="*/ 1301385 w 11830772"/>
              <a:gd name="connsiteY41" fmla="*/ 954107 h 954107"/>
              <a:gd name="connsiteX42" fmla="*/ 1064769 w 11830772"/>
              <a:gd name="connsiteY42" fmla="*/ 954107 h 954107"/>
              <a:gd name="connsiteX43" fmla="*/ 591539 w 11830772"/>
              <a:gd name="connsiteY43" fmla="*/ 954107 h 954107"/>
              <a:gd name="connsiteX44" fmla="*/ 0 w 11830772"/>
              <a:gd name="connsiteY44" fmla="*/ 954107 h 954107"/>
              <a:gd name="connsiteX45" fmla="*/ 0 w 11830772"/>
              <a:gd name="connsiteY45" fmla="*/ 486595 h 954107"/>
              <a:gd name="connsiteX46" fmla="*/ 0 w 11830772"/>
              <a:gd name="connsiteY46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830772" h="954107" extrusionOk="0">
                <a:moveTo>
                  <a:pt x="0" y="0"/>
                </a:moveTo>
                <a:cubicBezTo>
                  <a:pt x="98744" y="-17198"/>
                  <a:pt x="143251" y="11861"/>
                  <a:pt x="236615" y="0"/>
                </a:cubicBezTo>
                <a:cubicBezTo>
                  <a:pt x="329979" y="-11861"/>
                  <a:pt x="751923" y="53488"/>
                  <a:pt x="1064769" y="0"/>
                </a:cubicBezTo>
                <a:cubicBezTo>
                  <a:pt x="1377615" y="-53488"/>
                  <a:pt x="1411873" y="19525"/>
                  <a:pt x="1538000" y="0"/>
                </a:cubicBezTo>
                <a:cubicBezTo>
                  <a:pt x="1664127" y="-19525"/>
                  <a:pt x="2021597" y="78404"/>
                  <a:pt x="2247847" y="0"/>
                </a:cubicBezTo>
                <a:cubicBezTo>
                  <a:pt x="2474097" y="-78404"/>
                  <a:pt x="2416967" y="18957"/>
                  <a:pt x="2484462" y="0"/>
                </a:cubicBezTo>
                <a:cubicBezTo>
                  <a:pt x="2551957" y="-18957"/>
                  <a:pt x="2901872" y="16269"/>
                  <a:pt x="3076001" y="0"/>
                </a:cubicBezTo>
                <a:cubicBezTo>
                  <a:pt x="3250130" y="-16269"/>
                  <a:pt x="3319711" y="36981"/>
                  <a:pt x="3549232" y="0"/>
                </a:cubicBezTo>
                <a:cubicBezTo>
                  <a:pt x="3778753" y="-36981"/>
                  <a:pt x="4009379" y="62253"/>
                  <a:pt x="4259078" y="0"/>
                </a:cubicBezTo>
                <a:cubicBezTo>
                  <a:pt x="4508777" y="-62253"/>
                  <a:pt x="4686167" y="39220"/>
                  <a:pt x="4968924" y="0"/>
                </a:cubicBezTo>
                <a:cubicBezTo>
                  <a:pt x="5251681" y="-39220"/>
                  <a:pt x="5395507" y="41147"/>
                  <a:pt x="5678771" y="0"/>
                </a:cubicBezTo>
                <a:cubicBezTo>
                  <a:pt x="5962035" y="-41147"/>
                  <a:pt x="5973888" y="2490"/>
                  <a:pt x="6152001" y="0"/>
                </a:cubicBezTo>
                <a:cubicBezTo>
                  <a:pt x="6330114" y="-2490"/>
                  <a:pt x="6410379" y="26594"/>
                  <a:pt x="6506925" y="0"/>
                </a:cubicBezTo>
                <a:cubicBezTo>
                  <a:pt x="6603471" y="-26594"/>
                  <a:pt x="6904661" y="14190"/>
                  <a:pt x="7216771" y="0"/>
                </a:cubicBezTo>
                <a:cubicBezTo>
                  <a:pt x="7528881" y="-14190"/>
                  <a:pt x="7803204" y="50504"/>
                  <a:pt x="8044925" y="0"/>
                </a:cubicBezTo>
                <a:cubicBezTo>
                  <a:pt x="8286646" y="-50504"/>
                  <a:pt x="8203293" y="25591"/>
                  <a:pt x="8281540" y="0"/>
                </a:cubicBezTo>
                <a:cubicBezTo>
                  <a:pt x="8359788" y="-25591"/>
                  <a:pt x="8598494" y="27125"/>
                  <a:pt x="8754771" y="0"/>
                </a:cubicBezTo>
                <a:cubicBezTo>
                  <a:pt x="8911048" y="-27125"/>
                  <a:pt x="9182838" y="56015"/>
                  <a:pt x="9582925" y="0"/>
                </a:cubicBezTo>
                <a:cubicBezTo>
                  <a:pt x="9983012" y="-56015"/>
                  <a:pt x="10095216" y="37332"/>
                  <a:pt x="10292772" y="0"/>
                </a:cubicBezTo>
                <a:cubicBezTo>
                  <a:pt x="10490328" y="-37332"/>
                  <a:pt x="10453084" y="14684"/>
                  <a:pt x="10529387" y="0"/>
                </a:cubicBezTo>
                <a:cubicBezTo>
                  <a:pt x="10605691" y="-14684"/>
                  <a:pt x="10885004" y="45207"/>
                  <a:pt x="11120926" y="0"/>
                </a:cubicBezTo>
                <a:cubicBezTo>
                  <a:pt x="11356848" y="-45207"/>
                  <a:pt x="11525090" y="76608"/>
                  <a:pt x="11830772" y="0"/>
                </a:cubicBezTo>
                <a:cubicBezTo>
                  <a:pt x="11841626" y="153890"/>
                  <a:pt x="11787163" y="241703"/>
                  <a:pt x="11830772" y="467512"/>
                </a:cubicBezTo>
                <a:cubicBezTo>
                  <a:pt x="11874381" y="693321"/>
                  <a:pt x="11830098" y="819622"/>
                  <a:pt x="11830772" y="954107"/>
                </a:cubicBezTo>
                <a:cubicBezTo>
                  <a:pt x="11618526" y="981421"/>
                  <a:pt x="11439946" y="910616"/>
                  <a:pt x="11239233" y="954107"/>
                </a:cubicBezTo>
                <a:cubicBezTo>
                  <a:pt x="11038520" y="997598"/>
                  <a:pt x="10935218" y="939342"/>
                  <a:pt x="10647695" y="954107"/>
                </a:cubicBezTo>
                <a:cubicBezTo>
                  <a:pt x="10360172" y="968872"/>
                  <a:pt x="10389395" y="948724"/>
                  <a:pt x="10174464" y="954107"/>
                </a:cubicBezTo>
                <a:cubicBezTo>
                  <a:pt x="9959533" y="959490"/>
                  <a:pt x="9878338" y="946012"/>
                  <a:pt x="9582925" y="954107"/>
                </a:cubicBezTo>
                <a:cubicBezTo>
                  <a:pt x="9287512" y="962202"/>
                  <a:pt x="9132747" y="941159"/>
                  <a:pt x="8873079" y="954107"/>
                </a:cubicBezTo>
                <a:cubicBezTo>
                  <a:pt x="8613411" y="967055"/>
                  <a:pt x="8558559" y="890286"/>
                  <a:pt x="8281540" y="954107"/>
                </a:cubicBezTo>
                <a:cubicBezTo>
                  <a:pt x="8004521" y="1017928"/>
                  <a:pt x="8007200" y="916972"/>
                  <a:pt x="7926617" y="954107"/>
                </a:cubicBezTo>
                <a:cubicBezTo>
                  <a:pt x="7846034" y="991242"/>
                  <a:pt x="7522666" y="924160"/>
                  <a:pt x="7216771" y="954107"/>
                </a:cubicBezTo>
                <a:cubicBezTo>
                  <a:pt x="6910876" y="984054"/>
                  <a:pt x="6585512" y="857004"/>
                  <a:pt x="6388617" y="954107"/>
                </a:cubicBezTo>
                <a:cubicBezTo>
                  <a:pt x="6191722" y="1051210"/>
                  <a:pt x="5749759" y="887531"/>
                  <a:pt x="5560463" y="954107"/>
                </a:cubicBezTo>
                <a:cubicBezTo>
                  <a:pt x="5371167" y="1020683"/>
                  <a:pt x="5132607" y="890704"/>
                  <a:pt x="4968924" y="954107"/>
                </a:cubicBezTo>
                <a:cubicBezTo>
                  <a:pt x="4805241" y="1017510"/>
                  <a:pt x="4554271" y="898988"/>
                  <a:pt x="4259078" y="954107"/>
                </a:cubicBezTo>
                <a:cubicBezTo>
                  <a:pt x="3963885" y="1009226"/>
                  <a:pt x="3713671" y="899512"/>
                  <a:pt x="3430924" y="954107"/>
                </a:cubicBezTo>
                <a:cubicBezTo>
                  <a:pt x="3148177" y="1008702"/>
                  <a:pt x="3166991" y="918944"/>
                  <a:pt x="2957693" y="954107"/>
                </a:cubicBezTo>
                <a:cubicBezTo>
                  <a:pt x="2748395" y="989270"/>
                  <a:pt x="2699626" y="913095"/>
                  <a:pt x="2484462" y="954107"/>
                </a:cubicBezTo>
                <a:cubicBezTo>
                  <a:pt x="2269298" y="995119"/>
                  <a:pt x="2052924" y="927355"/>
                  <a:pt x="1774616" y="954107"/>
                </a:cubicBezTo>
                <a:cubicBezTo>
                  <a:pt x="1496308" y="980859"/>
                  <a:pt x="1597341" y="929707"/>
                  <a:pt x="1538000" y="954107"/>
                </a:cubicBezTo>
                <a:cubicBezTo>
                  <a:pt x="1478659" y="978507"/>
                  <a:pt x="1416736" y="951618"/>
                  <a:pt x="1301385" y="954107"/>
                </a:cubicBezTo>
                <a:cubicBezTo>
                  <a:pt x="1186034" y="956596"/>
                  <a:pt x="1150308" y="941539"/>
                  <a:pt x="1064769" y="954107"/>
                </a:cubicBezTo>
                <a:cubicBezTo>
                  <a:pt x="979230" y="966675"/>
                  <a:pt x="773445" y="916858"/>
                  <a:pt x="591539" y="954107"/>
                </a:cubicBezTo>
                <a:cubicBezTo>
                  <a:pt x="409633" y="991356"/>
                  <a:pt x="291684" y="913043"/>
                  <a:pt x="0" y="954107"/>
                </a:cubicBezTo>
                <a:cubicBezTo>
                  <a:pt x="-48589" y="799440"/>
                  <a:pt x="9687" y="684571"/>
                  <a:pt x="0" y="486595"/>
                </a:cubicBezTo>
                <a:cubicBezTo>
                  <a:pt x="-9687" y="288619"/>
                  <a:pt x="54469" y="141410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36192616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th-TH" sz="2400" b="1" u="sng" dirty="0"/>
              <a:t>โอกาสพัฒนา</a:t>
            </a:r>
          </a:p>
          <a:p>
            <a:r>
              <a:rPr lang="th-TH" sz="2400" b="1" dirty="0" smtClean="0"/>
              <a:t>การ</a:t>
            </a:r>
            <a:r>
              <a:rPr lang="th-TH" sz="2400" b="1" dirty="0"/>
              <a:t>กำหนดประเด็นใน </a:t>
            </a:r>
            <a:r>
              <a:rPr lang="en-US" sz="2400" b="1" dirty="0"/>
              <a:t>2P safety, </a:t>
            </a:r>
            <a:r>
              <a:rPr lang="en-US" sz="2400" b="1" dirty="0" smtClean="0"/>
              <a:t>risk register, </a:t>
            </a:r>
            <a:r>
              <a:rPr lang="th-TH" sz="2400" b="1" dirty="0" smtClean="0"/>
              <a:t>เฝ้าระวังมาตรฐาน</a:t>
            </a:r>
            <a:r>
              <a:rPr lang="th-TH" sz="2400" b="1" dirty="0"/>
              <a:t>สำคัญจำเป็น, </a:t>
            </a:r>
            <a:r>
              <a:rPr lang="en-US" sz="2400" b="1" dirty="0" err="1" smtClean="0"/>
              <a:t>Banthi</a:t>
            </a:r>
            <a:r>
              <a:rPr lang="en-US" sz="2400" b="1" dirty="0" smtClean="0"/>
              <a:t> patient safety </a:t>
            </a:r>
            <a:r>
              <a:rPr lang="en-US" sz="2400" b="1" dirty="0"/>
              <a:t>goal</a:t>
            </a:r>
            <a:endParaRPr lang="th-TH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A6C6E9B-8D89-4BD4-8E77-159E28CFEA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920" y="3090139"/>
            <a:ext cx="2944678" cy="175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09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C2C3E275-C74A-4DBE-8E18-C73657D66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21" y="156602"/>
            <a:ext cx="4035743" cy="461665"/>
          </a:xfrm>
          <a:prstGeom prst="rect">
            <a:avLst/>
          </a:prstGeom>
          <a:solidFill>
            <a:srgbClr val="417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ผลลัพธ์การพัฒนาระบบบริหารความเสี่ยง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0E59B5-6727-4B11-9F67-69A50B3A4B19}"/>
              </a:ext>
            </a:extLst>
          </p:cNvPr>
          <p:cNvSpPr txBox="1"/>
          <p:nvPr/>
        </p:nvSpPr>
        <p:spPr>
          <a:xfrm>
            <a:off x="251905" y="903024"/>
            <a:ext cx="40986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มีการสำรวจ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Hospital Survey on Patient Safety culture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(ตอบ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111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คิดเป็น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91.73%)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D01F3D-2156-4DC0-BC75-FE588F994B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96478"/>
            <a:ext cx="2771886" cy="2313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7121194-E52A-4853-9830-EAA381BCDF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8069" y="2223486"/>
            <a:ext cx="2609850" cy="1971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3D0C17-4ECB-4C32-92AA-CC69FC90EA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283" y="4460540"/>
            <a:ext cx="5627265" cy="2313432"/>
          </a:xfrm>
          <a:prstGeom prst="rect">
            <a:avLst/>
          </a:prstGeom>
          <a:ln>
            <a:solidFill>
              <a:srgbClr val="0905BB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98FC914-BBFB-4858-A165-E3923981DA15}"/>
              </a:ext>
            </a:extLst>
          </p:cNvPr>
          <p:cNvSpPr txBox="1"/>
          <p:nvPr/>
        </p:nvSpPr>
        <p:spPr>
          <a:xfrm>
            <a:off x="5413450" y="941108"/>
            <a:ext cx="6526645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โดยพบประเด็น</a:t>
            </a:r>
            <a:r>
              <a:rPr lang="th-TH" sz="2800" b="1" dirty="0">
                <a:solidFill>
                  <a:srgbClr val="000000"/>
                </a:solidFill>
                <a:latin typeface="Tw Cen MT"/>
              </a:rPr>
              <a:t>สำหรับการ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พัฒนา ได้แก่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1) การบันทึกและส่งรายงานอุบัติการณ์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2) ความถี่ของการรายงานอุบัติการณ์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3)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การสื่อสารข้อมูลกลับเกี่ยวกับ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</a:t>
            </a:r>
            <a:r>
              <a:rPr lang="th-TH" sz="2400" b="1" dirty="0" smtClean="0">
                <a:solidFill>
                  <a:srgbClr val="000000"/>
                </a:solidFill>
                <a:latin typeface="Tw Cen MT"/>
              </a:rPr>
              <a:t>จัดการความเสี่ยง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ที่มี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การรายงาน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ลูกศรขวา 7">
            <a:extLst>
              <a:ext uri="{FF2B5EF4-FFF2-40B4-BE49-F238E27FC236}">
                <a16:creationId xmlns="" xmlns:a16="http://schemas.microsoft.com/office/drawing/2014/main" id="{9159B0F1-98DC-4E7A-89CD-536E47239F2C}"/>
              </a:ext>
            </a:extLst>
          </p:cNvPr>
          <p:cNvSpPr/>
          <p:nvPr/>
        </p:nvSpPr>
        <p:spPr>
          <a:xfrm rot="5400000">
            <a:off x="9066238" y="2956253"/>
            <a:ext cx="538673" cy="549326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775DC70-8B0E-488F-8EF2-74A626A8480F}"/>
              </a:ext>
            </a:extLst>
          </p:cNvPr>
          <p:cNvSpPr txBox="1"/>
          <p:nvPr/>
        </p:nvSpPr>
        <p:spPr>
          <a:xfrm>
            <a:off x="302048" y="4908396"/>
            <a:ext cx="539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</a:rPr>
              <a:t>พบการประเมินบางครั้งในทุกระดับ ในหน่วยงาน นอกหน่วยงาน และระดับภาพรวม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27A7B32-EB00-48B7-AC4A-9437897DF734}"/>
              </a:ext>
            </a:extLst>
          </p:cNvPr>
          <p:cNvSpPr txBox="1"/>
          <p:nvPr/>
        </p:nvSpPr>
        <p:spPr>
          <a:xfrm>
            <a:off x="5961768" y="3540772"/>
            <a:ext cx="3264976" cy="2677656"/>
          </a:xfrm>
          <a:prstGeom prst="rect">
            <a:avLst/>
          </a:prstGeom>
          <a:noFill/>
          <a:ln>
            <a:solidFill>
              <a:srgbClr val="270BB5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70BB5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มีนโยบายการบริหารจัดการความเสี่ยงของ รพ. </a:t>
            </a:r>
            <a:r>
              <a:rPr lang="en-US" sz="2800" b="1" dirty="0" smtClean="0">
                <a:solidFill>
                  <a:srgbClr val="270BB5"/>
                </a:solidFill>
                <a:latin typeface="Tw Cen MT"/>
              </a:rPr>
              <a:t>/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0BB5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70BB5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ปรับแนวทางการค้นหาและการรายงาน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0BB5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ให้</a:t>
            </a:r>
            <a:r>
              <a:rPr lang="th-TH" sz="2800" b="1" noProof="0" dirty="0" smtClean="0">
                <a:solidFill>
                  <a:srgbClr val="270BB5"/>
                </a:solidFill>
                <a:latin typeface="Tw Cen MT"/>
              </a:rPr>
              <a:t>หลากหลาย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0BB5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,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70BB5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มี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70BB5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RM man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70BB5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ในทุกหน่วยงาน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270BB5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553433F-FC8C-420A-883E-1B2D59EF055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99585" y="3964450"/>
            <a:ext cx="3001592" cy="1952442"/>
          </a:xfrm>
          <a:prstGeom prst="rect">
            <a:avLst/>
          </a:prstGeom>
          <a:ln>
            <a:solidFill>
              <a:srgbClr val="270BB5"/>
            </a:solidFill>
          </a:ln>
        </p:spPr>
      </p:pic>
      <p:sp>
        <p:nvSpPr>
          <p:cNvPr id="23" name="ลูกศรขวา 7">
            <a:extLst>
              <a:ext uri="{FF2B5EF4-FFF2-40B4-BE49-F238E27FC236}">
                <a16:creationId xmlns="" xmlns:a16="http://schemas.microsoft.com/office/drawing/2014/main" id="{5B0D5CC9-BD75-4586-830D-8AFAF39DBEAB}"/>
              </a:ext>
            </a:extLst>
          </p:cNvPr>
          <p:cNvSpPr/>
          <p:nvPr/>
        </p:nvSpPr>
        <p:spPr>
          <a:xfrm rot="18280573">
            <a:off x="5033172" y="2930182"/>
            <a:ext cx="538673" cy="54932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61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C2C3E275-C74A-4DBE-8E18-C73657D66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21" y="156602"/>
            <a:ext cx="3779401" cy="461665"/>
          </a:xfrm>
          <a:prstGeom prst="rect">
            <a:avLst/>
          </a:prstGeom>
          <a:solidFill>
            <a:srgbClr val="417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ผลลัพธ์การพัฒนาด้านทรัพยากรบุคคล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2" name="ลูกศรขวา 7">
            <a:extLst>
              <a:ext uri="{FF2B5EF4-FFF2-40B4-BE49-F238E27FC236}">
                <a16:creationId xmlns="" xmlns:a16="http://schemas.microsoft.com/office/drawing/2014/main" id="{9159B0F1-98DC-4E7A-89CD-536E47239F2C}"/>
              </a:ext>
            </a:extLst>
          </p:cNvPr>
          <p:cNvSpPr/>
          <p:nvPr/>
        </p:nvSpPr>
        <p:spPr>
          <a:xfrm>
            <a:off x="5815703" y="3475495"/>
            <a:ext cx="538673" cy="549326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0CFBB97-26FB-40BF-9980-D1A37C9716C3}"/>
              </a:ext>
            </a:extLst>
          </p:cNvPr>
          <p:cNvSpPr txBox="1"/>
          <p:nvPr/>
        </p:nvSpPr>
        <p:spPr>
          <a:xfrm>
            <a:off x="133921" y="693401"/>
            <a:ext cx="5298235" cy="58785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การพัฒนาตาม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ข้อเสนอแนะ ในปี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2563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ทีม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HR</a:t>
            </a:r>
            <a:r>
              <a:rPr lang="en-US" sz="2800" b="1" dirty="0">
                <a:solidFill>
                  <a:srgbClr val="000000"/>
                </a:solidFill>
                <a:latin typeface="Tw Cen MT"/>
              </a:rPr>
              <a:t>D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พัฒนาสมรรถนะของเจ้าหน้าที่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ในโรค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ที่โรงพยาบาลมุ่งเน้น/กลุ่มผู้ป่วยเสี่ยงสูงตาม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PCT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กำหนด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มีการจัดทำคลังความรู้ของโรงพยาบาล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Knowledge asset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ร่วมกับทีม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IM 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web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site 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ของรพ.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จนท.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ทุก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คน</a:t>
            </a:r>
            <a:r>
              <a:rPr lang="th-TH" sz="2400" b="1" dirty="0" smtClean="0">
                <a:solidFill>
                  <a:srgbClr val="000000"/>
                </a:solidFill>
                <a:latin typeface="Tw Cen MT"/>
              </a:rPr>
              <a:t>รับทราบผล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การตรวจสุขภาพและพบแพทย์ทุกคน </a:t>
            </a:r>
            <a:r>
              <a:rPr lang="th-TH" sz="2400" b="1" dirty="0" smtClean="0">
                <a:solidFill>
                  <a:srgbClr val="000000"/>
                </a:solidFill>
                <a:latin typeface="Tw Cen MT"/>
              </a:rPr>
              <a:t>มีการ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นำ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ผลการตรวจสุขภาพ จนท.ประจำปี 2563 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/>
            </a:r>
            <a:b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มา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ออกแบบ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กิจกรรมในทุกกลุ่ม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กลุ่มปกติ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แพทย์แนะนำการปฏิบัติตัวลดเสี่ยงทุกคน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กลุ่มเสี่ยง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/>
                <a:ea typeface="+mn-ea"/>
                <a:cs typeface="+mn-cs"/>
              </a:rPr>
              <a:t>จัดค่ายอบรมพฤติกรรมสุขภาพ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กลุ่มป่วย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/>
                <a:ea typeface="+mn-ea"/>
                <a:cs typeface="+mn-cs"/>
              </a:rPr>
              <a:t>ติดตามการรักษา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0B3979A-C45F-4A09-BB2D-43F2E30700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6940" y="4030441"/>
            <a:ext cx="4414571" cy="267090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9CE73339-03CA-45A2-9477-8C0E1FE44B40}"/>
              </a:ext>
            </a:extLst>
          </p:cNvPr>
          <p:cNvGrpSpPr/>
          <p:nvPr/>
        </p:nvGrpSpPr>
        <p:grpSpPr>
          <a:xfrm>
            <a:off x="6759846" y="1894232"/>
            <a:ext cx="4757180" cy="2044101"/>
            <a:chOff x="6759846" y="1894232"/>
            <a:chExt cx="4757180" cy="2044101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03E7F176-043F-4205-B5A7-99CC9B879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9846" y="1894232"/>
              <a:ext cx="4757180" cy="2044101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28D4FF0F-43E6-448C-8A96-8CCACC0ED93A}"/>
                </a:ext>
              </a:extLst>
            </p:cNvPr>
            <p:cNvSpPr/>
            <p:nvPr/>
          </p:nvSpPr>
          <p:spPr>
            <a:xfrm>
              <a:off x="10523349" y="3603356"/>
              <a:ext cx="993677" cy="216976"/>
            </a:xfrm>
            <a:prstGeom prst="roundRect">
              <a:avLst/>
            </a:prstGeom>
            <a:noFill/>
            <a:ln>
              <a:solidFill>
                <a:srgbClr val="270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8A1C091-4F3B-4896-A53D-9AB65722DEE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5430" y="428506"/>
            <a:ext cx="2059421" cy="13736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87A7323-88D9-4C11-8213-57FB8445AC5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75035" y="602232"/>
            <a:ext cx="1760138" cy="11739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9F598D4-A827-4141-BBA6-14271069DC3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4104" y="234682"/>
            <a:ext cx="2399654" cy="16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98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C2C3E275-C74A-4DBE-8E18-C73657D66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21" y="156602"/>
            <a:ext cx="2919245" cy="461665"/>
          </a:xfrm>
          <a:prstGeom prst="rect">
            <a:avLst/>
          </a:prstGeom>
          <a:solidFill>
            <a:srgbClr val="417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FreesiaUPC" panose="020B0604020202020204" pitchFamily="34" charset="-34"/>
              </a:rPr>
              <a:t>ผลลัพธ์การพัฒนาด้าน</a:t>
            </a:r>
            <a:r>
              <a:rPr lang="th-TH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FreesiaUPC" panose="020B0604020202020204" pitchFamily="34" charset="-34"/>
              </a:rPr>
              <a:t>การเงิน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9D01ACD7-5796-4E2D-A3B3-2C2743DFC441}"/>
              </a:ext>
            </a:extLst>
          </p:cNvPr>
          <p:cNvSpPr txBox="1"/>
          <p:nvPr/>
        </p:nvSpPr>
        <p:spPr>
          <a:xfrm>
            <a:off x="133922" y="771990"/>
            <a:ext cx="4469076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จากปัญหาวิกฤติด้านสถานะการเงินของโรงพยาบาล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ในช่วงปี 59-60 ต้องมีการบริหารจัดการด้านการเงินการคลังเพื่อความอยู่รอดขององค์กร</a:t>
            </a:r>
          </a:p>
        </p:txBody>
      </p:sp>
      <p:sp>
        <p:nvSpPr>
          <p:cNvPr id="2" name="ลูกศรขวา 7">
            <a:extLst>
              <a:ext uri="{FF2B5EF4-FFF2-40B4-BE49-F238E27FC236}">
                <a16:creationId xmlns="" xmlns:a16="http://schemas.microsoft.com/office/drawing/2014/main" id="{9159B0F1-98DC-4E7A-89CD-536E47239F2C}"/>
              </a:ext>
            </a:extLst>
          </p:cNvPr>
          <p:cNvSpPr/>
          <p:nvPr/>
        </p:nvSpPr>
        <p:spPr>
          <a:xfrm>
            <a:off x="4803577" y="1243739"/>
            <a:ext cx="538673" cy="54932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E502F6-32BE-4B0C-8B6E-E430106088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577" y="4291299"/>
            <a:ext cx="3727741" cy="2460310"/>
          </a:xfrm>
          <a:prstGeom prst="rect">
            <a:avLst/>
          </a:prstGeom>
          <a:ln>
            <a:solidFill>
              <a:srgbClr val="270BB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6F367E-3215-49FD-8C4C-3140335132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739" y="2093177"/>
            <a:ext cx="3655415" cy="2198122"/>
          </a:xfrm>
          <a:prstGeom prst="rect">
            <a:avLst/>
          </a:prstGeom>
          <a:ln>
            <a:solidFill>
              <a:srgbClr val="270BB5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CAFAB0D-0CBF-417C-9D9C-F889635403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0563" y="2293750"/>
            <a:ext cx="350449" cy="371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23D933E-9B7F-4B6F-99E5-AF9BA22481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5471" y="4412157"/>
            <a:ext cx="350449" cy="3715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25BC835-997C-4A66-A0B1-50D5E107F9C6}"/>
              </a:ext>
            </a:extLst>
          </p:cNvPr>
          <p:cNvSpPr txBox="1"/>
          <p:nvPr/>
        </p:nvSpPr>
        <p:spPr>
          <a:xfrm>
            <a:off x="5412616" y="156602"/>
            <a:ext cx="6526645" cy="65556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th-TH" sz="2800" b="1" dirty="0">
                <a:solidFill>
                  <a:srgbClr val="0905BB"/>
                </a:solidFill>
                <a:latin typeface="Tw Cen MT"/>
              </a:rPr>
              <a:t>ใน รพ.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การรายงานสถานการณ์การเงินการคลังประจำเดือน เพิ่มตัวชี้วัด 7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Plus Efficiency Score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เพื่อการวิเคราะห์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สถานการณ์</a:t>
            </a:r>
            <a:r>
              <a:rPr lang="th-TH" sz="2800" b="1" noProof="0" dirty="0" smtClean="0">
                <a:solidFill>
                  <a:srgbClr val="000000"/>
                </a:solidFill>
              </a:rPr>
              <a:t> โดย</a:t>
            </a:r>
            <a:r>
              <a:rPr lang="th-TH" sz="2800" b="1" dirty="0" smtClean="0">
                <a:solidFill>
                  <a:srgbClr val="000000"/>
                </a:solidFill>
              </a:rPr>
              <a:t>มอบหมาย</a:t>
            </a:r>
            <a:r>
              <a:rPr lang="th-TH" sz="2800" b="1" dirty="0">
                <a:solidFill>
                  <a:srgbClr val="000000"/>
                </a:solidFill>
              </a:rPr>
              <a:t>ให้เจ้าหน้าที่พัสดุและเลขานุการ </a:t>
            </a:r>
            <a:r>
              <a:rPr lang="en-US" sz="2800" b="1" dirty="0">
                <a:solidFill>
                  <a:srgbClr val="000000"/>
                </a:solidFill>
              </a:rPr>
              <a:t>RP </a:t>
            </a:r>
            <a:r>
              <a:rPr lang="th-TH" sz="2800" b="1" dirty="0">
                <a:solidFill>
                  <a:srgbClr val="000000"/>
                </a:solidFill>
              </a:rPr>
              <a:t>เป็นผู้รวบรวม/ ติดตามข้อมูล, </a:t>
            </a:r>
            <a:r>
              <a:rPr lang="th-TH" sz="2800" b="1" dirty="0" smtClean="0">
                <a:solidFill>
                  <a:srgbClr val="000000"/>
                </a:solidFill>
              </a:rPr>
              <a:t>มีกระบวนการ</a:t>
            </a:r>
            <a:r>
              <a:rPr lang="th-TH" sz="2800" b="1" dirty="0">
                <a:solidFill>
                  <a:srgbClr val="000000"/>
                </a:solidFill>
              </a:rPr>
              <a:t>เพิ่มรายรับ </a:t>
            </a:r>
            <a:r>
              <a:rPr lang="th-TH" sz="2800" b="1" dirty="0" smtClean="0">
                <a:solidFill>
                  <a:srgbClr val="000000"/>
                </a:solidFill>
              </a:rPr>
              <a:t>มี</a:t>
            </a:r>
            <a:r>
              <a:rPr lang="th-TH" sz="2800" b="1" dirty="0">
                <a:solidFill>
                  <a:srgbClr val="000000"/>
                </a:solidFill>
              </a:rPr>
              <a:t>การจัดทำระบบติดตามลูกหนี้ของ รพ. และลดรายจ่ายที่ไม่จำเป็น</a:t>
            </a:r>
          </a:p>
          <a:p>
            <a:pPr lvl="0">
              <a:defRPr/>
            </a:pPr>
            <a:endParaRPr lang="th-TH" sz="2800" b="1" dirty="0">
              <a:solidFill>
                <a:srgbClr val="000000"/>
              </a:solidFill>
              <a:latin typeface="Tw Cen MT"/>
            </a:endParaRPr>
          </a:p>
          <a:p>
            <a:pPr lvl="0">
              <a:defRPr/>
            </a:pPr>
            <a:endParaRPr lang="th-TH" sz="2800" b="1" dirty="0">
              <a:solidFill>
                <a:srgbClr val="000000"/>
              </a:solidFill>
              <a:latin typeface="Tw Cen MT"/>
            </a:endParaRPr>
          </a:p>
          <a:p>
            <a:pPr lvl="0">
              <a:defRPr/>
            </a:pPr>
            <a:endParaRPr lang="th-TH" sz="2800" b="1" dirty="0">
              <a:solidFill>
                <a:srgbClr val="000000"/>
              </a:solidFill>
              <a:latin typeface="Tw Cen MT"/>
            </a:endParaRPr>
          </a:p>
          <a:p>
            <a:pPr lvl="0">
              <a:defRPr/>
            </a:pPr>
            <a:endParaRPr lang="th-TH" sz="2800" b="1" dirty="0">
              <a:solidFill>
                <a:srgbClr val="000000"/>
              </a:solidFill>
              <a:latin typeface="Tw Cen MT"/>
            </a:endParaRPr>
          </a:p>
          <a:p>
            <a:pPr lvl="0">
              <a:defRPr/>
            </a:pPr>
            <a:endParaRPr lang="th-TH" sz="2800" b="1" dirty="0">
              <a:solidFill>
                <a:srgbClr val="000000"/>
              </a:solidFill>
              <a:latin typeface="Tw Cen MT"/>
            </a:endParaRPr>
          </a:p>
          <a:p>
            <a:pPr lvl="0">
              <a:defRPr/>
            </a:pPr>
            <a:endParaRPr lang="th-TH" sz="2800" b="1" dirty="0">
              <a:solidFill>
                <a:srgbClr val="000000"/>
              </a:solidFill>
              <a:latin typeface="Tw Cen M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905BB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ในชุมชน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สื่อสารถึงสถานการณ์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และสร้างการรับรู้ข้อมูลด้านสถานะการเงิน และปัญหาสภาพคล่องในการจัดการ แก่ชุมชน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ผ่าน </a:t>
            </a:r>
            <a:r>
              <a:rPr kumimoji="0" lang="th-TH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คกก.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ที่ปรึกษารพ.ในเวทีการ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ประชุม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ผู้นำชุมชน 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2385B77-B7B1-48AA-B1E9-433A4E34BD83}"/>
              </a:ext>
            </a:extLst>
          </p:cNvPr>
          <p:cNvGrpSpPr/>
          <p:nvPr/>
        </p:nvGrpSpPr>
        <p:grpSpPr>
          <a:xfrm>
            <a:off x="7389192" y="2907730"/>
            <a:ext cx="3530392" cy="2115818"/>
            <a:chOff x="7203212" y="4635791"/>
            <a:chExt cx="3530392" cy="211581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A756A175-0606-499C-A628-29A815CF9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3212" y="4635791"/>
              <a:ext cx="3530392" cy="21158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2D0B316-E7CE-486B-837E-5CBC1A14E617}"/>
                </a:ext>
              </a:extLst>
            </p:cNvPr>
            <p:cNvSpPr txBox="1"/>
            <p:nvPr/>
          </p:nvSpPr>
          <p:spPr>
            <a:xfrm>
              <a:off x="8078004" y="5324368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Monitor </a:t>
              </a:r>
              <a:r>
                <a:rPr lang="th-TH" b="1" dirty="0">
                  <a:solidFill>
                    <a:srgbClr val="C00000"/>
                  </a:solidFill>
                </a:rPr>
                <a:t>รายเดือน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6" name="ลูกศรขวา 7">
            <a:extLst>
              <a:ext uri="{FF2B5EF4-FFF2-40B4-BE49-F238E27FC236}">
                <a16:creationId xmlns="" xmlns:a16="http://schemas.microsoft.com/office/drawing/2014/main" id="{9B131540-8183-4746-B220-C57DCA571145}"/>
              </a:ext>
            </a:extLst>
          </p:cNvPr>
          <p:cNvSpPr/>
          <p:nvPr/>
        </p:nvSpPr>
        <p:spPr>
          <a:xfrm rot="10800000">
            <a:off x="4370861" y="3690976"/>
            <a:ext cx="693822" cy="549326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604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="" xmlns:a16="http://schemas.microsoft.com/office/drawing/2014/main" id="{8F6C83FF-BF7D-4C44-B6E1-507A88FFE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257" y="40817"/>
            <a:ext cx="4313229" cy="54133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th-TH" altLang="en-US" sz="3600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ภาพรวมผลลัพธ์</a:t>
            </a:r>
            <a:r>
              <a:rPr lang="th-TH" altLang="en-US" sz="3600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ตัวชี้วัด</a:t>
            </a:r>
            <a:endParaRPr lang="th-TH" altLang="en-US" sz="3600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41062" name="Group 102">
            <a:extLst>
              <a:ext uri="{FF2B5EF4-FFF2-40B4-BE49-F238E27FC236}">
                <a16:creationId xmlns="" xmlns:a16="http://schemas.microsoft.com/office/drawing/2014/main" id="{8A139FCF-BFE6-418C-AE6B-7ADE5BE76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942941"/>
              </p:ext>
            </p:extLst>
          </p:nvPr>
        </p:nvGraphicFramePr>
        <p:xfrm>
          <a:off x="147235" y="713704"/>
          <a:ext cx="11677973" cy="5629344"/>
        </p:xfrm>
        <a:graphic>
          <a:graphicData uri="http://schemas.openxmlformats.org/drawingml/2006/table">
            <a:tbl>
              <a:tblPr/>
              <a:tblGrid>
                <a:gridCol w="37660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58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705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273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9818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8510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ผลการดำเนินการขององค์กร</a:t>
                      </a:r>
                    </a:p>
                  </a:txBody>
                  <a:tcPr marL="91449" marR="91449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B1B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จำนวนตัวชี้วัด</a:t>
                      </a: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B1B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 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2563</a:t>
                      </a:r>
                      <a:endParaRPr kumimoji="0" lang="th-TH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B1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324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ผ่านตามเป้าหมาย (ข้อ)</a:t>
                      </a: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B1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% </a:t>
                      </a: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ได้ตามเป้าหมาย</a:t>
                      </a: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B1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ประเด็นที่ต้องพัฒนา</a:t>
                      </a: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B1B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ผลลัพธ์ด้านการดูแลผู้ป่วย</a:t>
                      </a:r>
                    </a:p>
                  </a:txBody>
                  <a:tcPr marL="91449" marR="91449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21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15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71.43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การเข้าถึง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กระบวนการดูแลโรคสำคัญ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ความปลอดภัย</a:t>
                      </a: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43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ผลลัพธ์ด้านการมุ่งเน้นผู้ป่วย</a:t>
                      </a:r>
                    </a:p>
                  </a:txBody>
                  <a:tcPr marL="91449" marR="91449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66.67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พึงพอใจแผนก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OPD</a:t>
                      </a:r>
                      <a:endParaRPr kumimoji="0" lang="th-TH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43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ผลลัพธ์ด้านการสร้างเสริมสุขภาพ</a:t>
                      </a:r>
                    </a:p>
                  </a:txBody>
                  <a:tcPr marL="91449" marR="91449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75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จนท</a:t>
                      </a:r>
                      <a:r>
                        <a:rPr kumimoji="0" 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.</a:t>
                      </a: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ผลลัพธ์ด้าน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PSG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8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40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M </a:t>
                      </a:r>
                      <a:r>
                        <a:rPr kumimoji="0" 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(ยา)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P</a:t>
                      </a:r>
                      <a:r>
                        <a:rPr kumimoji="0" 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(กระบวนการดูแล)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</a:t>
                      </a:r>
                      <a:endParaRPr kumimoji="0" lang="th-TH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I</a:t>
                      </a:r>
                      <a:r>
                        <a:rPr kumimoji="0" 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(การติดเชื้อ)</a:t>
                      </a: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ผลลัพธ์ด้านทรัพยากรบุคคล</a:t>
                      </a:r>
                    </a:p>
                  </a:txBody>
                  <a:tcPr marL="91449" marR="91449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7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42.85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การบาดเจ็บ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. FTE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Turn over rate </a:t>
                      </a:r>
                      <a:endParaRPr kumimoji="0" lang="th-TH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ผลลัพธ์ด้านการนำ</a:t>
                      </a:r>
                    </a:p>
                  </a:txBody>
                  <a:tcPr marL="91449" marR="91449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33.33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ตัวชี้วัดรวม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Banthi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safety goal </a:t>
                      </a:r>
                      <a:endParaRPr kumimoji="0" lang="th-TH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43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ผลลัพธ์ด้านการเงิน</a:t>
                      </a:r>
                    </a:p>
                  </a:txBody>
                  <a:tcPr marL="91449" marR="91449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100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</a:t>
                      </a: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088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รวมตัวชี้วัด</a:t>
                      </a:r>
                    </a:p>
                  </a:txBody>
                  <a:tcPr marL="91449" marR="91449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60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34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56.67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905BB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PCT , RM, HRD, PTC, IC</a:t>
                      </a:r>
                      <a:endParaRPr kumimoji="0" lang="th-TH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905BB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9" marR="91449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AEA39755-791D-4A26-9CA0-118653175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17" y="161924"/>
            <a:ext cx="3702797" cy="584775"/>
          </a:xfrm>
          <a:prstGeom prst="rect">
            <a:avLst/>
          </a:prstGeom>
          <a:solidFill>
            <a:srgbClr val="417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b="1" dirty="0">
                <a:solidFill>
                  <a:schemeClr val="bg1"/>
                </a:solidFill>
                <a:latin typeface="Arial" panose="020B0604020202020204" pitchFamily="34" charset="0"/>
                <a:cs typeface="FreesiaUPC" panose="020B0604020202020204" pitchFamily="34" charset="-34"/>
              </a:rPr>
              <a:t>โอกาสพัฒนา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FreesiaUPC" panose="020B0604020202020204" pitchFamily="34" charset="-34"/>
            </a:endParaRPr>
          </a:p>
        </p:txBody>
      </p:sp>
      <p:sp>
        <p:nvSpPr>
          <p:cNvPr id="9" name="Rectangle: Top Corners One Rounded and One Snipped 8">
            <a:extLst>
              <a:ext uri="{FF2B5EF4-FFF2-40B4-BE49-F238E27FC236}">
                <a16:creationId xmlns="" xmlns:a16="http://schemas.microsoft.com/office/drawing/2014/main" id="{BEA7E614-A6F0-46AA-8BA7-0D9FD1F560E1}"/>
              </a:ext>
            </a:extLst>
          </p:cNvPr>
          <p:cNvSpPr/>
          <p:nvPr/>
        </p:nvSpPr>
        <p:spPr>
          <a:xfrm>
            <a:off x="196312" y="953146"/>
            <a:ext cx="9571802" cy="5414643"/>
          </a:xfrm>
          <a:prstGeom prst="snip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th-TH" sz="3200" b="1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th-TH" sz="3200" b="1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พัฒนาระบบบริการที่ตอบสนองปัญหาสุขภาพของพื้นที่ </a:t>
            </a:r>
            <a:endParaRPr lang="th-TH" sz="3200" b="1" dirty="0" smtClean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57200" indent="-457200"/>
            <a:r>
              <a:rPr lang="th-TH" sz="3200" b="1" dirty="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เพิ่มประสิทธิภาพทั้งด้านการ</a:t>
            </a:r>
            <a:r>
              <a:rPr lang="th-TH" sz="32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ดูแลรักษาในกลุ่มโรคสำคัญที่</a:t>
            </a:r>
            <a:r>
              <a:rPr lang="th-TH" sz="3200" b="1" dirty="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มุ่งเน้น และระบบ </a:t>
            </a:r>
            <a:r>
              <a:rPr lang="en-US" sz="3200" b="1" dirty="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IC</a:t>
            </a:r>
            <a:endParaRPr lang="en-US" sz="3200" b="1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ส่งเสริมให้เกิดความปลอดภัยตาม </a:t>
            </a:r>
            <a:r>
              <a:rPr lang="en-US" sz="32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2P </a:t>
            </a:r>
            <a:r>
              <a:rPr lang="en-US" sz="3200" b="1" dirty="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safety </a:t>
            </a:r>
            <a:r>
              <a:rPr lang="th-TH" sz="3200" b="1" dirty="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และเฝ้าระวังตามมาตรฐานสำคัญด้านความปลอดภัย 9 ข้อ</a:t>
            </a:r>
            <a:endParaRPr lang="th-TH" sz="3200" b="1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ส่งเสริมการทำงานร่วมกันกับภาคีเครือข่าย และชุมชนอย่างต่อเนื่อง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บุคลากรมีความเพียงพอ มีทักษะสมรรถนะที่เหมาะสม มีสุขภาพที่ดี มีความสุข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พัฒนาระบบบริหารจัดการให้มีประสิทธิภาพคุ้มค่า เพิ่มรายรับ ลดรายจ่ายให้ต่อเนื่อง</a:t>
            </a:r>
          </a:p>
          <a:p>
            <a:endParaRPr lang="th-TH" sz="3200" b="1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en-US" sz="3200" b="1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b="1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1BE59A7-72CD-487E-9640-B38D9B60E8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46222" y="4556811"/>
            <a:ext cx="2245778" cy="1684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F6C666B-B30A-4666-831B-A2C6241EB994}"/>
              </a:ext>
            </a:extLst>
          </p:cNvPr>
          <p:cNvSpPr txBox="1"/>
          <p:nvPr/>
        </p:nvSpPr>
        <p:spPr>
          <a:xfrm>
            <a:off x="9840686" y="161923"/>
            <a:ext cx="235131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905BB"/>
                </a:solidFill>
              </a:rPr>
              <a:t>โรงพยาบาลบ้าน</a:t>
            </a:r>
            <a:r>
              <a:rPr lang="th-TH" sz="3600" b="1" dirty="0" err="1">
                <a:solidFill>
                  <a:srgbClr val="0905BB"/>
                </a:solidFill>
              </a:rPr>
              <a:t>ธิ</a:t>
            </a:r>
            <a:endParaRPr lang="en-US" sz="3600" b="1" dirty="0">
              <a:solidFill>
                <a:srgbClr val="0905BB"/>
              </a:solidFill>
            </a:endParaRPr>
          </a:p>
          <a:p>
            <a:pPr algn="ctr"/>
            <a:r>
              <a:rPr lang="th-TH" sz="3600" b="1" dirty="0">
                <a:solidFill>
                  <a:srgbClr val="0905BB"/>
                </a:solidFill>
              </a:rPr>
              <a:t>จะเป็นโรงพยาบาลคุณภาพ</a:t>
            </a:r>
            <a:endParaRPr lang="en-US" sz="3600" b="1" dirty="0">
              <a:solidFill>
                <a:srgbClr val="0905BB"/>
              </a:solidFill>
            </a:endParaRPr>
          </a:p>
          <a:p>
            <a:pPr algn="ctr"/>
            <a:r>
              <a:rPr lang="th-TH" sz="3600" b="1" dirty="0">
                <a:solidFill>
                  <a:srgbClr val="0905BB"/>
                </a:solidFill>
              </a:rPr>
              <a:t>ที่ชุมชนมีส่วนร่วม  </a:t>
            </a:r>
            <a:endParaRPr lang="en-US" sz="3600" b="1" dirty="0">
              <a:solidFill>
                <a:srgbClr val="0905BB"/>
              </a:solidFill>
            </a:endParaRPr>
          </a:p>
          <a:p>
            <a:pPr algn="ctr"/>
            <a:r>
              <a:rPr lang="th-TH" sz="3600" b="1" dirty="0">
                <a:solidFill>
                  <a:srgbClr val="0905BB"/>
                </a:solidFill>
              </a:rPr>
              <a:t>ภายในปี  </a:t>
            </a:r>
            <a:r>
              <a:rPr lang="th-TH" sz="3200" b="1" dirty="0">
                <a:solidFill>
                  <a:srgbClr val="0905BB"/>
                </a:solidFill>
              </a:rPr>
              <a:t>2568</a:t>
            </a:r>
            <a:endParaRPr lang="en-US" sz="3200" b="1" dirty="0">
              <a:solidFill>
                <a:srgbClr val="0905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09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AA88A404-B505-473B-A2AB-7E87D37DF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320" y="220156"/>
            <a:ext cx="5285232" cy="551088"/>
          </a:xfr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th-TH" dirty="0">
                <a:latin typeface="Angsana New" pitchFamily="18" charset="-34"/>
                <a:cs typeface="Angsana New" pitchFamily="18" charset="-34"/>
              </a:rPr>
              <a:t>จุดเน้น /เข็มมุ่ง ปี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2564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B1F094E3-763E-438F-A6C7-9B356DAFA5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8685341"/>
              </p:ext>
            </p:extLst>
          </p:nvPr>
        </p:nvGraphicFramePr>
        <p:xfrm>
          <a:off x="137161" y="882964"/>
          <a:ext cx="115948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F1D8BF-61AA-48F9-BD89-22B931CD1B11}"/>
              </a:ext>
            </a:extLst>
          </p:cNvPr>
          <p:cNvSpPr txBox="1"/>
          <p:nvPr/>
        </p:nvSpPr>
        <p:spPr>
          <a:xfrm>
            <a:off x="4941952" y="1771332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dirty="0">
                <a:latin typeface="Angsana New" pitchFamily="18" charset="-34"/>
              </a:rPr>
              <a:t>เน้นระบบบริการ 10 โรคที่เป็นปัญหา</a:t>
            </a:r>
            <a:r>
              <a:rPr lang="en-US" sz="1600" b="1" dirty="0">
                <a:latin typeface="Angsana New" pitchFamily="18" charset="-34"/>
              </a:rPr>
              <a:t>, </a:t>
            </a:r>
            <a:r>
              <a:rPr lang="th-TH" sz="1600" b="1" dirty="0">
                <a:latin typeface="Angsana New" pitchFamily="18" charset="-34"/>
              </a:rPr>
              <a:t>ระบบ </a:t>
            </a:r>
            <a:r>
              <a:rPr lang="en-US" sz="1600" b="1" dirty="0" smtClean="0">
                <a:latin typeface="Angsana New" pitchFamily="18" charset="-34"/>
              </a:rPr>
              <a:t>IC</a:t>
            </a:r>
            <a:r>
              <a:rPr lang="th-TH" sz="1600" b="1" dirty="0" smtClean="0">
                <a:latin typeface="Angsana New" pitchFamily="18" charset="-34"/>
              </a:rPr>
              <a:t>และ</a:t>
            </a:r>
            <a:r>
              <a:rPr lang="th-TH" sz="1600" b="1" dirty="0">
                <a:latin typeface="Angsana New" pitchFamily="18" charset="-34"/>
              </a:rPr>
              <a:t>การ</a:t>
            </a:r>
            <a:r>
              <a:rPr lang="th-TH" sz="1600" b="1" dirty="0" smtClean="0">
                <a:latin typeface="Angsana New" pitchFamily="18" charset="-34"/>
              </a:rPr>
              <a:t>เชื่อมโยงระบบการดูแลผู้ป่วยกับ</a:t>
            </a:r>
            <a:r>
              <a:rPr lang="th-TH" sz="1600" b="1" dirty="0">
                <a:latin typeface="Angsana New" pitchFamily="18" charset="-34"/>
              </a:rPr>
              <a:t>ชุมชน</a:t>
            </a:r>
            <a:r>
              <a:rPr lang="en-US" sz="1600" b="1" dirty="0">
                <a:latin typeface="Angsana New" pitchFamily="18" charset="-34"/>
              </a:rPr>
              <a:t> </a:t>
            </a:r>
          </a:p>
          <a:p>
            <a:endParaRPr lang="en-US" sz="2000" dirty="0">
              <a:latin typeface="Angsana New" pitchFamily="18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6ABB200-99AF-4A4E-9FBD-CEB01BBABD2D}"/>
              </a:ext>
            </a:extLst>
          </p:cNvPr>
          <p:cNvSpPr txBox="1"/>
          <p:nvPr/>
        </p:nvSpPr>
        <p:spPr>
          <a:xfrm>
            <a:off x="5299857" y="2840255"/>
            <a:ext cx="5010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Angsana New" pitchFamily="18" charset="-34"/>
              </a:rPr>
              <a:t>เน้นการบริหารจัดการเรื่องความปลอดภัยด้านยา   </a:t>
            </a:r>
            <a:r>
              <a:rPr lang="en-US" sz="2400" b="1" dirty="0">
                <a:latin typeface="Angsana New" pitchFamily="18" charset="-34"/>
              </a:rPr>
              <a:t>HAD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BBFBDD7-5607-4D74-BC33-B40A09EA036C}"/>
              </a:ext>
            </a:extLst>
          </p:cNvPr>
          <p:cNvSpPr txBox="1"/>
          <p:nvPr/>
        </p:nvSpPr>
        <p:spPr>
          <a:xfrm>
            <a:off x="5521912" y="4183419"/>
            <a:ext cx="47002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Angsana New" pitchFamily="18" charset="-34"/>
              </a:rPr>
              <a:t>เน้นความปลอดภัยในผู้ให้บริการและผู้รับบริการ (2</a:t>
            </a:r>
            <a:r>
              <a:rPr lang="en-US" sz="2000" b="1" dirty="0">
                <a:latin typeface="Angsana New" pitchFamily="18" charset="-34"/>
              </a:rPr>
              <a:t>P Safety) </a:t>
            </a:r>
          </a:p>
          <a:p>
            <a:r>
              <a:rPr lang="en-US" sz="2000" b="1" dirty="0">
                <a:latin typeface="Angsana New" pitchFamily="18" charset="-34"/>
              </a:rPr>
              <a:t> </a:t>
            </a:r>
            <a:r>
              <a:rPr lang="th-TH" sz="2000" b="1" dirty="0">
                <a:latin typeface="Angsana New" pitchFamily="18" charset="-34"/>
              </a:rPr>
              <a:t>และเน้นมาตรฐานจำเป็นต่อความปลอดภัย 9 ข้อ  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30AFC4A-0BEC-485C-81C6-EBB3F936680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59997" y="789264"/>
            <a:ext cx="1400512" cy="2139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E38212-3E61-405F-B89F-687B1AD8A381}"/>
              </a:ext>
            </a:extLst>
          </p:cNvPr>
          <p:cNvSpPr txBox="1"/>
          <p:nvPr/>
        </p:nvSpPr>
        <p:spPr>
          <a:xfrm>
            <a:off x="3979261" y="1359388"/>
            <a:ext cx="65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ngsana New" pitchFamily="18" charset="-34"/>
              </a:rPr>
              <a:t>PCT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033D32-3B6B-4CB9-9F3C-7529F98271A0}"/>
              </a:ext>
            </a:extLst>
          </p:cNvPr>
          <p:cNvSpPr txBox="1"/>
          <p:nvPr/>
        </p:nvSpPr>
        <p:spPr>
          <a:xfrm>
            <a:off x="4640702" y="2778700"/>
            <a:ext cx="65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ngsana New" pitchFamily="18" charset="-34"/>
              </a:rPr>
              <a:t>PTC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9308CB-A148-47E0-8CB1-D57DAD79922A}"/>
              </a:ext>
            </a:extLst>
          </p:cNvPr>
          <p:cNvSpPr txBox="1"/>
          <p:nvPr/>
        </p:nvSpPr>
        <p:spPr>
          <a:xfrm>
            <a:off x="4821936" y="4183419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ngsana New" pitchFamily="18" charset="-34"/>
              </a:rPr>
              <a:t>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9308CB-A148-47E0-8CB1-D57DAD79922A}"/>
              </a:ext>
            </a:extLst>
          </p:cNvPr>
          <p:cNvSpPr txBox="1"/>
          <p:nvPr/>
        </p:nvSpPr>
        <p:spPr>
          <a:xfrm>
            <a:off x="4144173" y="5442662"/>
            <a:ext cx="71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ngsana New" pitchFamily="18" charset="-34"/>
              </a:rPr>
              <a:t>HRD</a:t>
            </a:r>
            <a:endParaRPr lang="en-US" sz="2800" b="1" dirty="0">
              <a:solidFill>
                <a:srgbClr val="FF0000"/>
              </a:solidFill>
              <a:latin typeface="Angsana New" pitchFamily="18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BFBDD7-5607-4D74-BC33-B40A09EA036C}"/>
              </a:ext>
            </a:extLst>
          </p:cNvPr>
          <p:cNvSpPr txBox="1"/>
          <p:nvPr/>
        </p:nvSpPr>
        <p:spPr>
          <a:xfrm>
            <a:off x="5600245" y="5873549"/>
            <a:ext cx="6131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Angsana New" pitchFamily="18" charset="-34"/>
              </a:rPr>
              <a:t>พัฒนาสมรรถนะของเจ้าหน้าที่ในประเด็นโรคที่โรงพยาบาลมุ่งเน้น/กลุ่มผู้ป่วยเสี่ยงสูง</a:t>
            </a:r>
          </a:p>
        </p:txBody>
      </p:sp>
    </p:spTree>
    <p:extLst>
      <p:ext uri="{BB962C8B-B14F-4D97-AF65-F5344CB8AC3E}">
        <p14:creationId xmlns:p14="http://schemas.microsoft.com/office/powerpoint/2010/main" val="1818282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CEC7FFC-177D-4414-8825-86CC26A2D0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034" r="11008" b="1"/>
          <a:stretch/>
        </p:blipFill>
        <p:spPr>
          <a:xfrm>
            <a:off x="-628461" y="414185"/>
            <a:ext cx="6411001" cy="6029630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pic>
        <p:nvPicPr>
          <p:cNvPr id="6" name="Picture 5" descr="A group of people standing in front of a crowd posing for the camera&#10;&#10;Description automatically generated">
            <a:extLst>
              <a:ext uri="{FF2B5EF4-FFF2-40B4-BE49-F238E27FC236}">
                <a16:creationId xmlns="" xmlns:a16="http://schemas.microsoft.com/office/drawing/2014/main" id="{6A35DDCC-8485-426E-88EA-B21A73E67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4906" r="1" b="18056"/>
          <a:stretch/>
        </p:blipFill>
        <p:spPr>
          <a:xfrm>
            <a:off x="4152910" y="30448"/>
            <a:ext cx="8025495" cy="3067040"/>
          </a:xfrm>
          <a:prstGeom prst="rect">
            <a:avLst/>
          </a:prstGeom>
        </p:spPr>
      </p:pic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="" xmlns:a16="http://schemas.microsoft.com/office/drawing/2014/main" id="{EFC20CE1-98F6-43FB-BF8B-7D731DC093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6832" r="-2" b="17846"/>
          <a:stretch/>
        </p:blipFill>
        <p:spPr>
          <a:xfrm>
            <a:off x="58718" y="3790949"/>
            <a:ext cx="8305780" cy="3067051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EA518CE4-E4D4-4D8A-980F-6D692AC969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F82BF3E2-EB0E-40D6-8835-2367A5316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sitting at a table in a room&#10;&#10;Description automatically generated">
            <a:extLst>
              <a:ext uri="{FF2B5EF4-FFF2-40B4-BE49-F238E27FC236}">
                <a16:creationId xmlns="" xmlns:a16="http://schemas.microsoft.com/office/drawing/2014/main" id="{7B71F77D-9CF4-4EFC-8FD9-9574C89B06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2839" r="10517" b="-1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8" name="Oval 27">
            <a:extLst>
              <a:ext uri="{FF2B5EF4-FFF2-40B4-BE49-F238E27FC236}">
                <a16:creationId xmlns="" xmlns:a16="http://schemas.microsoft.com/office/drawing/2014/main" id="{481E86DD-89E6-42B2-8675-84B7C56BFF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B6CFDE9-78BA-4C57-A724-0B299E42F4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543" y="224982"/>
            <a:ext cx="4082367" cy="4082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56160D2-F060-443C-A9D5-E55DC09276D7}"/>
              </a:ext>
            </a:extLst>
          </p:cNvPr>
          <p:cNvSpPr txBox="1"/>
          <p:nvPr/>
        </p:nvSpPr>
        <p:spPr>
          <a:xfrm>
            <a:off x="3954138" y="3214107"/>
            <a:ext cx="3405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สวัสดีค่ะ</a:t>
            </a:r>
            <a:endParaRPr lang="en-US" sz="96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925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E8CD6F-3963-4749-8ED9-3F1CAB8752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234" y="101138"/>
            <a:ext cx="8434262" cy="94127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63BA364E-84E6-4620-A0C8-A58918E3B9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159471"/>
              </p:ext>
            </p:extLst>
          </p:nvPr>
        </p:nvGraphicFramePr>
        <p:xfrm>
          <a:off x="1854999" y="65565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F56FDCF-07E9-4C55-B5F8-0DCF8722B44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234" y="1572369"/>
            <a:ext cx="2610413" cy="842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3433AC0-26C6-4CF5-94C0-32E9C6A6810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42135" y="1236266"/>
            <a:ext cx="1571725" cy="10492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DEF951F-2180-4A76-97FE-5057A164F9B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337001" y="3180634"/>
            <a:ext cx="1704954" cy="11363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FA74A46-100F-4E92-B188-4820510C4F8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064161" y="4892072"/>
            <a:ext cx="1837676" cy="12251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51CDF0C-B8CF-4DA1-A94A-CBB6C3FDD8E8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26401" y="1406890"/>
            <a:ext cx="1811994" cy="12079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3CD30A7-F893-4FB4-8A49-51DE229CD04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72721" y="1672647"/>
            <a:ext cx="1837675" cy="12257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68DA91D-122B-4766-9EAD-083BE3BFB60D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944667" y="4964473"/>
            <a:ext cx="2200656" cy="12378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21747D5-D6ED-4A08-B5CC-5B9F7BAFF068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300097" y="4583059"/>
            <a:ext cx="740507" cy="13161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FE4D54E-5ADF-4941-8E69-DAAE7E2E0D33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682379" y="4528163"/>
            <a:ext cx="1837676" cy="12257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CAC3DA8-2997-4BB8-832B-209B159C8F1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74225" y="3492005"/>
            <a:ext cx="1635782" cy="109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88479-0849-4992-AB68-B15B88B8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143856"/>
            <a:ext cx="6775703" cy="551088"/>
          </a:xfr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th-TH" dirty="0"/>
              <a:t>ข้อเสนอแนะเพื่อการพัฒนาจาก </a:t>
            </a:r>
            <a:r>
              <a:rPr lang="th-TH" dirty="0" err="1"/>
              <a:t>สรพ</a:t>
            </a:r>
            <a:r>
              <a:rPr lang="th-TH" dirty="0"/>
              <a:t>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FB1A825-47E2-4293-8A49-B95948226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29140"/>
          <a:stretch/>
        </p:blipFill>
        <p:spPr>
          <a:xfrm>
            <a:off x="137160" y="773463"/>
            <a:ext cx="5387404" cy="3990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B1AE5F2-FC3B-4DF5-B446-455C337986EF}"/>
              </a:ext>
            </a:extLst>
          </p:cNvPr>
          <p:cNvSpPr txBox="1"/>
          <p:nvPr/>
        </p:nvSpPr>
        <p:spPr>
          <a:xfrm>
            <a:off x="5524564" y="4145545"/>
            <a:ext cx="6367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ngsana New" pitchFamily="18" charset="-34"/>
              </a:rPr>
              <a:t>2562-2563</a:t>
            </a:r>
            <a:endParaRPr lang="th-TH" sz="2400" b="1" dirty="0">
              <a:latin typeface="Angsana New" pitchFamily="18" charset="-34"/>
            </a:endParaRPr>
          </a:p>
          <a:p>
            <a:r>
              <a:rPr lang="en-US" sz="2400" b="1" dirty="0">
                <a:latin typeface="Angsana New" pitchFamily="18" charset="-34"/>
              </a:rPr>
              <a:t>- </a:t>
            </a:r>
            <a:r>
              <a:rPr lang="th-TH" sz="2400" b="1" dirty="0">
                <a:latin typeface="Angsana New" pitchFamily="18" charset="-34"/>
              </a:rPr>
              <a:t>ปรับโครงสร้างทีมระดับกลางเน้นกรรมการที่มาจากหน่วยงานที่เกี่ยวข้องกันทั้งหมดเข้ามามีส่วนร่วม เช่น </a:t>
            </a:r>
            <a:r>
              <a:rPr lang="en-US" sz="2400" b="1" dirty="0">
                <a:latin typeface="Angsana New" pitchFamily="18" charset="-34"/>
              </a:rPr>
              <a:t>PTC, IC, PCT</a:t>
            </a:r>
            <a:endParaRPr lang="th-TH" sz="2400" b="1" dirty="0">
              <a:latin typeface="Angsana New" pitchFamily="18" charset="-34"/>
            </a:endParaRPr>
          </a:p>
          <a:p>
            <a:r>
              <a:rPr lang="th-TH" sz="2400" b="1" dirty="0">
                <a:latin typeface="Angsana New" pitchFamily="18" charset="-34"/>
              </a:rPr>
              <a:t>- หัวหน้าระดับหน่วยงานต่าง ๆ เข้าร่วมเป็นเลขาหรือกรรมการในทีมพัฒนาคุณภาพระดับกลาง</a:t>
            </a:r>
            <a:endParaRPr lang="en-US" sz="2400" b="1" dirty="0">
              <a:latin typeface="Angsana New" pitchFamily="18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344" y="773462"/>
            <a:ext cx="6460566" cy="322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28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88479-0849-4992-AB68-B15B88B8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189576"/>
            <a:ext cx="6775703" cy="551088"/>
          </a:xfr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th-TH" dirty="0"/>
              <a:t>ข้อเสนอแนะเพื่อการพัฒนาจาก </a:t>
            </a:r>
            <a:r>
              <a:rPr lang="th-TH" dirty="0" err="1"/>
              <a:t>สรพ</a:t>
            </a:r>
            <a:r>
              <a:rPr lang="th-TH" dirty="0"/>
              <a:t>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FB1A825-47E2-4293-8A49-B95948226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29140"/>
          <a:stretch/>
        </p:blipFill>
        <p:spPr>
          <a:xfrm>
            <a:off x="137160" y="930800"/>
            <a:ext cx="5387404" cy="39905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3DAD05C-E366-4995-9C16-A564B5C25287}"/>
              </a:ext>
            </a:extLst>
          </p:cNvPr>
          <p:cNvSpPr txBox="1"/>
          <p:nvPr/>
        </p:nvSpPr>
        <p:spPr>
          <a:xfrm>
            <a:off x="5625148" y="1043731"/>
            <a:ext cx="62346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sz="2800" b="1" dirty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การกำกับดูแลทางคลินิก โรงพยาบาลกำหนดให้คณะกรรมการบริหารเป็นผู้กำกับดูแล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sz="2800" b="1" dirty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กำหนดประเด็นในการกำกับติดตามในประเด็นความเสี่ยงได้แก่ ข้อร้องเรียนและประเด็นที่มีความเสี่ยงในการออกสื่อ, ม.</a:t>
            </a:r>
            <a:r>
              <a:rPr lang="en-US" sz="2800" b="1" dirty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41, clinical risk </a:t>
            </a:r>
            <a:r>
              <a:rPr lang="th-TH" sz="2800" b="1" dirty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ระดับ </a:t>
            </a:r>
            <a:r>
              <a:rPr lang="en-US" sz="2800" b="1" dirty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 </a:t>
            </a:r>
            <a:r>
              <a:rPr lang="th-TH" sz="2800" b="1" dirty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ขึ้นไป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sz="2800" b="1" dirty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ให้นำเสนอเป็นวาระในคณะกรรมการบริหารเป็นประจำทุกเดือน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sz="2800" b="1" dirty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ผลการกำกับติดตามและการแก้ไขที่ผ่านมา </a:t>
            </a:r>
            <a:r>
              <a:rPr lang="th-TH" sz="2800" b="1" dirty="0" smtClean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เช่น ความเสี่ยงเรื่องการละเมิดสิทธิผู้ป่วยทาง</a:t>
            </a:r>
            <a:r>
              <a:rPr lang="th-TH" sz="2800" b="1" dirty="0" err="1" smtClean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โซเชียล</a:t>
            </a:r>
            <a:r>
              <a:rPr lang="th-TH" sz="2800" b="1" dirty="0" smtClean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</a:t>
            </a:r>
            <a:r>
              <a:rPr lang="th-TH" sz="2800" b="1" dirty="0" err="1" smtClean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เดีย</a:t>
            </a:r>
            <a:endParaRPr lang="th-TH" sz="2800" b="1" dirty="0">
              <a:solidFill>
                <a:srgbClr val="0905BB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342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05B64D4-69CD-41A3-905A-0BCCC4DC00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38643"/>
          <a:stretch/>
        </p:blipFill>
        <p:spPr>
          <a:xfrm>
            <a:off x="4485331" y="98137"/>
            <a:ext cx="6828845" cy="2105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F70C54-94AE-4183-ABA6-53EF67F339BB}"/>
              </a:ext>
            </a:extLst>
          </p:cNvPr>
          <p:cNvSpPr txBox="1"/>
          <p:nvPr/>
        </p:nvSpPr>
        <p:spPr>
          <a:xfrm>
            <a:off x="275844" y="2176274"/>
            <a:ext cx="11640312" cy="3539430"/>
          </a:xfrm>
          <a:custGeom>
            <a:avLst/>
            <a:gdLst>
              <a:gd name="connsiteX0" fmla="*/ 0 w 11640312"/>
              <a:gd name="connsiteY0" fmla="*/ 0 h 3539430"/>
              <a:gd name="connsiteX1" fmla="*/ 232806 w 11640312"/>
              <a:gd name="connsiteY1" fmla="*/ 0 h 3539430"/>
              <a:gd name="connsiteX2" fmla="*/ 465612 w 11640312"/>
              <a:gd name="connsiteY2" fmla="*/ 0 h 3539430"/>
              <a:gd name="connsiteX3" fmla="*/ 1047628 w 11640312"/>
              <a:gd name="connsiteY3" fmla="*/ 0 h 3539430"/>
              <a:gd name="connsiteX4" fmla="*/ 1862450 w 11640312"/>
              <a:gd name="connsiteY4" fmla="*/ 0 h 3539430"/>
              <a:gd name="connsiteX5" fmla="*/ 2328062 w 11640312"/>
              <a:gd name="connsiteY5" fmla="*/ 0 h 3539430"/>
              <a:gd name="connsiteX6" fmla="*/ 2910078 w 11640312"/>
              <a:gd name="connsiteY6" fmla="*/ 0 h 3539430"/>
              <a:gd name="connsiteX7" fmla="*/ 3259287 w 11640312"/>
              <a:gd name="connsiteY7" fmla="*/ 0 h 3539430"/>
              <a:gd name="connsiteX8" fmla="*/ 4074109 w 11640312"/>
              <a:gd name="connsiteY8" fmla="*/ 0 h 3539430"/>
              <a:gd name="connsiteX9" fmla="*/ 4306915 w 11640312"/>
              <a:gd name="connsiteY9" fmla="*/ 0 h 3539430"/>
              <a:gd name="connsiteX10" fmla="*/ 4539722 w 11640312"/>
              <a:gd name="connsiteY10" fmla="*/ 0 h 3539430"/>
              <a:gd name="connsiteX11" fmla="*/ 5121737 w 11640312"/>
              <a:gd name="connsiteY11" fmla="*/ 0 h 3539430"/>
              <a:gd name="connsiteX12" fmla="*/ 5703753 w 11640312"/>
              <a:gd name="connsiteY12" fmla="*/ 0 h 3539430"/>
              <a:gd name="connsiteX13" fmla="*/ 6285768 w 11640312"/>
              <a:gd name="connsiteY13" fmla="*/ 0 h 3539430"/>
              <a:gd name="connsiteX14" fmla="*/ 6984187 w 11640312"/>
              <a:gd name="connsiteY14" fmla="*/ 0 h 3539430"/>
              <a:gd name="connsiteX15" fmla="*/ 7799009 w 11640312"/>
              <a:gd name="connsiteY15" fmla="*/ 0 h 3539430"/>
              <a:gd name="connsiteX16" fmla="*/ 8613831 w 11640312"/>
              <a:gd name="connsiteY16" fmla="*/ 0 h 3539430"/>
              <a:gd name="connsiteX17" fmla="*/ 9312250 w 11640312"/>
              <a:gd name="connsiteY17" fmla="*/ 0 h 3539430"/>
              <a:gd name="connsiteX18" fmla="*/ 10010668 w 11640312"/>
              <a:gd name="connsiteY18" fmla="*/ 0 h 3539430"/>
              <a:gd name="connsiteX19" fmla="*/ 10592684 w 11640312"/>
              <a:gd name="connsiteY19" fmla="*/ 0 h 3539430"/>
              <a:gd name="connsiteX20" fmla="*/ 11640312 w 11640312"/>
              <a:gd name="connsiteY20" fmla="*/ 0 h 3539430"/>
              <a:gd name="connsiteX21" fmla="*/ 11640312 w 11640312"/>
              <a:gd name="connsiteY21" fmla="*/ 589905 h 3539430"/>
              <a:gd name="connsiteX22" fmla="*/ 11640312 w 11640312"/>
              <a:gd name="connsiteY22" fmla="*/ 1215204 h 3539430"/>
              <a:gd name="connsiteX23" fmla="*/ 11640312 w 11640312"/>
              <a:gd name="connsiteY23" fmla="*/ 1875898 h 3539430"/>
              <a:gd name="connsiteX24" fmla="*/ 11640312 w 11640312"/>
              <a:gd name="connsiteY24" fmla="*/ 2359620 h 3539430"/>
              <a:gd name="connsiteX25" fmla="*/ 11640312 w 11640312"/>
              <a:gd name="connsiteY25" fmla="*/ 2984919 h 3539430"/>
              <a:gd name="connsiteX26" fmla="*/ 11640312 w 11640312"/>
              <a:gd name="connsiteY26" fmla="*/ 3539430 h 3539430"/>
              <a:gd name="connsiteX27" fmla="*/ 11058296 w 11640312"/>
              <a:gd name="connsiteY27" fmla="*/ 3539430 h 3539430"/>
              <a:gd name="connsiteX28" fmla="*/ 10359878 w 11640312"/>
              <a:gd name="connsiteY28" fmla="*/ 3539430 h 3539430"/>
              <a:gd name="connsiteX29" fmla="*/ 9661459 w 11640312"/>
              <a:gd name="connsiteY29" fmla="*/ 3539430 h 3539430"/>
              <a:gd name="connsiteX30" fmla="*/ 9312250 w 11640312"/>
              <a:gd name="connsiteY30" fmla="*/ 3539430 h 3539430"/>
              <a:gd name="connsiteX31" fmla="*/ 8613831 w 11640312"/>
              <a:gd name="connsiteY31" fmla="*/ 3539430 h 3539430"/>
              <a:gd name="connsiteX32" fmla="*/ 8031815 w 11640312"/>
              <a:gd name="connsiteY32" fmla="*/ 3539430 h 3539430"/>
              <a:gd name="connsiteX33" fmla="*/ 7799009 w 11640312"/>
              <a:gd name="connsiteY33" fmla="*/ 3539430 h 3539430"/>
              <a:gd name="connsiteX34" fmla="*/ 7100590 w 11640312"/>
              <a:gd name="connsiteY34" fmla="*/ 3539430 h 3539430"/>
              <a:gd name="connsiteX35" fmla="*/ 6402172 w 11640312"/>
              <a:gd name="connsiteY35" fmla="*/ 3539430 h 3539430"/>
              <a:gd name="connsiteX36" fmla="*/ 6169365 w 11640312"/>
              <a:gd name="connsiteY36" fmla="*/ 3539430 h 3539430"/>
              <a:gd name="connsiteX37" fmla="*/ 5587350 w 11640312"/>
              <a:gd name="connsiteY37" fmla="*/ 3539430 h 3539430"/>
              <a:gd name="connsiteX38" fmla="*/ 5005334 w 11640312"/>
              <a:gd name="connsiteY38" fmla="*/ 3539430 h 3539430"/>
              <a:gd name="connsiteX39" fmla="*/ 4306915 w 11640312"/>
              <a:gd name="connsiteY39" fmla="*/ 3539430 h 3539430"/>
              <a:gd name="connsiteX40" fmla="*/ 3841303 w 11640312"/>
              <a:gd name="connsiteY40" fmla="*/ 3539430 h 3539430"/>
              <a:gd name="connsiteX41" fmla="*/ 3142884 w 11640312"/>
              <a:gd name="connsiteY41" fmla="*/ 3539430 h 3539430"/>
              <a:gd name="connsiteX42" fmla="*/ 2444466 w 11640312"/>
              <a:gd name="connsiteY42" fmla="*/ 3539430 h 3539430"/>
              <a:gd name="connsiteX43" fmla="*/ 1978853 w 11640312"/>
              <a:gd name="connsiteY43" fmla="*/ 3539430 h 3539430"/>
              <a:gd name="connsiteX44" fmla="*/ 1629644 w 11640312"/>
              <a:gd name="connsiteY44" fmla="*/ 3539430 h 3539430"/>
              <a:gd name="connsiteX45" fmla="*/ 1280434 w 11640312"/>
              <a:gd name="connsiteY45" fmla="*/ 3539430 h 3539430"/>
              <a:gd name="connsiteX46" fmla="*/ 931225 w 11640312"/>
              <a:gd name="connsiteY46" fmla="*/ 3539430 h 3539430"/>
              <a:gd name="connsiteX47" fmla="*/ 582016 w 11640312"/>
              <a:gd name="connsiteY47" fmla="*/ 3539430 h 3539430"/>
              <a:gd name="connsiteX48" fmla="*/ 0 w 11640312"/>
              <a:gd name="connsiteY48" fmla="*/ 3539430 h 3539430"/>
              <a:gd name="connsiteX49" fmla="*/ 0 w 11640312"/>
              <a:gd name="connsiteY49" fmla="*/ 2878736 h 3539430"/>
              <a:gd name="connsiteX50" fmla="*/ 0 w 11640312"/>
              <a:gd name="connsiteY50" fmla="*/ 2218043 h 3539430"/>
              <a:gd name="connsiteX51" fmla="*/ 0 w 11640312"/>
              <a:gd name="connsiteY51" fmla="*/ 1592744 h 3539430"/>
              <a:gd name="connsiteX52" fmla="*/ 0 w 11640312"/>
              <a:gd name="connsiteY52" fmla="*/ 1073627 h 3539430"/>
              <a:gd name="connsiteX53" fmla="*/ 0 w 11640312"/>
              <a:gd name="connsiteY53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40312" h="3539430" extrusionOk="0">
                <a:moveTo>
                  <a:pt x="0" y="0"/>
                </a:moveTo>
                <a:cubicBezTo>
                  <a:pt x="104004" y="-3692"/>
                  <a:pt x="165300" y="16964"/>
                  <a:pt x="232806" y="0"/>
                </a:cubicBezTo>
                <a:cubicBezTo>
                  <a:pt x="300312" y="-16964"/>
                  <a:pt x="363655" y="9471"/>
                  <a:pt x="465612" y="0"/>
                </a:cubicBezTo>
                <a:cubicBezTo>
                  <a:pt x="567569" y="-9471"/>
                  <a:pt x="816567" y="55664"/>
                  <a:pt x="1047628" y="0"/>
                </a:cubicBezTo>
                <a:cubicBezTo>
                  <a:pt x="1278689" y="-55664"/>
                  <a:pt x="1464945" y="31637"/>
                  <a:pt x="1862450" y="0"/>
                </a:cubicBezTo>
                <a:cubicBezTo>
                  <a:pt x="2259955" y="-31637"/>
                  <a:pt x="2117062" y="18527"/>
                  <a:pt x="2328062" y="0"/>
                </a:cubicBezTo>
                <a:cubicBezTo>
                  <a:pt x="2539062" y="-18527"/>
                  <a:pt x="2752672" y="67620"/>
                  <a:pt x="2910078" y="0"/>
                </a:cubicBezTo>
                <a:cubicBezTo>
                  <a:pt x="3067484" y="-67620"/>
                  <a:pt x="3098452" y="41639"/>
                  <a:pt x="3259287" y="0"/>
                </a:cubicBezTo>
                <a:cubicBezTo>
                  <a:pt x="3420122" y="-41639"/>
                  <a:pt x="3763374" y="31845"/>
                  <a:pt x="4074109" y="0"/>
                </a:cubicBezTo>
                <a:cubicBezTo>
                  <a:pt x="4384844" y="-31845"/>
                  <a:pt x="4200299" y="27241"/>
                  <a:pt x="4306915" y="0"/>
                </a:cubicBezTo>
                <a:cubicBezTo>
                  <a:pt x="4413531" y="-27241"/>
                  <a:pt x="4462327" y="18065"/>
                  <a:pt x="4539722" y="0"/>
                </a:cubicBezTo>
                <a:cubicBezTo>
                  <a:pt x="4617117" y="-18065"/>
                  <a:pt x="4888004" y="30654"/>
                  <a:pt x="5121737" y="0"/>
                </a:cubicBezTo>
                <a:cubicBezTo>
                  <a:pt x="5355470" y="-30654"/>
                  <a:pt x="5539477" y="52283"/>
                  <a:pt x="5703753" y="0"/>
                </a:cubicBezTo>
                <a:cubicBezTo>
                  <a:pt x="5868029" y="-52283"/>
                  <a:pt x="6040903" y="54201"/>
                  <a:pt x="6285768" y="0"/>
                </a:cubicBezTo>
                <a:cubicBezTo>
                  <a:pt x="6530633" y="-54201"/>
                  <a:pt x="6639634" y="53555"/>
                  <a:pt x="6984187" y="0"/>
                </a:cubicBezTo>
                <a:cubicBezTo>
                  <a:pt x="7328740" y="-53555"/>
                  <a:pt x="7451564" y="27604"/>
                  <a:pt x="7799009" y="0"/>
                </a:cubicBezTo>
                <a:cubicBezTo>
                  <a:pt x="8146454" y="-27604"/>
                  <a:pt x="8410664" y="49061"/>
                  <a:pt x="8613831" y="0"/>
                </a:cubicBezTo>
                <a:cubicBezTo>
                  <a:pt x="8816998" y="-49061"/>
                  <a:pt x="9129254" y="45874"/>
                  <a:pt x="9312250" y="0"/>
                </a:cubicBezTo>
                <a:cubicBezTo>
                  <a:pt x="9495246" y="-45874"/>
                  <a:pt x="9674397" y="33554"/>
                  <a:pt x="10010668" y="0"/>
                </a:cubicBezTo>
                <a:cubicBezTo>
                  <a:pt x="10346939" y="-33554"/>
                  <a:pt x="10449774" y="1157"/>
                  <a:pt x="10592684" y="0"/>
                </a:cubicBezTo>
                <a:cubicBezTo>
                  <a:pt x="10735594" y="-1157"/>
                  <a:pt x="11137821" y="15154"/>
                  <a:pt x="11640312" y="0"/>
                </a:cubicBezTo>
                <a:cubicBezTo>
                  <a:pt x="11643950" y="123693"/>
                  <a:pt x="11588438" y="462889"/>
                  <a:pt x="11640312" y="589905"/>
                </a:cubicBezTo>
                <a:cubicBezTo>
                  <a:pt x="11692186" y="716922"/>
                  <a:pt x="11636807" y="992262"/>
                  <a:pt x="11640312" y="1215204"/>
                </a:cubicBezTo>
                <a:cubicBezTo>
                  <a:pt x="11643817" y="1438146"/>
                  <a:pt x="11565099" y="1715078"/>
                  <a:pt x="11640312" y="1875898"/>
                </a:cubicBezTo>
                <a:cubicBezTo>
                  <a:pt x="11715525" y="2036718"/>
                  <a:pt x="11590782" y="2156536"/>
                  <a:pt x="11640312" y="2359620"/>
                </a:cubicBezTo>
                <a:cubicBezTo>
                  <a:pt x="11689842" y="2562704"/>
                  <a:pt x="11627148" y="2736765"/>
                  <a:pt x="11640312" y="2984919"/>
                </a:cubicBezTo>
                <a:cubicBezTo>
                  <a:pt x="11653476" y="3233073"/>
                  <a:pt x="11609511" y="3340457"/>
                  <a:pt x="11640312" y="3539430"/>
                </a:cubicBezTo>
                <a:cubicBezTo>
                  <a:pt x="11377557" y="3599328"/>
                  <a:pt x="11288615" y="3493328"/>
                  <a:pt x="11058296" y="3539430"/>
                </a:cubicBezTo>
                <a:cubicBezTo>
                  <a:pt x="10827977" y="3585532"/>
                  <a:pt x="10500477" y="3456709"/>
                  <a:pt x="10359878" y="3539430"/>
                </a:cubicBezTo>
                <a:cubicBezTo>
                  <a:pt x="10219279" y="3622151"/>
                  <a:pt x="9955476" y="3472542"/>
                  <a:pt x="9661459" y="3539430"/>
                </a:cubicBezTo>
                <a:cubicBezTo>
                  <a:pt x="9367442" y="3606318"/>
                  <a:pt x="9469794" y="3536849"/>
                  <a:pt x="9312250" y="3539430"/>
                </a:cubicBezTo>
                <a:cubicBezTo>
                  <a:pt x="9154706" y="3542011"/>
                  <a:pt x="8910194" y="3480436"/>
                  <a:pt x="8613831" y="3539430"/>
                </a:cubicBezTo>
                <a:cubicBezTo>
                  <a:pt x="8317468" y="3598424"/>
                  <a:pt x="8226290" y="3497232"/>
                  <a:pt x="8031815" y="3539430"/>
                </a:cubicBezTo>
                <a:cubicBezTo>
                  <a:pt x="7837340" y="3581628"/>
                  <a:pt x="7874854" y="3536472"/>
                  <a:pt x="7799009" y="3539430"/>
                </a:cubicBezTo>
                <a:cubicBezTo>
                  <a:pt x="7723164" y="3542388"/>
                  <a:pt x="7377613" y="3486476"/>
                  <a:pt x="7100590" y="3539430"/>
                </a:cubicBezTo>
                <a:cubicBezTo>
                  <a:pt x="6823567" y="3592384"/>
                  <a:pt x="6653071" y="3527153"/>
                  <a:pt x="6402172" y="3539430"/>
                </a:cubicBezTo>
                <a:cubicBezTo>
                  <a:pt x="6151273" y="3551707"/>
                  <a:pt x="6254435" y="3514900"/>
                  <a:pt x="6169365" y="3539430"/>
                </a:cubicBezTo>
                <a:cubicBezTo>
                  <a:pt x="6084295" y="3563960"/>
                  <a:pt x="5721450" y="3509673"/>
                  <a:pt x="5587350" y="3539430"/>
                </a:cubicBezTo>
                <a:cubicBezTo>
                  <a:pt x="5453250" y="3569187"/>
                  <a:pt x="5158951" y="3527328"/>
                  <a:pt x="5005334" y="3539430"/>
                </a:cubicBezTo>
                <a:cubicBezTo>
                  <a:pt x="4851717" y="3551532"/>
                  <a:pt x="4643933" y="3493242"/>
                  <a:pt x="4306915" y="3539430"/>
                </a:cubicBezTo>
                <a:cubicBezTo>
                  <a:pt x="3969897" y="3585618"/>
                  <a:pt x="4052648" y="3519683"/>
                  <a:pt x="3841303" y="3539430"/>
                </a:cubicBezTo>
                <a:cubicBezTo>
                  <a:pt x="3629958" y="3559177"/>
                  <a:pt x="3349328" y="3529036"/>
                  <a:pt x="3142884" y="3539430"/>
                </a:cubicBezTo>
                <a:cubicBezTo>
                  <a:pt x="2936440" y="3549824"/>
                  <a:pt x="2706554" y="3478120"/>
                  <a:pt x="2444466" y="3539430"/>
                </a:cubicBezTo>
                <a:cubicBezTo>
                  <a:pt x="2182378" y="3600740"/>
                  <a:pt x="2080883" y="3501706"/>
                  <a:pt x="1978853" y="3539430"/>
                </a:cubicBezTo>
                <a:cubicBezTo>
                  <a:pt x="1876823" y="3577154"/>
                  <a:pt x="1777197" y="3515060"/>
                  <a:pt x="1629644" y="3539430"/>
                </a:cubicBezTo>
                <a:cubicBezTo>
                  <a:pt x="1482091" y="3563800"/>
                  <a:pt x="1390893" y="3537610"/>
                  <a:pt x="1280434" y="3539430"/>
                </a:cubicBezTo>
                <a:cubicBezTo>
                  <a:pt x="1169975" y="3541250"/>
                  <a:pt x="1022208" y="3500345"/>
                  <a:pt x="931225" y="3539430"/>
                </a:cubicBezTo>
                <a:cubicBezTo>
                  <a:pt x="840242" y="3578515"/>
                  <a:pt x="703921" y="3512984"/>
                  <a:pt x="582016" y="3539430"/>
                </a:cubicBezTo>
                <a:cubicBezTo>
                  <a:pt x="460111" y="3565876"/>
                  <a:pt x="213681" y="3479903"/>
                  <a:pt x="0" y="3539430"/>
                </a:cubicBezTo>
                <a:cubicBezTo>
                  <a:pt x="-41474" y="3341776"/>
                  <a:pt x="26799" y="3101689"/>
                  <a:pt x="0" y="2878736"/>
                </a:cubicBezTo>
                <a:cubicBezTo>
                  <a:pt x="-26799" y="2655783"/>
                  <a:pt x="10250" y="2392097"/>
                  <a:pt x="0" y="2218043"/>
                </a:cubicBezTo>
                <a:cubicBezTo>
                  <a:pt x="-10250" y="2043989"/>
                  <a:pt x="2779" y="1755552"/>
                  <a:pt x="0" y="1592744"/>
                </a:cubicBezTo>
                <a:cubicBezTo>
                  <a:pt x="-2779" y="1429936"/>
                  <a:pt x="15925" y="1185806"/>
                  <a:pt x="0" y="1073627"/>
                </a:cubicBezTo>
                <a:cubicBezTo>
                  <a:pt x="-15925" y="961448"/>
                  <a:pt x="30077" y="451994"/>
                  <a:pt x="0" y="0"/>
                </a:cubicBezTo>
                <a:close/>
              </a:path>
            </a:pathLst>
          </a:custGeom>
          <a:noFill/>
          <a:ln>
            <a:solidFill>
              <a:srgbClr val="270BB5"/>
            </a:solidFill>
            <a:extLst>
              <a:ext uri="{C807C97D-BFC1-408E-A445-0C87EB9F89A2}">
                <ask:lineSketchStyleProps xmlns="" xmlns:ask="http://schemas.microsoft.com/office/drawing/2018/sketchyshapes" sd="8574296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ความท้าทายเชิงกลยุทธ์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/>
              <a:t>ความยั่งยืนของการพัฒนาคุณภาพ</a:t>
            </a:r>
          </a:p>
          <a:p>
            <a:r>
              <a:rPr lang="th-TH" sz="3200" dirty="0"/>
              <a:t>(การสื่อสาร, การมีส่วนร่วม,ได้ตามเป้าหมาย)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/>
              <a:t> ด้านการดูแลรักษา (โรคเรื้อรัง,สูงอายุ,ติดเตียง,การตาย,โรคเสี่ยงสูง,การสร้างเสริมสุขภาพ)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/>
              <a:t>พัฒนาเทคโนโลยีและสารสนเทศเพื่อก้าวสู่ </a:t>
            </a:r>
            <a:r>
              <a:rPr lang="th-TH" sz="2000" dirty="0"/>
              <a:t>4.0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/>
              <a:t>การจัดสรรเงิน การควบคุมภายใน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/>
              <a:t>บุคลากร (รองรับการพัฒนาและการเปลี่ยนแปลง, การสร้างแรงจูงใจ,สุขภาพของบุคลากร)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88479-0849-4992-AB68-B15B88B8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305209"/>
            <a:ext cx="4270247" cy="1038959"/>
          </a:xfr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th-TH" dirty="0"/>
              <a:t>ข้อเสนอแนะเพื่อการพัฒนาจาก </a:t>
            </a:r>
            <a:r>
              <a:rPr lang="th-TH" dirty="0" err="1"/>
              <a:t>สรพ</a:t>
            </a:r>
            <a:r>
              <a:rPr lang="th-TH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42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F70C54-94AE-4183-ABA6-53EF67F339BB}"/>
              </a:ext>
            </a:extLst>
          </p:cNvPr>
          <p:cNvSpPr txBox="1"/>
          <p:nvPr/>
        </p:nvSpPr>
        <p:spPr>
          <a:xfrm>
            <a:off x="228599" y="227687"/>
            <a:ext cx="2944369" cy="4093428"/>
          </a:xfrm>
          <a:custGeom>
            <a:avLst/>
            <a:gdLst>
              <a:gd name="connsiteX0" fmla="*/ 0 w 2944369"/>
              <a:gd name="connsiteY0" fmla="*/ 0 h 4093428"/>
              <a:gd name="connsiteX1" fmla="*/ 500543 w 2944369"/>
              <a:gd name="connsiteY1" fmla="*/ 0 h 4093428"/>
              <a:gd name="connsiteX2" fmla="*/ 1001085 w 2944369"/>
              <a:gd name="connsiteY2" fmla="*/ 0 h 4093428"/>
              <a:gd name="connsiteX3" fmla="*/ 1589959 w 2944369"/>
              <a:gd name="connsiteY3" fmla="*/ 0 h 4093428"/>
              <a:gd name="connsiteX4" fmla="*/ 2237720 w 2944369"/>
              <a:gd name="connsiteY4" fmla="*/ 0 h 4093428"/>
              <a:gd name="connsiteX5" fmla="*/ 2944369 w 2944369"/>
              <a:gd name="connsiteY5" fmla="*/ 0 h 4093428"/>
              <a:gd name="connsiteX6" fmla="*/ 2944369 w 2944369"/>
              <a:gd name="connsiteY6" fmla="*/ 584775 h 4093428"/>
              <a:gd name="connsiteX7" fmla="*/ 2944369 w 2944369"/>
              <a:gd name="connsiteY7" fmla="*/ 1087682 h 4093428"/>
              <a:gd name="connsiteX8" fmla="*/ 2944369 w 2944369"/>
              <a:gd name="connsiteY8" fmla="*/ 1672458 h 4093428"/>
              <a:gd name="connsiteX9" fmla="*/ 2944369 w 2944369"/>
              <a:gd name="connsiteY9" fmla="*/ 2339102 h 4093428"/>
              <a:gd name="connsiteX10" fmla="*/ 2944369 w 2944369"/>
              <a:gd name="connsiteY10" fmla="*/ 2964811 h 4093428"/>
              <a:gd name="connsiteX11" fmla="*/ 2944369 w 2944369"/>
              <a:gd name="connsiteY11" fmla="*/ 3508653 h 4093428"/>
              <a:gd name="connsiteX12" fmla="*/ 2944369 w 2944369"/>
              <a:gd name="connsiteY12" fmla="*/ 4093428 h 4093428"/>
              <a:gd name="connsiteX13" fmla="*/ 2326052 w 2944369"/>
              <a:gd name="connsiteY13" fmla="*/ 4093428 h 4093428"/>
              <a:gd name="connsiteX14" fmla="*/ 1796065 w 2944369"/>
              <a:gd name="connsiteY14" fmla="*/ 4093428 h 4093428"/>
              <a:gd name="connsiteX15" fmla="*/ 1207191 w 2944369"/>
              <a:gd name="connsiteY15" fmla="*/ 4093428 h 4093428"/>
              <a:gd name="connsiteX16" fmla="*/ 588874 w 2944369"/>
              <a:gd name="connsiteY16" fmla="*/ 4093428 h 4093428"/>
              <a:gd name="connsiteX17" fmla="*/ 0 w 2944369"/>
              <a:gd name="connsiteY17" fmla="*/ 4093428 h 4093428"/>
              <a:gd name="connsiteX18" fmla="*/ 0 w 2944369"/>
              <a:gd name="connsiteY18" fmla="*/ 3631455 h 4093428"/>
              <a:gd name="connsiteX19" fmla="*/ 0 w 2944369"/>
              <a:gd name="connsiteY19" fmla="*/ 3046680 h 4093428"/>
              <a:gd name="connsiteX20" fmla="*/ 0 w 2944369"/>
              <a:gd name="connsiteY20" fmla="*/ 2502839 h 4093428"/>
              <a:gd name="connsiteX21" fmla="*/ 0 w 2944369"/>
              <a:gd name="connsiteY21" fmla="*/ 1877129 h 4093428"/>
              <a:gd name="connsiteX22" fmla="*/ 0 w 2944369"/>
              <a:gd name="connsiteY22" fmla="*/ 1333288 h 4093428"/>
              <a:gd name="connsiteX23" fmla="*/ 0 w 2944369"/>
              <a:gd name="connsiteY23" fmla="*/ 789447 h 4093428"/>
              <a:gd name="connsiteX24" fmla="*/ 0 w 2944369"/>
              <a:gd name="connsiteY24" fmla="*/ 0 h 409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44369" h="4093428" extrusionOk="0">
                <a:moveTo>
                  <a:pt x="0" y="0"/>
                </a:moveTo>
                <a:cubicBezTo>
                  <a:pt x="236905" y="-2875"/>
                  <a:pt x="336053" y="38517"/>
                  <a:pt x="500543" y="0"/>
                </a:cubicBezTo>
                <a:cubicBezTo>
                  <a:pt x="665033" y="-38517"/>
                  <a:pt x="792464" y="27988"/>
                  <a:pt x="1001085" y="0"/>
                </a:cubicBezTo>
                <a:cubicBezTo>
                  <a:pt x="1209706" y="-27988"/>
                  <a:pt x="1384050" y="35933"/>
                  <a:pt x="1589959" y="0"/>
                </a:cubicBezTo>
                <a:cubicBezTo>
                  <a:pt x="1795868" y="-35933"/>
                  <a:pt x="2107037" y="41665"/>
                  <a:pt x="2237720" y="0"/>
                </a:cubicBezTo>
                <a:cubicBezTo>
                  <a:pt x="2368403" y="-41665"/>
                  <a:pt x="2673334" y="22847"/>
                  <a:pt x="2944369" y="0"/>
                </a:cubicBezTo>
                <a:cubicBezTo>
                  <a:pt x="2953126" y="274342"/>
                  <a:pt x="2919022" y="369511"/>
                  <a:pt x="2944369" y="584775"/>
                </a:cubicBezTo>
                <a:cubicBezTo>
                  <a:pt x="2969716" y="800039"/>
                  <a:pt x="2925947" y="839498"/>
                  <a:pt x="2944369" y="1087682"/>
                </a:cubicBezTo>
                <a:cubicBezTo>
                  <a:pt x="2962791" y="1335866"/>
                  <a:pt x="2905197" y="1394567"/>
                  <a:pt x="2944369" y="1672458"/>
                </a:cubicBezTo>
                <a:cubicBezTo>
                  <a:pt x="2983541" y="1950349"/>
                  <a:pt x="2877723" y="2167827"/>
                  <a:pt x="2944369" y="2339102"/>
                </a:cubicBezTo>
                <a:cubicBezTo>
                  <a:pt x="3011015" y="2510377"/>
                  <a:pt x="2891892" y="2771146"/>
                  <a:pt x="2944369" y="2964811"/>
                </a:cubicBezTo>
                <a:cubicBezTo>
                  <a:pt x="2996846" y="3158476"/>
                  <a:pt x="2904647" y="3302637"/>
                  <a:pt x="2944369" y="3508653"/>
                </a:cubicBezTo>
                <a:cubicBezTo>
                  <a:pt x="2984091" y="3714669"/>
                  <a:pt x="2895636" y="3973950"/>
                  <a:pt x="2944369" y="4093428"/>
                </a:cubicBezTo>
                <a:cubicBezTo>
                  <a:pt x="2692651" y="4126638"/>
                  <a:pt x="2492455" y="4026636"/>
                  <a:pt x="2326052" y="4093428"/>
                </a:cubicBezTo>
                <a:cubicBezTo>
                  <a:pt x="2159649" y="4160220"/>
                  <a:pt x="1965422" y="4093068"/>
                  <a:pt x="1796065" y="4093428"/>
                </a:cubicBezTo>
                <a:cubicBezTo>
                  <a:pt x="1626708" y="4093788"/>
                  <a:pt x="1478646" y="4055586"/>
                  <a:pt x="1207191" y="4093428"/>
                </a:cubicBezTo>
                <a:cubicBezTo>
                  <a:pt x="935736" y="4131270"/>
                  <a:pt x="739139" y="4035894"/>
                  <a:pt x="588874" y="4093428"/>
                </a:cubicBezTo>
                <a:cubicBezTo>
                  <a:pt x="438609" y="4150962"/>
                  <a:pt x="277396" y="4030593"/>
                  <a:pt x="0" y="4093428"/>
                </a:cubicBezTo>
                <a:cubicBezTo>
                  <a:pt x="-29575" y="3998210"/>
                  <a:pt x="5323" y="3856542"/>
                  <a:pt x="0" y="3631455"/>
                </a:cubicBezTo>
                <a:cubicBezTo>
                  <a:pt x="-5323" y="3406368"/>
                  <a:pt x="39173" y="3251228"/>
                  <a:pt x="0" y="3046680"/>
                </a:cubicBezTo>
                <a:cubicBezTo>
                  <a:pt x="-39173" y="2842133"/>
                  <a:pt x="40913" y="2770035"/>
                  <a:pt x="0" y="2502839"/>
                </a:cubicBezTo>
                <a:cubicBezTo>
                  <a:pt x="-40913" y="2235643"/>
                  <a:pt x="35146" y="2084819"/>
                  <a:pt x="0" y="1877129"/>
                </a:cubicBezTo>
                <a:cubicBezTo>
                  <a:pt x="-35146" y="1669439"/>
                  <a:pt x="51074" y="1578385"/>
                  <a:pt x="0" y="1333288"/>
                </a:cubicBezTo>
                <a:cubicBezTo>
                  <a:pt x="-51074" y="1088191"/>
                  <a:pt x="23649" y="1026871"/>
                  <a:pt x="0" y="789447"/>
                </a:cubicBezTo>
                <a:cubicBezTo>
                  <a:pt x="-23649" y="552023"/>
                  <a:pt x="50641" y="23861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574296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ความท้าทายเชิงกลยุทธ์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ความยั่งยืนของการพัฒนาคุณภาพ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(การสื่อสาร, การมีส่วนร่วม,ได้ตามเป้าหมาย)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ด้านการดูแลรักษา (โรคเรื้อรัง,สูงอายุ,ติดเตียง,การตาย,โรคเสี่ยงสูง,การสร้างเสริมสุขภาพ)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พัฒนาเทคโนโลยีและสารสนเทศเพื่อก้าวสู่ 4.0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การจัดสรรเงิน การควบคุมภายใน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บุคลากร (รองรับการพัฒนาและการเปลี่ยนแปลง, การสร้างแรงจูงใจ,สุขภาพของบุคลากร)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DA70F17-2D42-4C79-B851-51216EDC157F}"/>
              </a:ext>
            </a:extLst>
          </p:cNvPr>
          <p:cNvSpPr txBox="1"/>
          <p:nvPr/>
        </p:nvSpPr>
        <p:spPr>
          <a:xfrm>
            <a:off x="3602736" y="226774"/>
            <a:ext cx="8360665" cy="3970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905B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วัตถุประสงค์เชิงกลยุทธ์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800" b="1" i="0" u="none" strike="noStrike" dirty="0" smtClean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พัฒนา</a:t>
            </a:r>
            <a:r>
              <a:rPr lang="th-TH" sz="2800" b="1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ด้านการดูแลสุขภาพ (ด้านการบริการและสร้างเสริมสุขภาพ) ของผู้ป่วยและประชาชนอย่างมีคุณภาพภายใต้สถานการณ์ที่งบประมาณมีจำกัด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800" b="1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การบริหารจัดการความเสี่ยงที่อาจเกิดขึ้นใน</a:t>
            </a:r>
            <a:r>
              <a:rPr lang="th-TH" sz="2800" b="1" i="0" u="none" strike="noStrike" dirty="0" smtClean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องค์กร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800" b="1" dirty="0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พัฒนาการบริหารจัดการด้านการเงินการคลังเพื่อความอยู่รอดขององค์กร</a:t>
            </a:r>
            <a:endParaRPr lang="th-TH" sz="2800" b="1" i="0" u="none" strike="noStrike" dirty="0">
              <a:solidFill>
                <a:srgbClr val="000000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800" b="1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บูรณาการเครือข่ายและชุมชนเพื่อพัฒนาการจัดการด้านสุขภาพและการมีส่วนร่วมมือที่เข้มแข็ง</a:t>
            </a:r>
            <a:r>
              <a:rPr lang="th-TH" sz="2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endParaRPr lang="en-US" sz="28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1DFCB399-4A91-4F48-A9E6-7250897AE7E6}"/>
              </a:ext>
            </a:extLst>
          </p:cNvPr>
          <p:cNvCxnSpPr>
            <a:cxnSpLocks/>
          </p:cNvCxnSpPr>
          <p:nvPr/>
        </p:nvCxnSpPr>
        <p:spPr>
          <a:xfrm>
            <a:off x="2788920" y="1170432"/>
            <a:ext cx="813816" cy="51206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15791B62-0028-4868-8E41-A61EA74A6D8E}"/>
              </a:ext>
            </a:extLst>
          </p:cNvPr>
          <p:cNvCxnSpPr>
            <a:cxnSpLocks/>
          </p:cNvCxnSpPr>
          <p:nvPr/>
        </p:nvCxnSpPr>
        <p:spPr>
          <a:xfrm>
            <a:off x="2766060" y="1682496"/>
            <a:ext cx="946404" cy="13716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793AA9BC-738D-49BC-84A6-4683D9B72439}"/>
              </a:ext>
            </a:extLst>
          </p:cNvPr>
          <p:cNvCxnSpPr>
            <a:cxnSpLocks/>
          </p:cNvCxnSpPr>
          <p:nvPr/>
        </p:nvCxnSpPr>
        <p:spPr>
          <a:xfrm flipV="1">
            <a:off x="2982468" y="1938528"/>
            <a:ext cx="729996" cy="78895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FADA90FE-36A5-436C-B012-A437DFD97936}"/>
              </a:ext>
            </a:extLst>
          </p:cNvPr>
          <p:cNvCxnSpPr>
            <a:cxnSpLocks/>
          </p:cNvCxnSpPr>
          <p:nvPr/>
        </p:nvCxnSpPr>
        <p:spPr>
          <a:xfrm flipV="1">
            <a:off x="2982468" y="960120"/>
            <a:ext cx="729996" cy="228071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C15747CD-1B0D-425F-B085-48E9FF22B9F9}"/>
              </a:ext>
            </a:extLst>
          </p:cNvPr>
          <p:cNvCxnSpPr>
            <a:cxnSpLocks/>
          </p:cNvCxnSpPr>
          <p:nvPr/>
        </p:nvCxnSpPr>
        <p:spPr>
          <a:xfrm flipV="1">
            <a:off x="3024378" y="3103033"/>
            <a:ext cx="688086" cy="11668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30E1C82C-FC0E-4E33-BDFC-7B948F421FEE}"/>
              </a:ext>
            </a:extLst>
          </p:cNvPr>
          <p:cNvCxnSpPr>
            <a:cxnSpLocks/>
          </p:cNvCxnSpPr>
          <p:nvPr/>
        </p:nvCxnSpPr>
        <p:spPr>
          <a:xfrm>
            <a:off x="2898648" y="1010090"/>
            <a:ext cx="813816" cy="193949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5348A1AE-8104-4F5B-8DA9-4C493445E5D5}"/>
              </a:ext>
            </a:extLst>
          </p:cNvPr>
          <p:cNvCxnSpPr>
            <a:cxnSpLocks/>
          </p:cNvCxnSpPr>
          <p:nvPr/>
        </p:nvCxnSpPr>
        <p:spPr>
          <a:xfrm flipV="1">
            <a:off x="2914650" y="3456200"/>
            <a:ext cx="797814" cy="349599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6C47C0D9-E217-432E-86E1-7B51E01D493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2969514" y="2211933"/>
            <a:ext cx="633222" cy="142791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C6DFE4A3-B724-486C-B2EA-B22972CE9EA0}"/>
              </a:ext>
            </a:extLst>
          </p:cNvPr>
          <p:cNvCxnSpPr>
            <a:cxnSpLocks/>
          </p:cNvCxnSpPr>
          <p:nvPr/>
        </p:nvCxnSpPr>
        <p:spPr>
          <a:xfrm flipV="1">
            <a:off x="2969514" y="953335"/>
            <a:ext cx="633222" cy="142791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row: Down 26">
            <a:extLst>
              <a:ext uri="{FF2B5EF4-FFF2-40B4-BE49-F238E27FC236}">
                <a16:creationId xmlns="" xmlns:a16="http://schemas.microsoft.com/office/drawing/2014/main" id="{9DBD8729-BE5A-473F-89FA-C33FB0D0ABFE}"/>
              </a:ext>
            </a:extLst>
          </p:cNvPr>
          <p:cNvSpPr/>
          <p:nvPr/>
        </p:nvSpPr>
        <p:spPr>
          <a:xfrm>
            <a:off x="6739128" y="4197092"/>
            <a:ext cx="1700784" cy="954973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AF9C46B-0F69-4273-9B4F-76B7E8780A93}"/>
              </a:ext>
            </a:extLst>
          </p:cNvPr>
          <p:cNvSpPr txBox="1"/>
          <p:nvPr/>
        </p:nvSpPr>
        <p:spPr>
          <a:xfrm>
            <a:off x="356616" y="5263860"/>
            <a:ext cx="11713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/>
              <a:t>ปี </a:t>
            </a:r>
            <a:r>
              <a:rPr lang="en-US" sz="2800" b="1" dirty="0"/>
              <a:t>2562 </a:t>
            </a:r>
            <a:r>
              <a:rPr lang="th-TH" sz="2800" b="1" dirty="0"/>
              <a:t> ทีมนำมีการกำหนดตัวชี้วัดที่ใช้ในการติดตาม   เน้นที่โรคสำคัญของ รพ.  </a:t>
            </a:r>
            <a:r>
              <a:rPr lang="en-US" sz="2800" b="1" dirty="0">
                <a:solidFill>
                  <a:srgbClr val="0905BB"/>
                </a:solidFill>
              </a:rPr>
              <a:t>11 </a:t>
            </a:r>
            <a:r>
              <a:rPr lang="th-TH" sz="2800" b="1" dirty="0">
                <a:solidFill>
                  <a:srgbClr val="0905BB"/>
                </a:solidFill>
              </a:rPr>
              <a:t>แผนพัฒนาหลัก</a:t>
            </a:r>
          </a:p>
          <a:p>
            <a:r>
              <a:rPr lang="th-TH" sz="2800" b="1" dirty="0"/>
              <a:t>ปี </a:t>
            </a:r>
            <a:r>
              <a:rPr lang="en-US" sz="2800" b="1" dirty="0"/>
              <a:t>2563</a:t>
            </a:r>
            <a:r>
              <a:rPr lang="th-TH" sz="2800" b="1" dirty="0"/>
              <a:t>  ทีมนำทบทวนแผนร่วมกับทีมนำระดับกลางในทุกแผน และ</a:t>
            </a:r>
            <a:r>
              <a:rPr lang="th-TH" sz="2800" b="1" dirty="0" smtClean="0"/>
              <a:t>กำหนดเข็มมุ่ง โรคที่เป็นปัญหาสำคัญ และระบบที่ยังไม่เป็นไปตามเป้าหมาย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77110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F57D0B8B-5989-44BA-A1EF-DAE9C4BB1C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3093170"/>
              </p:ext>
            </p:extLst>
          </p:nvPr>
        </p:nvGraphicFramePr>
        <p:xfrm>
          <a:off x="1062736" y="335618"/>
          <a:ext cx="66913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15202A5-082F-41EF-BDB3-84D48BFA354C}"/>
              </a:ext>
            </a:extLst>
          </p:cNvPr>
          <p:cNvSpPr txBox="1"/>
          <p:nvPr/>
        </p:nvSpPr>
        <p:spPr>
          <a:xfrm>
            <a:off x="0" y="164103"/>
            <a:ext cx="39956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905BB"/>
                </a:solidFill>
              </a:rPr>
              <a:t>โรงพยาบาลบ้าน</a:t>
            </a:r>
            <a:r>
              <a:rPr lang="th-TH" sz="3600" b="1" dirty="0" err="1">
                <a:solidFill>
                  <a:srgbClr val="0905BB"/>
                </a:solidFill>
              </a:rPr>
              <a:t>ธิ</a:t>
            </a:r>
            <a:endParaRPr lang="en-US" sz="3600" b="1" dirty="0">
              <a:solidFill>
                <a:srgbClr val="0905BB"/>
              </a:solidFill>
            </a:endParaRPr>
          </a:p>
          <a:p>
            <a:pPr algn="ctr"/>
            <a:r>
              <a:rPr lang="th-TH" sz="3600" b="1" dirty="0">
                <a:solidFill>
                  <a:srgbClr val="0905BB"/>
                </a:solidFill>
              </a:rPr>
              <a:t>จะเป็นโรงพยาบาลคุณภาพ</a:t>
            </a:r>
            <a:endParaRPr lang="en-US" sz="3600" b="1" dirty="0">
              <a:solidFill>
                <a:srgbClr val="0905BB"/>
              </a:solidFill>
            </a:endParaRPr>
          </a:p>
          <a:p>
            <a:pPr algn="ctr"/>
            <a:r>
              <a:rPr lang="th-TH" sz="3600" b="1" dirty="0">
                <a:solidFill>
                  <a:srgbClr val="0905BB"/>
                </a:solidFill>
              </a:rPr>
              <a:t>ที่ชุมชนมีส่วนร่วม  </a:t>
            </a:r>
            <a:endParaRPr lang="en-US" sz="3600" b="1" dirty="0">
              <a:solidFill>
                <a:srgbClr val="0905BB"/>
              </a:solidFill>
            </a:endParaRPr>
          </a:p>
          <a:p>
            <a:pPr algn="ctr"/>
            <a:r>
              <a:rPr lang="th-TH" sz="3600" b="1" dirty="0">
                <a:solidFill>
                  <a:srgbClr val="0905BB"/>
                </a:solidFill>
              </a:rPr>
              <a:t>ภายในปี  </a:t>
            </a:r>
            <a:r>
              <a:rPr lang="th-TH" sz="3200" b="1" dirty="0">
                <a:solidFill>
                  <a:srgbClr val="0905BB"/>
                </a:solidFill>
              </a:rPr>
              <a:t>2568</a:t>
            </a:r>
            <a:endParaRPr lang="en-US" sz="3200" b="1" dirty="0">
              <a:solidFill>
                <a:srgbClr val="0905B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6B331DB-F84D-49BD-8FF5-56E16A594B29}"/>
              </a:ext>
            </a:extLst>
          </p:cNvPr>
          <p:cNvSpPr txBox="1"/>
          <p:nvPr/>
        </p:nvSpPr>
        <p:spPr>
          <a:xfrm>
            <a:off x="6096000" y="1514779"/>
            <a:ext cx="61424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accent1">
                    <a:lumMod val="75000"/>
                  </a:schemeClr>
                </a:solidFill>
              </a:rPr>
              <a:t>ให้บริการด้านสุขภาพ</a:t>
            </a:r>
          </a:p>
          <a:p>
            <a:r>
              <a:rPr lang="th-TH" sz="3600" b="1" dirty="0">
                <a:solidFill>
                  <a:schemeClr val="accent1">
                    <a:lumMod val="75000"/>
                  </a:schemeClr>
                </a:solidFill>
              </a:rPr>
              <a:t>แก่ประชาชนแบบองค์รวม  อย่างมีคุณภาพ ปลอดภัย  เพื่อให้เกิดสุขภาพดีถ้วนหน้า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h-TH" sz="3600" b="1" dirty="0">
                <a:solidFill>
                  <a:schemeClr val="accent1">
                    <a:lumMod val="75000"/>
                  </a:schemeClr>
                </a:solidFill>
              </a:rPr>
              <a:t>ภายใต้การทำงานอย่างมีความสุข  </a:t>
            </a:r>
          </a:p>
          <a:p>
            <a:r>
              <a:rPr lang="th-TH" sz="3600" b="1" dirty="0">
                <a:solidFill>
                  <a:schemeClr val="accent1">
                    <a:lumMod val="75000"/>
                  </a:schemeClr>
                </a:solidFill>
              </a:rPr>
              <a:t>โดยประสานภาคีเครือข่าย</a:t>
            </a:r>
          </a:p>
          <a:p>
            <a:r>
              <a:rPr lang="th-TH" sz="3600" b="1" dirty="0">
                <a:solidFill>
                  <a:schemeClr val="accent1">
                    <a:lumMod val="75000"/>
                  </a:schemeClr>
                </a:solidFill>
              </a:rPr>
              <a:t>นำสู่ชุมชนเข้มแข็ง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C25CA2-81B8-4408-8C6E-624983ED80A3}"/>
              </a:ext>
            </a:extLst>
          </p:cNvPr>
          <p:cNvSpPr txBox="1"/>
          <p:nvPr/>
        </p:nvSpPr>
        <p:spPr>
          <a:xfrm>
            <a:off x="908304" y="5785154"/>
            <a:ext cx="10704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6">
                    <a:lumMod val="7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ยึดผู้ป่วยเป็นศูนย์กลาง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, </a:t>
            </a:r>
            <a:r>
              <a:rPr lang="th-TH" sz="3200" b="1" dirty="0">
                <a:solidFill>
                  <a:schemeClr val="accent6">
                    <a:lumMod val="7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พฤติกรรมบริการดี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, </a:t>
            </a:r>
            <a:r>
              <a:rPr lang="th-TH" sz="3200" b="1" dirty="0">
                <a:solidFill>
                  <a:schemeClr val="accent6">
                    <a:lumMod val="7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ทำงานเป็นทีม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,  </a:t>
            </a:r>
            <a:r>
              <a:rPr lang="th-TH" sz="3200" b="1" dirty="0">
                <a:solidFill>
                  <a:schemeClr val="accent6">
                    <a:lumMod val="7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พัฒนาคุณภาพต่อเนื่อง 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9764938-CFE7-4AAC-B0A4-21360D0AE34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76410" y="75949"/>
            <a:ext cx="2583942" cy="1937957"/>
          </a:xfrm>
          <a:prstGeom prst="rect">
            <a:avLst/>
          </a:prstGeom>
        </p:spPr>
      </p:pic>
      <p:pic>
        <p:nvPicPr>
          <p:cNvPr id="2050" name="Picture 2" descr="The Viriyah Insurance :: e-Agency">
            <a:extLst>
              <a:ext uri="{FF2B5EF4-FFF2-40B4-BE49-F238E27FC236}">
                <a16:creationId xmlns="" xmlns:a16="http://schemas.microsoft.com/office/drawing/2014/main" id="{FCE7901D-6E2E-4640-9FEF-1054E3D06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5" y="2331719"/>
            <a:ext cx="234935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702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EF6D9A-4C2E-479D-B079-BCAE29B576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038" y="2422875"/>
            <a:ext cx="2561609" cy="224849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79CB6E57-50CC-46B3-ABC8-C2DB7103D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942318"/>
              </p:ext>
            </p:extLst>
          </p:nvPr>
        </p:nvGraphicFramePr>
        <p:xfrm>
          <a:off x="3513942" y="162724"/>
          <a:ext cx="1894481" cy="587467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94481">
                  <a:extLst>
                    <a:ext uri="{9D8B030D-6E8A-4147-A177-3AD203B41FA5}">
                      <a16:colId xmlns="" xmlns:a16="http://schemas.microsoft.com/office/drawing/2014/main" val="723885107"/>
                    </a:ext>
                  </a:extLst>
                </a:gridCol>
              </a:tblGrid>
              <a:tr h="5340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</a:rPr>
                        <a:t>1. PCT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245" marR="9245" marT="924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42306255"/>
                  </a:ext>
                </a:extLst>
              </a:tr>
              <a:tr h="534061">
                <a:tc>
                  <a:txBody>
                    <a:bodyPr/>
                    <a:lstStyle/>
                    <a:p>
                      <a:pPr marL="0" indent="0" algn="l" rtl="0" fontAlgn="ctr">
                        <a:buNone/>
                      </a:pPr>
                      <a:r>
                        <a:rPr lang="en-US" sz="2800" u="none" strike="noStrike" dirty="0">
                          <a:effectLst/>
                        </a:rPr>
                        <a:t>2. PHEM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245" marR="9245" marT="924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6243912"/>
                  </a:ext>
                </a:extLst>
              </a:tr>
              <a:tr h="5340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</a:rPr>
                        <a:t>3. PTC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245" marR="9245" marT="924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91033347"/>
                  </a:ext>
                </a:extLst>
              </a:tr>
              <a:tr h="5340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</a:rPr>
                        <a:t>4. HRD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245" marR="9245" marT="924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0146256"/>
                  </a:ext>
                </a:extLst>
              </a:tr>
              <a:tr h="5340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</a:rPr>
                        <a:t>5. ENV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245" marR="9245" marT="924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70055335"/>
                  </a:ext>
                </a:extLst>
              </a:tr>
              <a:tr h="5340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</a:rPr>
                        <a:t>6. RP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245" marR="9245" marT="924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84771852"/>
                  </a:ext>
                </a:extLst>
              </a:tr>
              <a:tr h="5340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</a:rPr>
                        <a:t>7. RM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245" marR="9245" marT="924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8957897"/>
                  </a:ext>
                </a:extLst>
              </a:tr>
              <a:tr h="5340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</a:rPr>
                        <a:t>8. HPH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245" marR="9245" marT="924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87953322"/>
                  </a:ext>
                </a:extLst>
              </a:tr>
              <a:tr h="5340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</a:rPr>
                        <a:t>9.</a:t>
                      </a:r>
                      <a:r>
                        <a:rPr lang="en-US" sz="2800" u="none" strike="noStrike" baseline="0" dirty="0">
                          <a:effectLst/>
                        </a:rPr>
                        <a:t> EQ</a:t>
                      </a:r>
                      <a:r>
                        <a:rPr lang="en-US" sz="2800" u="none" strike="noStrike" dirty="0">
                          <a:effectLst/>
                        </a:rPr>
                        <a:t>M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245" marR="9245" marT="924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99226372"/>
                  </a:ext>
                </a:extLst>
              </a:tr>
              <a:tr h="5340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</a:rPr>
                        <a:t>10. IM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245" marR="9245" marT="924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12907998"/>
                  </a:ext>
                </a:extLst>
              </a:tr>
              <a:tr h="5340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</a:rPr>
                        <a:t>11. QST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245" marR="9245" marT="924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84709540"/>
                  </a:ext>
                </a:extLst>
              </a:tr>
            </a:tbl>
          </a:graphicData>
        </a:graphic>
      </p:graphicFrame>
      <p:sp>
        <p:nvSpPr>
          <p:cNvPr id="7" name="Arrow: Striped Right 6">
            <a:extLst>
              <a:ext uri="{FF2B5EF4-FFF2-40B4-BE49-F238E27FC236}">
                <a16:creationId xmlns="" xmlns:a16="http://schemas.microsoft.com/office/drawing/2014/main" id="{82F52F4A-5CAB-433A-B45D-AA3A37286DB2}"/>
              </a:ext>
            </a:extLst>
          </p:cNvPr>
          <p:cNvSpPr/>
          <p:nvPr/>
        </p:nvSpPr>
        <p:spPr>
          <a:xfrm>
            <a:off x="2904165" y="3309376"/>
            <a:ext cx="519155" cy="56917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Striped Right 8">
            <a:extLst>
              <a:ext uri="{FF2B5EF4-FFF2-40B4-BE49-F238E27FC236}">
                <a16:creationId xmlns="" xmlns:a16="http://schemas.microsoft.com/office/drawing/2014/main" id="{8279919C-286A-4A03-889F-42F5D5158C70}"/>
              </a:ext>
            </a:extLst>
          </p:cNvPr>
          <p:cNvSpPr/>
          <p:nvPr/>
        </p:nvSpPr>
        <p:spPr>
          <a:xfrm>
            <a:off x="5468149" y="3215686"/>
            <a:ext cx="748135" cy="66286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CA2569-9ED8-4B5C-8091-DDD17E235F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7528" y="162724"/>
            <a:ext cx="5157663" cy="3133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6709E0-D44E-49E9-946B-290DCD2665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528" y="3309377"/>
            <a:ext cx="5157663" cy="3385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7B652F1-74D5-46BB-AE5E-7D6D35859449}"/>
              </a:ext>
            </a:extLst>
          </p:cNvPr>
          <p:cNvSpPr txBox="1"/>
          <p:nvPr/>
        </p:nvSpPr>
        <p:spPr>
          <a:xfrm>
            <a:off x="3392424" y="6037395"/>
            <a:ext cx="18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คณะกรรมการที่รับผิดชอบ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4A5D29D-1FEE-4E58-BE14-1682A98D98BF}"/>
              </a:ext>
            </a:extLst>
          </p:cNvPr>
          <p:cNvSpPr txBox="1"/>
          <p:nvPr/>
        </p:nvSpPr>
        <p:spPr>
          <a:xfrm>
            <a:off x="233640" y="498261"/>
            <a:ext cx="2761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270BB5"/>
                </a:solidFill>
              </a:rPr>
              <a:t>ทีมนำมีการสื่อสารและติดตาม</a:t>
            </a:r>
          </a:p>
          <a:p>
            <a:pPr algn="ctr"/>
            <a:r>
              <a:rPr lang="th-TH" sz="2400" b="1" dirty="0">
                <a:solidFill>
                  <a:srgbClr val="270BB5"/>
                </a:solidFill>
              </a:rPr>
              <a:t>การดำเนินงาน</a:t>
            </a:r>
          </a:p>
          <a:p>
            <a:pPr algn="ctr"/>
            <a:r>
              <a:rPr lang="th-TH" sz="2400" b="1" dirty="0">
                <a:solidFill>
                  <a:srgbClr val="270BB5"/>
                </a:solidFill>
              </a:rPr>
              <a:t>ผ่านแผนงาน และตัวชี้วัดในระดับทีม</a:t>
            </a:r>
            <a:endParaRPr lang="en-US" sz="2400" b="1" dirty="0">
              <a:solidFill>
                <a:srgbClr val="270BB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6DAECD8-EDD9-405B-B996-32D70E40BF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469" t="21187" r="1782" b="15282"/>
          <a:stretch/>
        </p:blipFill>
        <p:spPr>
          <a:xfrm>
            <a:off x="211894" y="5061958"/>
            <a:ext cx="2761020" cy="1209284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="" xmlns:a16="http://schemas.microsoft.com/office/drawing/2014/main" id="{CBC3665D-D5A1-444F-BA6A-D015C8E26245}"/>
              </a:ext>
            </a:extLst>
          </p:cNvPr>
          <p:cNvSpPr txBox="1"/>
          <p:nvPr/>
        </p:nvSpPr>
        <p:spPr>
          <a:xfrm>
            <a:off x="7329269" y="3338544"/>
            <a:ext cx="3348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ร้อยละตัวชี้วัดของทีมที่ไม่ได้ตามเป้าหมาย</a:t>
            </a:r>
          </a:p>
        </p:txBody>
      </p:sp>
    </p:spTree>
    <p:extLst>
      <p:ext uri="{BB962C8B-B14F-4D97-AF65-F5344CB8AC3E}">
        <p14:creationId xmlns:p14="http://schemas.microsoft.com/office/powerpoint/2010/main" val="395777258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2E5E8"/>
      </a:lt2>
      <a:accent1>
        <a:srgbClr val="D19651"/>
      </a:accent1>
      <a:accent2>
        <a:srgbClr val="A9A64F"/>
      </a:accent2>
      <a:accent3>
        <a:srgbClr val="90AB63"/>
      </a:accent3>
      <a:accent4>
        <a:srgbClr val="66B253"/>
      </a:accent4>
      <a:accent5>
        <a:srgbClr val="58B46B"/>
      </a:accent5>
      <a:accent6>
        <a:srgbClr val="53B28E"/>
      </a:accent6>
      <a:hlink>
        <a:srgbClr val="6283AA"/>
      </a:hlink>
      <a:folHlink>
        <a:srgbClr val="7F7F7F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2385</Words>
  <Application>Microsoft Office PowerPoint</Application>
  <PresentationFormat>กำหนดเอง</PresentationFormat>
  <Paragraphs>291</Paragraphs>
  <Slides>28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28</vt:i4>
      </vt:variant>
    </vt:vector>
  </HeadingPairs>
  <TitlesOfParts>
    <vt:vector size="29" baseType="lpstr">
      <vt:lpstr>GradientRiseVTI</vt:lpstr>
      <vt:lpstr>โรงพยาบาลบ้านธิ ทีมนำ</vt:lpstr>
      <vt:lpstr>งานนำเสนอ PowerPoint</vt:lpstr>
      <vt:lpstr>งานนำเสนอ PowerPoint</vt:lpstr>
      <vt:lpstr>ข้อเสนอแนะเพื่อการพัฒนาจาก สรพ.</vt:lpstr>
      <vt:lpstr>ข้อเสนอแนะเพื่อการพัฒนาจาก สรพ.</vt:lpstr>
      <vt:lpstr>ข้อเสนอแนะเพื่อการพัฒนาจาก สรพ.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จุดเน้น /เข็มมุ่ง ปี 2563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ภาพรวมผลลัพธ์ตัวชี้วัด</vt:lpstr>
      <vt:lpstr>งานนำเสนอ PowerPoint</vt:lpstr>
      <vt:lpstr>จุดเน้น /เข็มมุ่ง ปี 2564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โรงพยาบาลบ้านธิ ทีมนำ</dc:title>
  <dc:creator>Junjaruk Rattanadechsakul</dc:creator>
  <cp:lastModifiedBy>Chanpen</cp:lastModifiedBy>
  <cp:revision>37</cp:revision>
  <dcterms:created xsi:type="dcterms:W3CDTF">2020-10-23T08:53:41Z</dcterms:created>
  <dcterms:modified xsi:type="dcterms:W3CDTF">2020-10-27T23:45:55Z</dcterms:modified>
</cp:coreProperties>
</file>