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2" r:id="rId4"/>
    <p:sldId id="261" r:id="rId5"/>
    <p:sldId id="266" r:id="rId6"/>
    <p:sldId id="268" r:id="rId7"/>
    <p:sldId id="273" r:id="rId8"/>
    <p:sldId id="290" r:id="rId9"/>
    <p:sldId id="272" r:id="rId10"/>
    <p:sldId id="287" r:id="rId11"/>
    <p:sldId id="288" r:id="rId12"/>
    <p:sldId id="289" r:id="rId13"/>
    <p:sldId id="277" r:id="rId14"/>
    <p:sldId id="285" r:id="rId15"/>
    <p:sldId id="292" r:id="rId16"/>
    <p:sldId id="291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0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8.8658622533294498E-2"/>
          <c:y val="5.8891555233659673E-2"/>
          <c:w val="0.60111378438806251"/>
          <c:h val="0.8348112876751313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med error Eขึ้นไป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C9-4371-AB81-99E8CD19A1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ดูแลรักษาล่าช้า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2</c:v>
                </c:pt>
                <c:pt idx="4">
                  <c:v>7</c:v>
                </c:pt>
                <c:pt idx="5">
                  <c:v>9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C9-4371-AB81-99E8CD19A1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ปัญหาสารน้ำ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C9-4371-AB81-99E8CD19A1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ติดตามติดเชื้อ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6C9-4371-AB81-99E8CD19A1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อย่าเบื่อสื่อสาร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9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C9-4371-AB81-99E8CD19A14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ตรวจทานระบุตัวชัด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0">
                  <c:v>11</c:v>
                </c:pt>
                <c:pt idx="1">
                  <c:v>2</c:v>
                </c:pt>
                <c:pt idx="2">
                  <c:v>20</c:v>
                </c:pt>
                <c:pt idx="3">
                  <c:v>38</c:v>
                </c:pt>
                <c:pt idx="4">
                  <c:v>6</c:v>
                </c:pt>
                <c:pt idx="5">
                  <c:v>5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6C9-4371-AB81-99E8CD19A14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พลัดตกเตียง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Sheet1!$H$2:$H$9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6C9-4371-AB81-99E8CD19A14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ความเสี่ยงมารดทารก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Sheet1!$I$2:$I$9</c:f>
              <c:numCache>
                <c:formatCode>General</c:formatCode>
                <c:ptCount val="8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6C9-4371-AB81-99E8CD19A14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ภาวะแทรกซ้อนจากการทำหัตถการ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Sheet1!$J$2:$J$9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6C9-4371-AB81-99E8CD19A148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พิทักษ์สิทธิ์HIV ล่วงละเมิดทางเพศ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Sheet1!$K$2:$K$9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6C9-4371-AB81-99E8CD19A148}"/>
            </c:ext>
          </c:extLst>
        </c:ser>
        <c:dLbls/>
        <c:overlap val="100"/>
        <c:axId val="208136832"/>
        <c:axId val="208327424"/>
      </c:barChart>
      <c:catAx>
        <c:axId val="208136832"/>
        <c:scaling>
          <c:orientation val="minMax"/>
        </c:scaling>
        <c:axPos val="b"/>
        <c:numFmt formatCode="General" sourceLinked="1"/>
        <c:tickLblPos val="nextTo"/>
        <c:crossAx val="208327424"/>
        <c:crosses val="autoZero"/>
        <c:auto val="1"/>
        <c:lblAlgn val="ctr"/>
        <c:lblOffset val="100"/>
      </c:catAx>
      <c:valAx>
        <c:axId val="208327424"/>
        <c:scaling>
          <c:orientation val="minMax"/>
        </c:scaling>
        <c:axPos val="l"/>
        <c:majorGridlines/>
        <c:numFmt formatCode="General" sourceLinked="1"/>
        <c:tickLblPos val="nextTo"/>
        <c:crossAx val="20813683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24DD-94E7-40FA-AD54-2617FB20B881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8943B-928F-462B-B89D-5E9EBD16A0D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0670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8943B-928F-462B-B89D-5E9EBD16A0D0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0113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1452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3360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1691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หน้า1.jpg"/>
          <p:cNvPicPr>
            <a:picLocks noChangeAspect="1"/>
          </p:cNvPicPr>
          <p:nvPr userDrawn="1"/>
        </p:nvPicPr>
        <p:blipFill>
          <a:blip r:embed="rId2" cstate="print"/>
          <a:srcRect b="59122"/>
          <a:stretch>
            <a:fillRect/>
          </a:stretch>
        </p:blipFill>
        <p:spPr>
          <a:xfrm>
            <a:off x="0" y="0"/>
            <a:ext cx="9144000" cy="252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1700808"/>
            <a:ext cx="7772400" cy="1470025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/>
              <a:t>ABC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/>
                <a:cs typeface="TH SarabunP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E3D-0DD4-487B-98E5-C878D8B4F3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C3FA-9CF8-4D19-8CA6-B7F8EFFE49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หน้า1_edit.jpg"/>
          <p:cNvPicPr>
            <a:picLocks noChangeAspect="1"/>
          </p:cNvPicPr>
          <p:nvPr userDrawn="1"/>
        </p:nvPicPr>
        <p:blipFill>
          <a:blip r:embed="rId3" cstate="print"/>
          <a:srcRect t="52019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97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หน้า2แบบที่  3แก้2.jpg"/>
          <p:cNvPicPr>
            <a:picLocks noChangeAspect="1"/>
          </p:cNvPicPr>
          <p:nvPr userDrawn="1"/>
        </p:nvPicPr>
        <p:blipFill>
          <a:blip r:embed="rId2" cstate="print"/>
          <a:srcRect t="52019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rcRect b="50922"/>
          <a:stretch>
            <a:fillRect/>
          </a:stretch>
        </p:blipFill>
        <p:spPr>
          <a:xfrm>
            <a:off x="0" y="0"/>
            <a:ext cx="9159759" cy="299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936104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40560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  <a:lvl2pPr>
              <a:defRPr>
                <a:latin typeface="TH SarabunPSK"/>
                <a:cs typeface="TH SarabunPSK"/>
              </a:defRPr>
            </a:lvl2pPr>
            <a:lvl3pPr>
              <a:defRPr>
                <a:latin typeface="TH SarabunPSK"/>
                <a:cs typeface="TH SarabunPSK"/>
              </a:defRPr>
            </a:lvl3pPr>
            <a:lvl4pPr>
              <a:defRPr>
                <a:latin typeface="TH SarabunPSK"/>
                <a:cs typeface="TH SarabunPSK"/>
              </a:defRPr>
            </a:lvl4pPr>
            <a:lvl5pPr>
              <a:defRPr>
                <a:latin typeface="TH SarabunPSK"/>
                <a:cs typeface="TH SarabunPS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897A-B9BE-4611-9722-E2367845ED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9694-D111-48E9-8195-70879745CD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199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6C41-30E2-4D22-AD58-9DF0CC12D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D34-5C27-4BE3-986D-1BDEE3A2D4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15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732D-6D76-4884-B6A4-DC90820B9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286D-A39F-484A-AA24-F82D8316AB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10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0B97-5FC6-422A-92DD-E969F91B12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126-6A4E-4B17-B7CE-02491C0E2A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39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1DA-4103-4CF8-AA79-6DE8A405B4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3A96-F9ED-46D4-A1DE-0538F4606F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815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86B7-6E39-4EC6-9D79-B4CE2CFD8B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A88B-6EB2-499B-8163-585F54D49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918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0C52-0063-4924-BDFC-372FDA570E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69B8-54C7-49BD-8440-5B3389F134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8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39093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50E-E22A-4839-B032-1D99050AED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99E0-73B1-40B2-9B0D-4993C393B8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94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DF60-3781-4DF8-AAF7-B5E8FE8744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55CD-F5C6-441F-AAB8-1D80C9385F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331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F8C5-7329-417B-BD86-29CF735D88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9D0E-BAC1-48FE-A8D8-AD097E0721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80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3259-E763-49D1-85F0-A30F35B81659}" type="slidenum">
              <a:rPr lang="en-US" alt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451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BBE2E6F-803D-4D8D-A1BE-67D31163DC95}" type="datetime1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B95B-E457-4EEA-A0BA-3FE55C82D0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99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1648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9210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0598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2417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4621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0523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938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CFB5C-EE64-4E8A-BCC1-0D7683B5838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4CD6-30AA-46F9-9F02-A04F354A55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4510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5EE7-37DB-480B-8B54-C72EE886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B342B-A995-4DEA-B6E5-BC94902CAF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43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800" dirty="0" smtClean="0">
                <a:solidFill>
                  <a:srgbClr val="FF0000"/>
                </a:solidFill>
              </a:rPr>
              <a:t>RM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โรงพยาบาลบ้าน</a:t>
            </a:r>
            <a:r>
              <a:rPr lang="th-TH" b="1" dirty="0" err="1" smtClean="0">
                <a:solidFill>
                  <a:schemeClr val="tx1"/>
                </a:solidFill>
              </a:rPr>
              <a:t>ธิ</a:t>
            </a:r>
            <a:r>
              <a:rPr lang="th-TH" b="1" dirty="0" smtClean="0">
                <a:solidFill>
                  <a:schemeClr val="tx1"/>
                </a:solidFill>
              </a:rPr>
              <a:t> จังหวัดลำพูน</a:t>
            </a:r>
          </a:p>
          <a:p>
            <a:r>
              <a:rPr lang="th-TH" b="1" dirty="0" smtClean="0">
                <a:solidFill>
                  <a:schemeClr val="tx1"/>
                </a:solidFill>
              </a:rPr>
              <a:t>28 ตุลาคม 2563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15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240675AA-F4BC-4A9A-BBE4-503A1E82DDE2}"/>
              </a:ext>
            </a:extLst>
          </p:cNvPr>
          <p:cNvSpPr txBox="1"/>
          <p:nvPr/>
        </p:nvSpPr>
        <p:spPr>
          <a:xfrm>
            <a:off x="4229024" y="1409616"/>
            <a:ext cx="4789929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14313" indent="-214313" defTabSz="685800">
              <a:buFont typeface="Wingdings" pitchFamily="2" charset="2"/>
              <a:buChar char="§"/>
              <a:defRPr/>
            </a:pP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มีการ </a:t>
            </a:r>
            <a:r>
              <a:rPr lang="en-US" sz="2100" dirty="0" smtClean="0">
                <a:solidFill>
                  <a:srgbClr val="000000"/>
                </a:solidFill>
                <a:latin typeface="Tw Cen MT"/>
              </a:rPr>
              <a:t>CQI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ที่หน่วยงาน</a:t>
            </a:r>
            <a:r>
              <a:rPr lang="en-US" sz="2100" dirty="0" smtClean="0">
                <a:solidFill>
                  <a:srgbClr val="000000"/>
                </a:solidFill>
                <a:latin typeface="Tw Cen MT"/>
              </a:rPr>
              <a:t>,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มีการส่งต่อข้อมูลเมื่อเกิดอุบัติการณ์ ระหว่าง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หน่วยงานที่เกี่ยวข้อง</a:t>
            </a:r>
            <a:endParaRPr lang="th-TH" sz="2100" dirty="0">
              <a:solidFill>
                <a:srgbClr val="000000"/>
              </a:solidFill>
              <a:latin typeface="Tw Cen MT"/>
            </a:endParaRPr>
          </a:p>
          <a:p>
            <a:pPr marL="214313" indent="-214313" defTabSz="685800">
              <a:buFont typeface="Wingdings" pitchFamily="2" charset="2"/>
              <a:buChar char="§"/>
              <a:defRPr/>
            </a:pPr>
            <a:r>
              <a:rPr lang="th-TH" sz="2100" dirty="0" smtClean="0">
                <a:solidFill>
                  <a:srgbClr val="000000"/>
                </a:solidFill>
              </a:rPr>
              <a:t>มีระบบ 2 </a:t>
            </a:r>
            <a:r>
              <a:rPr lang="en-US" sz="2100" dirty="0" smtClean="0">
                <a:solidFill>
                  <a:srgbClr val="000000"/>
                </a:solidFill>
              </a:rPr>
              <a:t>tick</a:t>
            </a:r>
            <a:endParaRPr lang="th-TH" sz="2100" dirty="0">
              <a:solidFill>
                <a:srgbClr val="000000"/>
              </a:solidFill>
            </a:endParaRP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ปรับวงรอบการบริหารยา </a:t>
            </a:r>
            <a:r>
              <a:rPr lang="en-US" sz="2100" dirty="0" smtClean="0">
                <a:solidFill>
                  <a:srgbClr val="000000"/>
                </a:solidFill>
                <a:latin typeface="Tw Cen MT"/>
              </a:rPr>
              <a:t>ward-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ห้องยา ให้ตรงกัน</a:t>
            </a:r>
            <a:r>
              <a:rPr lang="en-US" sz="2100" dirty="0" smtClean="0">
                <a:solidFill>
                  <a:srgbClr val="000000"/>
                </a:solidFill>
                <a:latin typeface="Tw Cen MT"/>
              </a:rPr>
              <a:t>,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ปรับระบบ </a:t>
            </a:r>
            <a:r>
              <a:rPr lang="en-US" sz="2100" dirty="0" smtClean="0">
                <a:solidFill>
                  <a:srgbClr val="000000"/>
                </a:solidFill>
                <a:latin typeface="Tw Cen MT"/>
              </a:rPr>
              <a:t>LASA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ใน </a:t>
            </a:r>
            <a:r>
              <a:rPr lang="en-US" sz="2100" dirty="0" smtClean="0">
                <a:solidFill>
                  <a:srgbClr val="000000"/>
                </a:solidFill>
                <a:latin typeface="Tw Cen MT"/>
              </a:rPr>
              <a:t>IPD,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มี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ระบบการจัดการยา </a:t>
            </a:r>
            <a:r>
              <a:rPr lang="en-US" sz="2100" dirty="0" smtClean="0">
                <a:solidFill>
                  <a:srgbClr val="000000"/>
                </a:solidFill>
                <a:latin typeface="Tw Cen MT"/>
              </a:rPr>
              <a:t>HAD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ให้ตรงกันทุกหน่วยงาน ใช้ </a:t>
            </a:r>
            <a:r>
              <a:rPr lang="en-US" sz="2100" dirty="0" smtClean="0">
                <a:solidFill>
                  <a:srgbClr val="000000"/>
                </a:solidFill>
                <a:latin typeface="Tw Cen MT"/>
              </a:rPr>
              <a:t>infusion pump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ทุก</a:t>
            </a:r>
            <a:r>
              <a:rPr lang="th-TH" sz="2100" dirty="0" err="1" smtClean="0">
                <a:solidFill>
                  <a:srgbClr val="000000"/>
                </a:solidFill>
                <a:latin typeface="Tw Cen MT"/>
              </a:rPr>
              <a:t>เคส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ใน </a:t>
            </a:r>
            <a:r>
              <a:rPr lang="en-US" sz="2100" dirty="0" smtClean="0">
                <a:solidFill>
                  <a:srgbClr val="000000"/>
                </a:solidFill>
                <a:latin typeface="Tw Cen MT"/>
              </a:rPr>
              <a:t>HAD</a:t>
            </a:r>
            <a:endParaRPr lang="th-TH" sz="2100" dirty="0" smtClean="0">
              <a:solidFill>
                <a:srgbClr val="000000"/>
              </a:solidFill>
              <a:latin typeface="Tw Cen MT"/>
            </a:endParaRPr>
          </a:p>
          <a:p>
            <a:pPr marL="214313" indent="-214313">
              <a:buFont typeface="Wingdings" pitchFamily="2" charset="2"/>
              <a:buChar char="§"/>
              <a:defRPr/>
            </a:pPr>
            <a:endParaRPr lang="th-TH" sz="2100" dirty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12172019-D9E2-4D8D-9A0B-567D973EA611}"/>
              </a:ext>
            </a:extLst>
          </p:cNvPr>
          <p:cNvSpPr txBox="1"/>
          <p:nvPr/>
        </p:nvSpPr>
        <p:spPr>
          <a:xfrm>
            <a:off x="100441" y="1443375"/>
            <a:ext cx="3575447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th-TH" sz="2100" b="1" dirty="0" smtClean="0">
                <a:solidFill>
                  <a:srgbClr val="000000"/>
                </a:solidFill>
                <a:latin typeface="Tw Cen MT"/>
              </a:rPr>
              <a:t>ป้องกันการเกิดความคลาดเคลื่อนทางยา</a:t>
            </a:r>
            <a:endParaRPr lang="th-TH" sz="2100" b="1" dirty="0" smtClean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" name="ลูกศรขวา 7">
            <a:extLst>
              <a:ext uri="{FF2B5EF4-FFF2-40B4-BE49-F238E27FC236}">
                <a16:creationId xmlns="" xmlns:a16="http://schemas.microsoft.com/office/drawing/2014/main" id="{FEB3726A-A425-4116-8F63-1DF59ECF1BF2}"/>
              </a:ext>
            </a:extLst>
          </p:cNvPr>
          <p:cNvSpPr/>
          <p:nvPr/>
        </p:nvSpPr>
        <p:spPr>
          <a:xfrm>
            <a:off x="3808553" y="1851335"/>
            <a:ext cx="420471" cy="43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th-TH" sz="135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C83A8BC1-FC67-47C6-A6D2-F7988F0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59" y="919363"/>
            <a:ext cx="3918347" cy="584775"/>
          </a:xfrm>
          <a:prstGeom prst="rect">
            <a:avLst/>
          </a:prstGeom>
          <a:solidFill>
            <a:srgbClr val="4172A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th-TH" alt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+mj-cs"/>
              </a:rPr>
              <a:t>คลาดเคลื่อนทางยา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+mj-cs"/>
            </a:endParaRPr>
          </a:p>
        </p:txBody>
      </p:sp>
      <p:sp>
        <p:nvSpPr>
          <p:cNvPr id="15" name="Arrow: Bent-Up 14">
            <a:extLst>
              <a:ext uri="{FF2B5EF4-FFF2-40B4-BE49-F238E27FC236}">
                <a16:creationId xmlns="" xmlns:a16="http://schemas.microsoft.com/office/drawing/2014/main" id="{5D9464CE-8EA6-4079-996F-A10C09B89F29}"/>
              </a:ext>
            </a:extLst>
          </p:cNvPr>
          <p:cNvSpPr/>
          <p:nvPr/>
        </p:nvSpPr>
        <p:spPr>
          <a:xfrm rot="10800000">
            <a:off x="3802761" y="3723168"/>
            <a:ext cx="432054" cy="504710"/>
          </a:xfrm>
          <a:prstGeom prst="bent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240675AA-F4BC-4A9A-BBE4-503A1E82DDE2}"/>
              </a:ext>
            </a:extLst>
          </p:cNvPr>
          <p:cNvSpPr txBox="1"/>
          <p:nvPr/>
        </p:nvSpPr>
        <p:spPr>
          <a:xfrm>
            <a:off x="2910986" y="4227879"/>
            <a:ext cx="2685287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-ไม่พบอุบัติการณ์ </a:t>
            </a:r>
            <a:r>
              <a:rPr lang="en-US" sz="2100" dirty="0" smtClean="0">
                <a:solidFill>
                  <a:srgbClr val="000000"/>
                </a:solidFill>
                <a:latin typeface="Tw Cen MT"/>
              </a:rPr>
              <a:t>Med error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ระดับ </a:t>
            </a:r>
            <a:r>
              <a:rPr lang="en-US" sz="2100" dirty="0" smtClean="0">
                <a:solidFill>
                  <a:srgbClr val="000000"/>
                </a:solidFill>
                <a:latin typeface="Tw Cen MT"/>
              </a:rPr>
              <a:t>E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ขึ้นไป</a:t>
            </a:r>
          </a:p>
          <a:p>
            <a:pPr>
              <a:defRPr/>
            </a:pPr>
            <a:r>
              <a:rPr lang="th-TH" sz="2100" dirty="0" smtClean="0">
                <a:solidFill>
                  <a:srgbClr val="000000"/>
                </a:solidFill>
                <a:latin typeface="Tw Cen MT"/>
              </a:rPr>
              <a:t>-ปรับเป้าหมายปี 2564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  <a:sym typeface="Wingdings" pitchFamily="2" charset="2"/>
              </a:rPr>
              <a:t></a:t>
            </a:r>
            <a:r>
              <a:rPr lang="en-US" sz="2100" dirty="0" smtClean="0">
                <a:solidFill>
                  <a:srgbClr val="000000"/>
                </a:solidFill>
                <a:latin typeface="Tw Cen MT"/>
                <a:sym typeface="Wingdings" pitchFamily="2" charset="2"/>
              </a:rPr>
              <a:t>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  <a:sym typeface="Wingdings" pitchFamily="2" charset="2"/>
              </a:rPr>
              <a:t>ไม่พบอุบัติการณ์ </a:t>
            </a:r>
            <a:r>
              <a:rPr lang="en-US" sz="2100" dirty="0" smtClean="0">
                <a:solidFill>
                  <a:srgbClr val="000000"/>
                </a:solidFill>
                <a:latin typeface="Tw Cen MT"/>
                <a:sym typeface="Wingdings" pitchFamily="2" charset="2"/>
              </a:rPr>
              <a:t>Med error </a:t>
            </a:r>
            <a:r>
              <a:rPr lang="th-TH" sz="2100" dirty="0" smtClean="0">
                <a:solidFill>
                  <a:srgbClr val="000000"/>
                </a:solidFill>
                <a:latin typeface="Tw Cen MT"/>
                <a:sym typeface="Wingdings" pitchFamily="2" charset="2"/>
              </a:rPr>
              <a:t>ระดับ </a:t>
            </a:r>
            <a:r>
              <a:rPr lang="en-US" sz="2100" dirty="0" smtClean="0">
                <a:solidFill>
                  <a:srgbClr val="000000"/>
                </a:solidFill>
                <a:latin typeface="Tw Cen MT"/>
                <a:sym typeface="Wingdings" pitchFamily="2" charset="2"/>
              </a:rPr>
              <a:t>D</a:t>
            </a:r>
            <a:endParaRPr lang="th-TH" sz="2100" dirty="0" smtClean="0">
              <a:solidFill>
                <a:srgbClr val="000000"/>
              </a:solidFill>
              <a:latin typeface="Tw Cen MT"/>
            </a:endParaRPr>
          </a:p>
          <a:p>
            <a:pPr marL="214313" indent="-214313">
              <a:buFont typeface="Wingdings" pitchFamily="2" charset="2"/>
              <a:buChar char="§"/>
              <a:defRPr/>
            </a:pPr>
            <a:endParaRPr lang="th-TH" sz="2100" dirty="0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69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240675AA-F4BC-4A9A-BBE4-503A1E82DDE2}"/>
              </a:ext>
            </a:extLst>
          </p:cNvPr>
          <p:cNvSpPr txBox="1"/>
          <p:nvPr/>
        </p:nvSpPr>
        <p:spPr>
          <a:xfrm>
            <a:off x="3888512" y="978693"/>
            <a:ext cx="5155048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Tw Cen MT"/>
              </a:rPr>
              <a:t>Triage /Isolate/Zoning</a:t>
            </a:r>
          </a:p>
          <a:p>
            <a:pPr>
              <a:defRPr/>
            </a:pPr>
            <a:r>
              <a:rPr lang="th-TH" sz="2100" b="1" dirty="0" smtClean="0">
                <a:latin typeface="Tw Cen MT"/>
              </a:rPr>
              <a:t>กิจกรรมล้างมือ 5 </a:t>
            </a:r>
            <a:r>
              <a:rPr lang="en-US" sz="2100" b="1" dirty="0" smtClean="0">
                <a:latin typeface="Tw Cen MT"/>
              </a:rPr>
              <a:t>movement/ UP/ </a:t>
            </a:r>
            <a:r>
              <a:rPr lang="en-US" sz="2100" b="1" dirty="0" err="1" smtClean="0">
                <a:latin typeface="Tw Cen MT"/>
              </a:rPr>
              <a:t>transmittion</a:t>
            </a:r>
            <a:r>
              <a:rPr lang="en-US" sz="2100" b="1" dirty="0" smtClean="0">
                <a:latin typeface="Tw Cen MT"/>
              </a:rPr>
              <a:t>-based precaution</a:t>
            </a:r>
          </a:p>
          <a:p>
            <a:pPr>
              <a:defRPr/>
            </a:pPr>
            <a:r>
              <a:rPr lang="en-US" sz="2100" b="1" dirty="0" smtClean="0">
                <a:latin typeface="Tw Cen MT"/>
              </a:rPr>
              <a:t>IT </a:t>
            </a:r>
            <a:r>
              <a:rPr lang="th-TH" sz="2100" b="1" dirty="0" smtClean="0">
                <a:latin typeface="Tw Cen MT"/>
              </a:rPr>
              <a:t>เข้ามาช่วยลดการ </a:t>
            </a:r>
            <a:r>
              <a:rPr lang="en-US" sz="2100" b="1" dirty="0" smtClean="0">
                <a:latin typeface="Tw Cen MT"/>
              </a:rPr>
              <a:t>contact</a:t>
            </a:r>
          </a:p>
          <a:p>
            <a:pPr>
              <a:defRPr/>
            </a:pPr>
            <a:r>
              <a:rPr lang="en-US" sz="2100" b="1" dirty="0" smtClean="0">
                <a:latin typeface="Tw Cen MT"/>
              </a:rPr>
              <a:t>IC </a:t>
            </a:r>
            <a:r>
              <a:rPr lang="th-TH" sz="2100" b="1" dirty="0" smtClean="0">
                <a:latin typeface="Tw Cen MT"/>
              </a:rPr>
              <a:t>ปรับน้ำยาฆ่า</a:t>
            </a:r>
            <a:r>
              <a:rPr lang="th-TH" sz="2100" b="1" dirty="0" smtClean="0">
                <a:latin typeface="Tw Cen MT"/>
              </a:rPr>
              <a:t>เชื้อ</a:t>
            </a:r>
          </a:p>
          <a:p>
            <a:pPr>
              <a:defRPr/>
            </a:pPr>
            <a:r>
              <a:rPr lang="th-TH" sz="2100" b="1" dirty="0" smtClean="0">
                <a:latin typeface="Tw Cen MT"/>
              </a:rPr>
              <a:t>การสื่อสารเป็นลายลักษณ์อักษรให้เข้าใจทั้งองค์กร</a:t>
            </a:r>
            <a:endParaRPr lang="en-US" sz="2100" b="1" dirty="0" smtClean="0">
              <a:latin typeface="Tw Cen MT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12172019-D9E2-4D8D-9A0B-567D973EA611}"/>
              </a:ext>
            </a:extLst>
          </p:cNvPr>
          <p:cNvSpPr txBox="1"/>
          <p:nvPr/>
        </p:nvSpPr>
        <p:spPr>
          <a:xfrm>
            <a:off x="99775" y="1440358"/>
            <a:ext cx="3294269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Tw Cen MT"/>
              </a:rPr>
              <a:t> </a:t>
            </a:r>
            <a:r>
              <a:rPr lang="th-TH" sz="2100" b="1" dirty="0" smtClean="0">
                <a:solidFill>
                  <a:srgbClr val="000000"/>
                </a:solidFill>
                <a:latin typeface="Tw Cen MT"/>
              </a:rPr>
              <a:t>เฝ้า</a:t>
            </a:r>
            <a:r>
              <a:rPr lang="th-TH" sz="2100" b="1" dirty="0" smtClean="0">
                <a:solidFill>
                  <a:srgbClr val="000000"/>
                </a:solidFill>
                <a:latin typeface="Tw Cen MT"/>
              </a:rPr>
              <a:t>ระวังการติดเชื้อครอบคลุม</a:t>
            </a:r>
            <a:r>
              <a:rPr lang="th-TH" sz="2100" b="1" dirty="0" smtClean="0">
                <a:solidFill>
                  <a:srgbClr val="000000"/>
                </a:solidFill>
                <a:latin typeface="Tw Cen MT"/>
              </a:rPr>
              <a:t>ผู้ให้บริการ/ผู้รับบริการ/สิ่งแวดล้อม</a:t>
            </a:r>
            <a:endParaRPr lang="th-TH" sz="2100" b="1" dirty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" name="ลูกศรขวา 7">
            <a:extLst>
              <a:ext uri="{FF2B5EF4-FFF2-40B4-BE49-F238E27FC236}">
                <a16:creationId xmlns="" xmlns:a16="http://schemas.microsoft.com/office/drawing/2014/main" id="{FEB3726A-A425-4116-8F63-1DF59ECF1BF2}"/>
              </a:ext>
            </a:extLst>
          </p:cNvPr>
          <p:cNvSpPr/>
          <p:nvPr/>
        </p:nvSpPr>
        <p:spPr>
          <a:xfrm>
            <a:off x="3468041" y="1580368"/>
            <a:ext cx="420471" cy="43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th-TH" sz="135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C83A8BC1-FC67-47C6-A6D2-F7988F0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5" y="978693"/>
            <a:ext cx="2471975" cy="523220"/>
          </a:xfrm>
          <a:prstGeom prst="rect">
            <a:avLst/>
          </a:prstGeom>
          <a:solidFill>
            <a:srgbClr val="4172A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just" defTabSz="685800">
              <a:spcBef>
                <a:spcPct val="0"/>
              </a:spcBef>
              <a:buNone/>
              <a:defRPr/>
            </a:pPr>
            <a:r>
              <a:rPr lang="th-TH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+mj-cs"/>
              </a:rPr>
              <a:t>ติดตามติดเชื้อ</a:t>
            </a:r>
            <a:endParaRPr lang="en-US" altLang="en-US" sz="2800" b="1" dirty="0">
              <a:solidFill>
                <a:srgbClr val="FFFFFF"/>
              </a:solidFill>
              <a:latin typeface="Arial" panose="020B0604020202020204" pitchFamily="34" charset="0"/>
              <a:cs typeface="+mj-cs"/>
            </a:endParaRPr>
          </a:p>
        </p:txBody>
      </p:sp>
      <p:sp>
        <p:nvSpPr>
          <p:cNvPr id="5" name="ลูกศรขวา 7">
            <a:extLst>
              <a:ext uri="{FF2B5EF4-FFF2-40B4-BE49-F238E27FC236}">
                <a16:creationId xmlns="" xmlns:a16="http://schemas.microsoft.com/office/drawing/2014/main" id="{5E8D5353-F8B8-45FD-A86B-DE35D474F6E2}"/>
              </a:ext>
            </a:extLst>
          </p:cNvPr>
          <p:cNvSpPr/>
          <p:nvPr/>
        </p:nvSpPr>
        <p:spPr>
          <a:xfrm rot="5400000">
            <a:off x="6407837" y="3259472"/>
            <a:ext cx="420471" cy="43457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th-TH" sz="135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240675AA-F4BC-4A9A-BBE4-503A1E82DDE2}"/>
              </a:ext>
            </a:extLst>
          </p:cNvPr>
          <p:cNvSpPr txBox="1"/>
          <p:nvPr/>
        </p:nvSpPr>
        <p:spPr>
          <a:xfrm>
            <a:off x="4419600" y="4267200"/>
            <a:ext cx="411480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100" b="1" dirty="0" smtClean="0">
                <a:solidFill>
                  <a:srgbClr val="0905BB"/>
                </a:solidFill>
                <a:latin typeface="Tw Cen MT"/>
              </a:rPr>
              <a:t>คุมการติดเชื้อไม่ให้แพร่กระจาย</a:t>
            </a:r>
            <a:endParaRPr lang="en-US" sz="2100" b="1" dirty="0" smtClean="0">
              <a:solidFill>
                <a:srgbClr val="0905BB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90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ข้อเสนอแนะเพื่อการพัฒนาจาก </a:t>
            </a:r>
            <a:r>
              <a:rPr lang="th-TH" dirty="0" err="1" smtClean="0"/>
              <a:t>สรพ</a:t>
            </a:r>
            <a:r>
              <a:rPr lang="th-TH" dirty="0" smtClean="0"/>
              <a:t>.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คณะกรรมการบริหารความเสี่ยงควรกำหนดนโยบายการบริหารความเสี่ยงขององค์กร พร้อมส่งเสริมการระบุ/ค้นหาความเสี่ยงของแต่ละหน่วยงาน ความครอบคลุมของหน่วยงานที่รายงาน ความทันเวลา การให้ระดับความรุนแรง </a:t>
            </a:r>
            <a:r>
              <a:rPr lang="th-TH" dirty="0" err="1" smtClean="0"/>
              <a:t>การจัด</a:t>
            </a:r>
            <a:r>
              <a:rPr lang="th-TH" dirty="0" smtClean="0"/>
              <a:t>การความเสี่ยง รวมถึงนำผลการสำรวจวัฒนธรรมความปลอดภัย(</a:t>
            </a:r>
            <a:r>
              <a:rPr lang="en-US" dirty="0" smtClean="0"/>
              <a:t>Safety culture survey) </a:t>
            </a:r>
            <a:r>
              <a:rPr lang="th-TH" dirty="0" smtClean="0"/>
              <a:t>มาสู่การวิเคราะห์เพื่อปรับปรุงระบบบริหารความเสี่ยงและความปลอดภัยต่อไป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32305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C2C3E275-C74A-4DBE-8E18-C73657D66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41" y="974702"/>
            <a:ext cx="3026807" cy="369332"/>
          </a:xfrm>
          <a:prstGeom prst="rect">
            <a:avLst/>
          </a:prstGeom>
          <a:solidFill>
            <a:srgbClr val="4172A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th-TH" alt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FreesiaUPC" panose="020B0604020202020204" pitchFamily="34" charset="-34"/>
              </a:rPr>
              <a:t>ผลลัพธ์การพัฒนาระบบบริหารความเสี่ยง</a:t>
            </a:r>
            <a:endParaRPr lang="en-US" altLang="en-US" sz="1800" b="1" dirty="0">
              <a:solidFill>
                <a:srgbClr val="FFFFFF"/>
              </a:solidFill>
              <a:latin typeface="Arial" panose="020B0604020202020204" pitchFamily="34" charset="0"/>
              <a:cs typeface="FreesiaUPC" panose="020B0604020202020204" pitchFamily="34" charset="-34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9D01ACD7-5796-4E2D-A3B3-2C2743DFC441}"/>
              </a:ext>
            </a:extLst>
          </p:cNvPr>
          <p:cNvSpPr txBox="1"/>
          <p:nvPr/>
        </p:nvSpPr>
        <p:spPr>
          <a:xfrm>
            <a:off x="3241405" y="959671"/>
            <a:ext cx="4137803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th-TH" sz="1800" b="1" dirty="0">
                <a:solidFill>
                  <a:srgbClr val="000000"/>
                </a:solidFill>
                <a:latin typeface="Tw Cen MT"/>
              </a:rPr>
              <a:t>เน้นความปลอดภัยในผู้ให้บริการและผู้รับบริการ (2</a:t>
            </a:r>
            <a:r>
              <a:rPr lang="en-US" sz="1800" b="1" dirty="0">
                <a:solidFill>
                  <a:srgbClr val="000000"/>
                </a:solidFill>
                <a:latin typeface="Tw Cen MT"/>
              </a:rPr>
              <a:t>P Safety) </a:t>
            </a:r>
          </a:p>
          <a:p>
            <a:pPr defTabSz="685800">
              <a:defRPr/>
            </a:pPr>
            <a:r>
              <a:rPr lang="en-US" sz="1800" b="1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th-TH" sz="1800" b="1" dirty="0">
                <a:solidFill>
                  <a:srgbClr val="000000"/>
                </a:solidFill>
                <a:latin typeface="Tw Cen MT"/>
              </a:rPr>
              <a:t>และเน้นมาตรฐานจำเป็นต่อความปลอดภัย 9 ข้อ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3D739B9-FFA8-49B8-8192-1D6A99B5D360}"/>
              </a:ext>
            </a:extLst>
          </p:cNvPr>
          <p:cNvGrpSpPr/>
          <p:nvPr/>
        </p:nvGrpSpPr>
        <p:grpSpPr>
          <a:xfrm>
            <a:off x="100441" y="3256078"/>
            <a:ext cx="4085654" cy="2112425"/>
            <a:chOff x="4460090" y="1442248"/>
            <a:chExt cx="4816257" cy="2231329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0813FD1B-6B4A-43F2-8865-890D3C8BA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0090" y="1442248"/>
              <a:ext cx="4816257" cy="223132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BCBE0054-C162-48F2-AD8F-762D0FE0BE68}"/>
                </a:ext>
              </a:extLst>
            </p:cNvPr>
            <p:cNvSpPr/>
            <p:nvPr/>
          </p:nvSpPr>
          <p:spPr>
            <a:xfrm>
              <a:off x="8181474" y="1816768"/>
              <a:ext cx="1094873" cy="2406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3C4D10C-E4E6-44D1-B727-7769C594EB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25675"/>
            <a:ext cx="4539876" cy="3840592"/>
          </a:xfrm>
          <a:prstGeom prst="rect">
            <a:avLst/>
          </a:prstGeom>
          <a:ln>
            <a:solidFill>
              <a:srgbClr val="0905B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90286F7-3BC0-4858-96F7-EF53D57B12DC}"/>
              </a:ext>
            </a:extLst>
          </p:cNvPr>
          <p:cNvSpPr txBox="1"/>
          <p:nvPr/>
        </p:nvSpPr>
        <p:spPr>
          <a:xfrm>
            <a:off x="100441" y="1713037"/>
            <a:ext cx="408565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การเฝ้าระวังความปลอดภัยของผู้ป่วยมีการกำหนดใน </a:t>
            </a:r>
            <a:r>
              <a:rPr lang="en-US" sz="21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Banthi</a:t>
            </a:r>
            <a:r>
              <a:rPr lang="en-US" sz="21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patient  safety  goal </a:t>
            </a:r>
            <a:endParaRPr lang="th-TH" sz="21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 </a:t>
            </a:r>
            <a:r>
              <a:rPr lang="th-TH" sz="21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 </a:t>
            </a:r>
            <a:r>
              <a: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ประเด็น เพื่อใช้ในการเก็บรวบรวมอุบัติการณ์และปรับปรุงระบบ/แนวทางปฏิบัติงาน</a:t>
            </a:r>
          </a:p>
          <a:p>
            <a:endParaRPr lang="en-US" sz="21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5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C2C3E275-C74A-4DBE-8E18-C73657D66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41" y="156602"/>
            <a:ext cx="3026807" cy="830997"/>
          </a:xfrm>
          <a:prstGeom prst="rect">
            <a:avLst/>
          </a:prstGeom>
          <a:solidFill>
            <a:srgbClr val="4172A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FreesiaUPC" panose="020B0604020202020204" pitchFamily="34" charset="-34"/>
              </a:rPr>
              <a:t>ผลลัพธ์การพัฒนาระบบบริหารความเสี่ยง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9D01ACD7-5796-4E2D-A3B3-2C2743DFC441}"/>
              </a:ext>
            </a:extLst>
          </p:cNvPr>
          <p:cNvSpPr txBox="1"/>
          <p:nvPr/>
        </p:nvSpPr>
        <p:spPr>
          <a:xfrm>
            <a:off x="3241405" y="136561"/>
            <a:ext cx="5717538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เน้นความปลอดภัยในผู้ให้บริการและผู้รับบริการ (2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 Safety)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และ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เน้นมาตรฐานจำเป็นต่อความปลอดภัย 9 ข้อ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3C4D10C-E4E6-44D1-B727-7769C594EB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96" y="1209233"/>
            <a:ext cx="1438917" cy="1623038"/>
          </a:xfrm>
          <a:prstGeom prst="rect">
            <a:avLst/>
          </a:prstGeom>
          <a:ln>
            <a:solidFill>
              <a:srgbClr val="0905BB"/>
            </a:solidFill>
          </a:ln>
        </p:spPr>
      </p:pic>
      <p:sp>
        <p:nvSpPr>
          <p:cNvPr id="2" name="ลูกศรขวา 7">
            <a:extLst>
              <a:ext uri="{FF2B5EF4-FFF2-40B4-BE49-F238E27FC236}">
                <a16:creationId xmlns:a16="http://schemas.microsoft.com/office/drawing/2014/main" xmlns="" id="{9159B0F1-98DC-4E7A-89CD-536E47239F2C}"/>
              </a:ext>
            </a:extLst>
          </p:cNvPr>
          <p:cNvSpPr/>
          <p:nvPr/>
        </p:nvSpPr>
        <p:spPr>
          <a:xfrm>
            <a:off x="1773611" y="1672970"/>
            <a:ext cx="528831" cy="69556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0E59B5-6727-4B11-9F67-69A50B3A4B19}"/>
              </a:ext>
            </a:extLst>
          </p:cNvPr>
          <p:cNvSpPr txBox="1"/>
          <p:nvPr/>
        </p:nvSpPr>
        <p:spPr>
          <a:xfrm>
            <a:off x="2359096" y="1067857"/>
            <a:ext cx="6784904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400" b="1" dirty="0"/>
              <a:t>ในปี 61 เพิ่มเติม 2 ประเด็น (การเกิดภาวะแทรกซ้อนจากการทำหัตถการ </a:t>
            </a:r>
            <a:r>
              <a:rPr lang="en-US" sz="2400" b="1" dirty="0"/>
              <a:t>tube, line ,catheter </a:t>
            </a:r>
            <a:r>
              <a:rPr lang="th-TH" sz="2400" b="1" dirty="0"/>
              <a:t>และการพิทักษ์สิทธิ์ ที่ไม่ลงบันทึกในเวชระเบียน)</a:t>
            </a:r>
            <a:endParaRPr lang="en-US" sz="2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400" b="1" dirty="0" smtClean="0"/>
              <a:t>ในปี </a:t>
            </a:r>
            <a:r>
              <a:rPr lang="en-US" sz="2400" b="1" dirty="0" smtClean="0"/>
              <a:t>63</a:t>
            </a:r>
            <a:r>
              <a:rPr lang="th-TH" sz="2400" b="1" dirty="0" smtClean="0"/>
              <a:t>กำหนด</a:t>
            </a:r>
            <a:r>
              <a:rPr lang="th-TH" sz="2400" b="1" dirty="0"/>
              <a:t>ทีม </a:t>
            </a:r>
            <a:r>
              <a:rPr lang="en-US" sz="2400" b="1" dirty="0" smtClean="0"/>
              <a:t>RM </a:t>
            </a:r>
            <a:r>
              <a:rPr lang="th-TH" sz="2400" b="1" dirty="0" smtClean="0"/>
              <a:t>ประจำหน่วยงาน</a:t>
            </a:r>
            <a:r>
              <a:rPr lang="en-US" sz="2400" b="1" dirty="0" smtClean="0"/>
              <a:t> </a:t>
            </a:r>
            <a:r>
              <a:rPr lang="th-TH" sz="2400" b="1" dirty="0"/>
              <a:t>และทีมกลางที่เกี่ยวข้องในแต่ละด้านรวบรวมข้อมูลสรุป และปรับการรายงานเข้าในโปรแกรมรายงานความเสี่ยง</a:t>
            </a:r>
            <a:endParaRPr lang="en-US" sz="2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400" b="1" dirty="0"/>
              <a:t>มีการปรับปรุงระบบงาน/แนวทางจากหน่วยงานและทีมที่เกี่ยวข้องในอุบัติการณ์ที่พบ เช่น การสื่อสารข้อมูลการนัด, การแพ้ยาซ้ำ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400" b="1" dirty="0"/>
              <a:t>การจัดทำ </a:t>
            </a:r>
            <a:r>
              <a:rPr lang="en-US" sz="2400" b="1" dirty="0"/>
              <a:t>Risk </a:t>
            </a:r>
            <a:r>
              <a:rPr lang="en-US" sz="2400" b="1" dirty="0" smtClean="0"/>
              <a:t>Register  </a:t>
            </a:r>
            <a:r>
              <a:rPr lang="th-TH" sz="2400" b="1" dirty="0" smtClean="0"/>
              <a:t>ในความเสี่ยง </a:t>
            </a:r>
            <a:r>
              <a:rPr lang="en-US" sz="2400" b="1" dirty="0" smtClean="0"/>
              <a:t>5 </a:t>
            </a:r>
            <a:r>
              <a:rPr lang="th-TH" sz="2400" b="1" dirty="0" smtClean="0"/>
              <a:t>อันดับ</a:t>
            </a:r>
            <a:endParaRPr lang="th-TH" sz="2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400" b="1" dirty="0"/>
              <a:t>กำหนดจุดเน้นในปี </a:t>
            </a:r>
            <a:r>
              <a:rPr lang="en-US" sz="2400" b="1" dirty="0" smtClean="0"/>
              <a:t>2564 </a:t>
            </a:r>
            <a:r>
              <a:rPr lang="en-US" sz="2400" b="1" dirty="0" smtClean="0"/>
              <a:t>risk register/risk owner</a:t>
            </a:r>
            <a:r>
              <a:rPr lang="th-TH" sz="2400" b="1" dirty="0" smtClean="0"/>
              <a:t>(</a:t>
            </a:r>
            <a:r>
              <a:rPr lang="th-TH" sz="2400" b="1" dirty="0" smtClean="0"/>
              <a:t>เฝ้าระวัง</a:t>
            </a:r>
            <a:r>
              <a:rPr lang="th-TH" sz="2400" b="1" dirty="0" smtClean="0"/>
              <a:t>มาตรฐาน</a:t>
            </a:r>
            <a:r>
              <a:rPr lang="th-TH" sz="2400" b="1" dirty="0" smtClean="0"/>
              <a:t>สำคัญจำเป็น 9 ข้อ)</a:t>
            </a:r>
            <a:endParaRPr lang="th-TH" sz="2400" b="1" dirty="0"/>
          </a:p>
        </p:txBody>
      </p:sp>
      <p:sp>
        <p:nvSpPr>
          <p:cNvPr id="4" name="ลูกศรขวา 7">
            <a:extLst>
              <a:ext uri="{FF2B5EF4-FFF2-40B4-BE49-F238E27FC236}">
                <a16:creationId xmlns:a16="http://schemas.microsoft.com/office/drawing/2014/main" xmlns="" id="{6ABCC067-6CF0-4BD0-A164-07A1D32B40E6}"/>
              </a:ext>
            </a:extLst>
          </p:cNvPr>
          <p:cNvSpPr/>
          <p:nvPr/>
        </p:nvSpPr>
        <p:spPr>
          <a:xfrm rot="5400000">
            <a:off x="5186691" y="5003836"/>
            <a:ext cx="431569" cy="3615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2FE84-B11F-42A6-9BC6-4547CEC05FC6}"/>
              </a:ext>
            </a:extLst>
          </p:cNvPr>
          <p:cNvSpPr txBox="1"/>
          <p:nvPr/>
        </p:nvSpPr>
        <p:spPr>
          <a:xfrm>
            <a:off x="100440" y="5418452"/>
            <a:ext cx="8873079" cy="1200329"/>
          </a:xfrm>
          <a:custGeom>
            <a:avLst/>
            <a:gdLst>
              <a:gd name="connsiteX0" fmla="*/ 0 w 11830772"/>
              <a:gd name="connsiteY0" fmla="*/ 0 h 954107"/>
              <a:gd name="connsiteX1" fmla="*/ 236615 w 11830772"/>
              <a:gd name="connsiteY1" fmla="*/ 0 h 954107"/>
              <a:gd name="connsiteX2" fmla="*/ 1064769 w 11830772"/>
              <a:gd name="connsiteY2" fmla="*/ 0 h 954107"/>
              <a:gd name="connsiteX3" fmla="*/ 1538000 w 11830772"/>
              <a:gd name="connsiteY3" fmla="*/ 0 h 954107"/>
              <a:gd name="connsiteX4" fmla="*/ 2247847 w 11830772"/>
              <a:gd name="connsiteY4" fmla="*/ 0 h 954107"/>
              <a:gd name="connsiteX5" fmla="*/ 2484462 w 11830772"/>
              <a:gd name="connsiteY5" fmla="*/ 0 h 954107"/>
              <a:gd name="connsiteX6" fmla="*/ 3076001 w 11830772"/>
              <a:gd name="connsiteY6" fmla="*/ 0 h 954107"/>
              <a:gd name="connsiteX7" fmla="*/ 3549232 w 11830772"/>
              <a:gd name="connsiteY7" fmla="*/ 0 h 954107"/>
              <a:gd name="connsiteX8" fmla="*/ 4259078 w 11830772"/>
              <a:gd name="connsiteY8" fmla="*/ 0 h 954107"/>
              <a:gd name="connsiteX9" fmla="*/ 4968924 w 11830772"/>
              <a:gd name="connsiteY9" fmla="*/ 0 h 954107"/>
              <a:gd name="connsiteX10" fmla="*/ 5678771 w 11830772"/>
              <a:gd name="connsiteY10" fmla="*/ 0 h 954107"/>
              <a:gd name="connsiteX11" fmla="*/ 6152001 w 11830772"/>
              <a:gd name="connsiteY11" fmla="*/ 0 h 954107"/>
              <a:gd name="connsiteX12" fmla="*/ 6506925 w 11830772"/>
              <a:gd name="connsiteY12" fmla="*/ 0 h 954107"/>
              <a:gd name="connsiteX13" fmla="*/ 7216771 w 11830772"/>
              <a:gd name="connsiteY13" fmla="*/ 0 h 954107"/>
              <a:gd name="connsiteX14" fmla="*/ 8044925 w 11830772"/>
              <a:gd name="connsiteY14" fmla="*/ 0 h 954107"/>
              <a:gd name="connsiteX15" fmla="*/ 8281540 w 11830772"/>
              <a:gd name="connsiteY15" fmla="*/ 0 h 954107"/>
              <a:gd name="connsiteX16" fmla="*/ 8754771 w 11830772"/>
              <a:gd name="connsiteY16" fmla="*/ 0 h 954107"/>
              <a:gd name="connsiteX17" fmla="*/ 9582925 w 11830772"/>
              <a:gd name="connsiteY17" fmla="*/ 0 h 954107"/>
              <a:gd name="connsiteX18" fmla="*/ 10292772 w 11830772"/>
              <a:gd name="connsiteY18" fmla="*/ 0 h 954107"/>
              <a:gd name="connsiteX19" fmla="*/ 10529387 w 11830772"/>
              <a:gd name="connsiteY19" fmla="*/ 0 h 954107"/>
              <a:gd name="connsiteX20" fmla="*/ 11120926 w 11830772"/>
              <a:gd name="connsiteY20" fmla="*/ 0 h 954107"/>
              <a:gd name="connsiteX21" fmla="*/ 11830772 w 11830772"/>
              <a:gd name="connsiteY21" fmla="*/ 0 h 954107"/>
              <a:gd name="connsiteX22" fmla="*/ 11830772 w 11830772"/>
              <a:gd name="connsiteY22" fmla="*/ 467512 h 954107"/>
              <a:gd name="connsiteX23" fmla="*/ 11830772 w 11830772"/>
              <a:gd name="connsiteY23" fmla="*/ 954107 h 954107"/>
              <a:gd name="connsiteX24" fmla="*/ 11239233 w 11830772"/>
              <a:gd name="connsiteY24" fmla="*/ 954107 h 954107"/>
              <a:gd name="connsiteX25" fmla="*/ 10647695 w 11830772"/>
              <a:gd name="connsiteY25" fmla="*/ 954107 h 954107"/>
              <a:gd name="connsiteX26" fmla="*/ 10174464 w 11830772"/>
              <a:gd name="connsiteY26" fmla="*/ 954107 h 954107"/>
              <a:gd name="connsiteX27" fmla="*/ 9582925 w 11830772"/>
              <a:gd name="connsiteY27" fmla="*/ 954107 h 954107"/>
              <a:gd name="connsiteX28" fmla="*/ 8873079 w 11830772"/>
              <a:gd name="connsiteY28" fmla="*/ 954107 h 954107"/>
              <a:gd name="connsiteX29" fmla="*/ 8281540 w 11830772"/>
              <a:gd name="connsiteY29" fmla="*/ 954107 h 954107"/>
              <a:gd name="connsiteX30" fmla="*/ 7926617 w 11830772"/>
              <a:gd name="connsiteY30" fmla="*/ 954107 h 954107"/>
              <a:gd name="connsiteX31" fmla="*/ 7216771 w 11830772"/>
              <a:gd name="connsiteY31" fmla="*/ 954107 h 954107"/>
              <a:gd name="connsiteX32" fmla="*/ 6388617 w 11830772"/>
              <a:gd name="connsiteY32" fmla="*/ 954107 h 954107"/>
              <a:gd name="connsiteX33" fmla="*/ 5560463 w 11830772"/>
              <a:gd name="connsiteY33" fmla="*/ 954107 h 954107"/>
              <a:gd name="connsiteX34" fmla="*/ 4968924 w 11830772"/>
              <a:gd name="connsiteY34" fmla="*/ 954107 h 954107"/>
              <a:gd name="connsiteX35" fmla="*/ 4259078 w 11830772"/>
              <a:gd name="connsiteY35" fmla="*/ 954107 h 954107"/>
              <a:gd name="connsiteX36" fmla="*/ 3430924 w 11830772"/>
              <a:gd name="connsiteY36" fmla="*/ 954107 h 954107"/>
              <a:gd name="connsiteX37" fmla="*/ 2957693 w 11830772"/>
              <a:gd name="connsiteY37" fmla="*/ 954107 h 954107"/>
              <a:gd name="connsiteX38" fmla="*/ 2484462 w 11830772"/>
              <a:gd name="connsiteY38" fmla="*/ 954107 h 954107"/>
              <a:gd name="connsiteX39" fmla="*/ 1774616 w 11830772"/>
              <a:gd name="connsiteY39" fmla="*/ 954107 h 954107"/>
              <a:gd name="connsiteX40" fmla="*/ 1538000 w 11830772"/>
              <a:gd name="connsiteY40" fmla="*/ 954107 h 954107"/>
              <a:gd name="connsiteX41" fmla="*/ 1301385 w 11830772"/>
              <a:gd name="connsiteY41" fmla="*/ 954107 h 954107"/>
              <a:gd name="connsiteX42" fmla="*/ 1064769 w 11830772"/>
              <a:gd name="connsiteY42" fmla="*/ 954107 h 954107"/>
              <a:gd name="connsiteX43" fmla="*/ 591539 w 11830772"/>
              <a:gd name="connsiteY43" fmla="*/ 954107 h 954107"/>
              <a:gd name="connsiteX44" fmla="*/ 0 w 11830772"/>
              <a:gd name="connsiteY44" fmla="*/ 954107 h 954107"/>
              <a:gd name="connsiteX45" fmla="*/ 0 w 11830772"/>
              <a:gd name="connsiteY45" fmla="*/ 486595 h 954107"/>
              <a:gd name="connsiteX46" fmla="*/ 0 w 11830772"/>
              <a:gd name="connsiteY46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830772" h="954107" extrusionOk="0">
                <a:moveTo>
                  <a:pt x="0" y="0"/>
                </a:moveTo>
                <a:cubicBezTo>
                  <a:pt x="98744" y="-17198"/>
                  <a:pt x="143251" y="11861"/>
                  <a:pt x="236615" y="0"/>
                </a:cubicBezTo>
                <a:cubicBezTo>
                  <a:pt x="329979" y="-11861"/>
                  <a:pt x="751923" y="53488"/>
                  <a:pt x="1064769" y="0"/>
                </a:cubicBezTo>
                <a:cubicBezTo>
                  <a:pt x="1377615" y="-53488"/>
                  <a:pt x="1411873" y="19525"/>
                  <a:pt x="1538000" y="0"/>
                </a:cubicBezTo>
                <a:cubicBezTo>
                  <a:pt x="1664127" y="-19525"/>
                  <a:pt x="2021597" y="78404"/>
                  <a:pt x="2247847" y="0"/>
                </a:cubicBezTo>
                <a:cubicBezTo>
                  <a:pt x="2474097" y="-78404"/>
                  <a:pt x="2416967" y="18957"/>
                  <a:pt x="2484462" y="0"/>
                </a:cubicBezTo>
                <a:cubicBezTo>
                  <a:pt x="2551957" y="-18957"/>
                  <a:pt x="2901872" y="16269"/>
                  <a:pt x="3076001" y="0"/>
                </a:cubicBezTo>
                <a:cubicBezTo>
                  <a:pt x="3250130" y="-16269"/>
                  <a:pt x="3319711" y="36981"/>
                  <a:pt x="3549232" y="0"/>
                </a:cubicBezTo>
                <a:cubicBezTo>
                  <a:pt x="3778753" y="-36981"/>
                  <a:pt x="4009379" y="62253"/>
                  <a:pt x="4259078" y="0"/>
                </a:cubicBezTo>
                <a:cubicBezTo>
                  <a:pt x="4508777" y="-62253"/>
                  <a:pt x="4686167" y="39220"/>
                  <a:pt x="4968924" y="0"/>
                </a:cubicBezTo>
                <a:cubicBezTo>
                  <a:pt x="5251681" y="-39220"/>
                  <a:pt x="5395507" y="41147"/>
                  <a:pt x="5678771" y="0"/>
                </a:cubicBezTo>
                <a:cubicBezTo>
                  <a:pt x="5962035" y="-41147"/>
                  <a:pt x="5973888" y="2490"/>
                  <a:pt x="6152001" y="0"/>
                </a:cubicBezTo>
                <a:cubicBezTo>
                  <a:pt x="6330114" y="-2490"/>
                  <a:pt x="6410379" y="26594"/>
                  <a:pt x="6506925" y="0"/>
                </a:cubicBezTo>
                <a:cubicBezTo>
                  <a:pt x="6603471" y="-26594"/>
                  <a:pt x="6904661" y="14190"/>
                  <a:pt x="7216771" y="0"/>
                </a:cubicBezTo>
                <a:cubicBezTo>
                  <a:pt x="7528881" y="-14190"/>
                  <a:pt x="7803204" y="50504"/>
                  <a:pt x="8044925" y="0"/>
                </a:cubicBezTo>
                <a:cubicBezTo>
                  <a:pt x="8286646" y="-50504"/>
                  <a:pt x="8203293" y="25591"/>
                  <a:pt x="8281540" y="0"/>
                </a:cubicBezTo>
                <a:cubicBezTo>
                  <a:pt x="8359788" y="-25591"/>
                  <a:pt x="8598494" y="27125"/>
                  <a:pt x="8754771" y="0"/>
                </a:cubicBezTo>
                <a:cubicBezTo>
                  <a:pt x="8911048" y="-27125"/>
                  <a:pt x="9182838" y="56015"/>
                  <a:pt x="9582925" y="0"/>
                </a:cubicBezTo>
                <a:cubicBezTo>
                  <a:pt x="9983012" y="-56015"/>
                  <a:pt x="10095216" y="37332"/>
                  <a:pt x="10292772" y="0"/>
                </a:cubicBezTo>
                <a:cubicBezTo>
                  <a:pt x="10490328" y="-37332"/>
                  <a:pt x="10453084" y="14684"/>
                  <a:pt x="10529387" y="0"/>
                </a:cubicBezTo>
                <a:cubicBezTo>
                  <a:pt x="10605691" y="-14684"/>
                  <a:pt x="10885004" y="45207"/>
                  <a:pt x="11120926" y="0"/>
                </a:cubicBezTo>
                <a:cubicBezTo>
                  <a:pt x="11356848" y="-45207"/>
                  <a:pt x="11525090" y="76608"/>
                  <a:pt x="11830772" y="0"/>
                </a:cubicBezTo>
                <a:cubicBezTo>
                  <a:pt x="11841626" y="153890"/>
                  <a:pt x="11787163" y="241703"/>
                  <a:pt x="11830772" y="467512"/>
                </a:cubicBezTo>
                <a:cubicBezTo>
                  <a:pt x="11874381" y="693321"/>
                  <a:pt x="11830098" y="819622"/>
                  <a:pt x="11830772" y="954107"/>
                </a:cubicBezTo>
                <a:cubicBezTo>
                  <a:pt x="11618526" y="981421"/>
                  <a:pt x="11439946" y="910616"/>
                  <a:pt x="11239233" y="954107"/>
                </a:cubicBezTo>
                <a:cubicBezTo>
                  <a:pt x="11038520" y="997598"/>
                  <a:pt x="10935218" y="939342"/>
                  <a:pt x="10647695" y="954107"/>
                </a:cubicBezTo>
                <a:cubicBezTo>
                  <a:pt x="10360172" y="968872"/>
                  <a:pt x="10389395" y="948724"/>
                  <a:pt x="10174464" y="954107"/>
                </a:cubicBezTo>
                <a:cubicBezTo>
                  <a:pt x="9959533" y="959490"/>
                  <a:pt x="9878338" y="946012"/>
                  <a:pt x="9582925" y="954107"/>
                </a:cubicBezTo>
                <a:cubicBezTo>
                  <a:pt x="9287512" y="962202"/>
                  <a:pt x="9132747" y="941159"/>
                  <a:pt x="8873079" y="954107"/>
                </a:cubicBezTo>
                <a:cubicBezTo>
                  <a:pt x="8613411" y="967055"/>
                  <a:pt x="8558559" y="890286"/>
                  <a:pt x="8281540" y="954107"/>
                </a:cubicBezTo>
                <a:cubicBezTo>
                  <a:pt x="8004521" y="1017928"/>
                  <a:pt x="8007200" y="916972"/>
                  <a:pt x="7926617" y="954107"/>
                </a:cubicBezTo>
                <a:cubicBezTo>
                  <a:pt x="7846034" y="991242"/>
                  <a:pt x="7522666" y="924160"/>
                  <a:pt x="7216771" y="954107"/>
                </a:cubicBezTo>
                <a:cubicBezTo>
                  <a:pt x="6910876" y="984054"/>
                  <a:pt x="6585512" y="857004"/>
                  <a:pt x="6388617" y="954107"/>
                </a:cubicBezTo>
                <a:cubicBezTo>
                  <a:pt x="6191722" y="1051210"/>
                  <a:pt x="5749759" y="887531"/>
                  <a:pt x="5560463" y="954107"/>
                </a:cubicBezTo>
                <a:cubicBezTo>
                  <a:pt x="5371167" y="1020683"/>
                  <a:pt x="5132607" y="890704"/>
                  <a:pt x="4968924" y="954107"/>
                </a:cubicBezTo>
                <a:cubicBezTo>
                  <a:pt x="4805241" y="1017510"/>
                  <a:pt x="4554271" y="898988"/>
                  <a:pt x="4259078" y="954107"/>
                </a:cubicBezTo>
                <a:cubicBezTo>
                  <a:pt x="3963885" y="1009226"/>
                  <a:pt x="3713671" y="899512"/>
                  <a:pt x="3430924" y="954107"/>
                </a:cubicBezTo>
                <a:cubicBezTo>
                  <a:pt x="3148177" y="1008702"/>
                  <a:pt x="3166991" y="918944"/>
                  <a:pt x="2957693" y="954107"/>
                </a:cubicBezTo>
                <a:cubicBezTo>
                  <a:pt x="2748395" y="989270"/>
                  <a:pt x="2699626" y="913095"/>
                  <a:pt x="2484462" y="954107"/>
                </a:cubicBezTo>
                <a:cubicBezTo>
                  <a:pt x="2269298" y="995119"/>
                  <a:pt x="2052924" y="927355"/>
                  <a:pt x="1774616" y="954107"/>
                </a:cubicBezTo>
                <a:cubicBezTo>
                  <a:pt x="1496308" y="980859"/>
                  <a:pt x="1597341" y="929707"/>
                  <a:pt x="1538000" y="954107"/>
                </a:cubicBezTo>
                <a:cubicBezTo>
                  <a:pt x="1478659" y="978507"/>
                  <a:pt x="1416736" y="951618"/>
                  <a:pt x="1301385" y="954107"/>
                </a:cubicBezTo>
                <a:cubicBezTo>
                  <a:pt x="1186034" y="956596"/>
                  <a:pt x="1150308" y="941539"/>
                  <a:pt x="1064769" y="954107"/>
                </a:cubicBezTo>
                <a:cubicBezTo>
                  <a:pt x="979230" y="966675"/>
                  <a:pt x="773445" y="916858"/>
                  <a:pt x="591539" y="954107"/>
                </a:cubicBezTo>
                <a:cubicBezTo>
                  <a:pt x="409633" y="991356"/>
                  <a:pt x="291684" y="913043"/>
                  <a:pt x="0" y="954107"/>
                </a:cubicBezTo>
                <a:cubicBezTo>
                  <a:pt x="-48589" y="799440"/>
                  <a:pt x="9687" y="684571"/>
                  <a:pt x="0" y="486595"/>
                </a:cubicBezTo>
                <a:cubicBezTo>
                  <a:pt x="-9687" y="288619"/>
                  <a:pt x="54469" y="14141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36192616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400" b="1" u="sng" dirty="0"/>
              <a:t>โอกาสพัฒนา</a:t>
            </a:r>
          </a:p>
          <a:p>
            <a:r>
              <a:rPr lang="th-TH" sz="2400" b="1" dirty="0" smtClean="0"/>
              <a:t>การ</a:t>
            </a:r>
            <a:r>
              <a:rPr lang="th-TH" sz="2400" b="1" dirty="0"/>
              <a:t>กำหนดประเด็นใน </a:t>
            </a:r>
            <a:r>
              <a:rPr lang="en-US" sz="2400" b="1" dirty="0"/>
              <a:t>2P safety, </a:t>
            </a:r>
            <a:r>
              <a:rPr lang="en-US" sz="2400" b="1" dirty="0" smtClean="0"/>
              <a:t>risk register, </a:t>
            </a:r>
            <a:r>
              <a:rPr lang="th-TH" sz="2400" b="1" dirty="0" smtClean="0"/>
              <a:t>เฝ้าระวัง</a:t>
            </a:r>
            <a:r>
              <a:rPr lang="th-TH" sz="2400" b="1" dirty="0" smtClean="0"/>
              <a:t>มาตรฐาน</a:t>
            </a:r>
            <a:r>
              <a:rPr lang="th-TH" sz="2400" b="1" dirty="0"/>
              <a:t>สำคัญจำเป็น, </a:t>
            </a:r>
            <a:r>
              <a:rPr lang="en-US" sz="2400" b="1" dirty="0" err="1" smtClean="0"/>
              <a:t>B</a:t>
            </a:r>
            <a:r>
              <a:rPr lang="en-US" sz="2400" b="1" dirty="0" err="1" smtClean="0"/>
              <a:t>anthi</a:t>
            </a:r>
            <a:r>
              <a:rPr lang="en-US" sz="2400" b="1" dirty="0" smtClean="0"/>
              <a:t> patient safety </a:t>
            </a:r>
            <a:r>
              <a:rPr lang="en-US" sz="2400" b="1" dirty="0"/>
              <a:t>goal</a:t>
            </a:r>
            <a:endParaRPr lang="th-TH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6C6E9B-8D89-4BD4-8E77-159E28CFEA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40" y="3090140"/>
            <a:ext cx="2208509" cy="17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20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C2C3E275-C74A-4DBE-8E18-C73657D66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41" y="156602"/>
            <a:ext cx="3026807" cy="830997"/>
          </a:xfrm>
          <a:prstGeom prst="rect">
            <a:avLst/>
          </a:prstGeom>
          <a:solidFill>
            <a:srgbClr val="4172A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FreesiaUPC" panose="020B0604020202020204" pitchFamily="34" charset="-34"/>
              </a:rPr>
              <a:t>ผลลัพธ์การพัฒนาระบบบริหารความเสี่ยง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0E59B5-6727-4B11-9F67-69A50B3A4B19}"/>
              </a:ext>
            </a:extLst>
          </p:cNvPr>
          <p:cNvSpPr txBox="1"/>
          <p:nvPr/>
        </p:nvSpPr>
        <p:spPr>
          <a:xfrm>
            <a:off x="188929" y="903025"/>
            <a:ext cx="30739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มีการสำรวจ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Hospital Survey on Patient Safety culture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(ตอบ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111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คิดเป็น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91.73%)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D01F3D-2156-4DC0-BC75-FE588F994B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96478"/>
            <a:ext cx="2078915" cy="2313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121194-E52A-4853-9830-EAA381BCDF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052" y="2223487"/>
            <a:ext cx="1957388" cy="1971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3D0C17-4ECB-4C32-92AA-CC69FC90EA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62" y="4460540"/>
            <a:ext cx="4220449" cy="2313432"/>
          </a:xfrm>
          <a:prstGeom prst="rect">
            <a:avLst/>
          </a:prstGeom>
          <a:ln>
            <a:solidFill>
              <a:srgbClr val="0905B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8FC914-BBFB-4858-A165-E3923981DA15}"/>
              </a:ext>
            </a:extLst>
          </p:cNvPr>
          <p:cNvSpPr txBox="1"/>
          <p:nvPr/>
        </p:nvSpPr>
        <p:spPr>
          <a:xfrm>
            <a:off x="4060088" y="941108"/>
            <a:ext cx="4894984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โดยพบประเด็น</a:t>
            </a:r>
            <a:r>
              <a:rPr lang="th-TH" sz="2800" b="1" dirty="0">
                <a:solidFill>
                  <a:srgbClr val="000000"/>
                </a:solidFill>
                <a:latin typeface="Tw Cen MT"/>
              </a:rPr>
              <a:t>สำหรับการ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พัฒนา ได้แก่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1) การบันทึกและส่งรายงานอุบัติการณ์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2) ความถี่ของการรายงานอุบัติการณ์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3)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การสื่อสารข้อมูลกลับเกี่ยวกับ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การ</a:t>
            </a:r>
            <a:r>
              <a:rPr lang="th-TH" sz="2400" b="1" dirty="0" smtClean="0">
                <a:solidFill>
                  <a:srgbClr val="000000"/>
                </a:solidFill>
                <a:latin typeface="Tw Cen MT"/>
              </a:rPr>
              <a:t>จัดการความเสี่ยง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ที่มี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การรายงาน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ลูกศรขวา 7">
            <a:extLst>
              <a:ext uri="{FF2B5EF4-FFF2-40B4-BE49-F238E27FC236}">
                <a16:creationId xmlns:a16="http://schemas.microsoft.com/office/drawing/2014/main" xmlns="" id="{9159B0F1-98DC-4E7A-89CD-536E47239F2C}"/>
              </a:ext>
            </a:extLst>
          </p:cNvPr>
          <p:cNvSpPr/>
          <p:nvPr/>
        </p:nvSpPr>
        <p:spPr>
          <a:xfrm rot="5400000">
            <a:off x="6732345" y="3024919"/>
            <a:ext cx="538673" cy="41199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75DC70-8B0E-488F-8EF2-74A626A8480F}"/>
              </a:ext>
            </a:extLst>
          </p:cNvPr>
          <p:cNvSpPr txBox="1"/>
          <p:nvPr/>
        </p:nvSpPr>
        <p:spPr>
          <a:xfrm>
            <a:off x="226536" y="4908396"/>
            <a:ext cx="898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พบการประเมินบางครั้งในทุกระดับ ในหน่วยงาน นอกหน่วยงาน และระดับภาพรวม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7A7B32-EB00-48B7-AC4A-9437897DF734}"/>
              </a:ext>
            </a:extLst>
          </p:cNvPr>
          <p:cNvSpPr txBox="1"/>
          <p:nvPr/>
        </p:nvSpPr>
        <p:spPr>
          <a:xfrm>
            <a:off x="4471326" y="3540772"/>
            <a:ext cx="2448732" cy="2677656"/>
          </a:xfrm>
          <a:prstGeom prst="rect">
            <a:avLst/>
          </a:prstGeom>
          <a:noFill/>
          <a:ln>
            <a:solidFill>
              <a:srgbClr val="270BB5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270BB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มีนโยบายการบริหารจัดการความเสี่ยงของ รพ. </a:t>
            </a:r>
            <a:r>
              <a:rPr lang="en-US" sz="2400" b="1" dirty="0" smtClean="0">
                <a:solidFill>
                  <a:srgbClr val="270BB5"/>
                </a:solidFill>
                <a:latin typeface="Tw Cen MT"/>
              </a:rPr>
              <a:t>/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0BB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270BB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ปรับแนวทางการค้นหาและการรายงาน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0BB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ให้</a:t>
            </a:r>
            <a:r>
              <a:rPr lang="th-TH" sz="2400" b="1" noProof="0" dirty="0" smtClean="0">
                <a:solidFill>
                  <a:srgbClr val="270BB5"/>
                </a:solidFill>
                <a:latin typeface="Tw Cen MT"/>
              </a:rPr>
              <a:t>หลากหลาย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0BB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270BB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มี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0BB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RM man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270BB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ในทุกหน่วยงาน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270BB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553433F-FC8C-420A-883E-1B2D59EF05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4689" y="3964450"/>
            <a:ext cx="2251194" cy="1952442"/>
          </a:xfrm>
          <a:prstGeom prst="rect">
            <a:avLst/>
          </a:prstGeom>
          <a:ln>
            <a:solidFill>
              <a:srgbClr val="270BB5"/>
            </a:solidFill>
          </a:ln>
        </p:spPr>
      </p:pic>
      <p:sp>
        <p:nvSpPr>
          <p:cNvPr id="23" name="ลูกศรขวา 7">
            <a:extLst>
              <a:ext uri="{FF2B5EF4-FFF2-40B4-BE49-F238E27FC236}">
                <a16:creationId xmlns:a16="http://schemas.microsoft.com/office/drawing/2014/main" xmlns="" id="{5B0D5CC9-BD75-4586-830D-8AFAF39DBEAB}"/>
              </a:ext>
            </a:extLst>
          </p:cNvPr>
          <p:cNvSpPr/>
          <p:nvPr/>
        </p:nvSpPr>
        <p:spPr>
          <a:xfrm rot="18280573">
            <a:off x="3707545" y="2998848"/>
            <a:ext cx="538673" cy="411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1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กระบวนการ</a:t>
            </a:r>
            <a:r>
              <a:rPr lang="th-TH" dirty="0"/>
              <a:t>สำคัญ (</a:t>
            </a:r>
            <a:r>
              <a:rPr lang="en-US" dirty="0"/>
              <a:t>Key Process</a:t>
            </a:r>
            <a:r>
              <a:rPr lang="th-TH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4892018"/>
              </p:ext>
            </p:extLst>
          </p:nvPr>
        </p:nvGraphicFramePr>
        <p:xfrm>
          <a:off x="107949" y="1219200"/>
          <a:ext cx="9036051" cy="661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2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2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กระบวนการสำคัญ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Key Process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สิ่งที่คาดหวังจากกระบวนการ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Process Requirement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ตัวชี้วัดสำคัญ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Performance Indicator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ค้นหาความเสี่ยงเชิงรุก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และเชิงรับ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1.บุคลากรทุกคนในหน่วยงานรับรู้ เข้าใจเรื่อง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2.ทุกหน่วยงานต้องมีการรายงานความเสี่ยง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ทุกเดือน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มีการรายงานอุบัติการณ์และเหตุการณ์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เกือบพลาด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ที่เหมาะสม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3.ทุกหน่วยงานต้องมีการค้นหาและจัดการ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ความเสี่ยงให้เป็นปัจจุบันครอบคลุมประเด็น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ตามโปรแกรมความเสี่ยงของโรงพยาบาล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1.จำนวนอุบัติการณ์ความเสี่ยงที่ได้รับรับรายงาน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2.จำนวนครั้งของการรายงานอุบัติการณ์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Near miss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คลินิกและทั่วไป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42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กระบวนการ</a:t>
            </a:r>
            <a:r>
              <a:rPr lang="th-TH" dirty="0"/>
              <a:t>สำคัญ (</a:t>
            </a:r>
            <a:r>
              <a:rPr lang="en-US" dirty="0"/>
              <a:t>Key Process</a:t>
            </a:r>
            <a:r>
              <a:rPr lang="th-TH" dirty="0"/>
              <a:t>)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507827"/>
              </p:ext>
            </p:extLst>
          </p:nvPr>
        </p:nvGraphicFramePr>
        <p:xfrm>
          <a:off x="107950" y="1196975"/>
          <a:ext cx="9036051" cy="590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2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2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กระบวนการสำคัญ</a:t>
                      </a:r>
                      <a:endParaRPr lang="en-US" sz="18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Key Process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สิ่งที่คาดหวังจากกระบวนการ</a:t>
                      </a:r>
                      <a:endParaRPr lang="en-US" sz="18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Process Requirement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ตัวชี้วัดสำคัญ</a:t>
                      </a:r>
                      <a:endParaRPr lang="en-US" sz="18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Performance Indicator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2.การประเมิน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วิเคราะห์ความ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1.ประเมินความเสี่ยงทางคลินิกและความ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เสี่ยงทั่วไป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ได้ถูกต้องเหมาะสม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บอกระดับความรุนแรงของผลกระทบที่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ตามมา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ได้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3.มีการวิเคราะห์ข้อมูลและนำข้อมูลไปใช้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เพื่อการ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ประเมินผล ปรับปรุง เรียนรู้ และวางแผน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4.มีการวิเคราะห์สาเหตุที่แท้จริง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(root cause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เพื่อค้นหาปัจจัยเชิงระบบ ที่อยู่เบื้องหลัง และนำไปสู่การแก้ปัญหาที่เหมาะสม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1.ร้อยละของอุบัติการณ์ที่ได้รับการแก้ไข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อย่างเป็น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ระบบ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จำนวนเกิดซ้ำของอุบัติการณ์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E-I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จำนวนการเกิดอุบัติการณ์ที่เป็น</a:t>
                      </a:r>
                      <a:r>
                        <a:rPr lang="en-US" sz="2000" dirty="0" err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Banthi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Safety Goal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62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กระบวนการ</a:t>
            </a:r>
            <a:r>
              <a:rPr lang="th-TH" dirty="0"/>
              <a:t>สำคัญ (</a:t>
            </a:r>
            <a:r>
              <a:rPr lang="en-US" dirty="0"/>
              <a:t>Key Process</a:t>
            </a:r>
            <a:r>
              <a:rPr lang="th-TH" dirty="0"/>
              <a:t>)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4961863"/>
              </p:ext>
            </p:extLst>
          </p:nvPr>
        </p:nvGraphicFramePr>
        <p:xfrm>
          <a:off x="107950" y="1196975"/>
          <a:ext cx="903605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2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2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กระบวนการสำคัญ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Key Process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)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สิ่งที่คาดหวังจากกระบวนการ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Process Requirement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ตัวชี้วัดสำคัญ</a:t>
                      </a:r>
                      <a:endParaRPr lang="en-US" sz="20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Performance Indicator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99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ป้องกันและจัดการความเสี่ยง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-การกำหนดมาตรการป้องกัน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,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-การสร้างความตระหนัก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-การเฝ้าระวัง/ระบบรายงาน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-.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การจัดการกับความสูญเสีย/เสีย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หาย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-.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การจัดระบบข้อมูลเพื่อการ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บริหารความเสี่ยง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, 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การเชื่อมโยง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โปรแกรมที่เกี่ยวข้องกับการ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บริหารความเสี่ยง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1.อุบัติการณ์ที่เกิดขึ้นได้รับการแก้ไขอย่างเป็น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ระบบและทันท่วงที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2.ความเสี่ยงอยู่ในระดับต่ำ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, 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ความสูญเสีย/ความเสียหายอยู่ในระดับต่ำ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การเกิดอุบัติการณ์ซ้ำลดลง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1จำนวนเกิดซ้ำของอุบัติการณ์ 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E-I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2.จำนวนการเกิดอุบัติการณ์ที่เป็น</a:t>
                      </a:r>
                      <a:r>
                        <a:rPr lang="en-US" sz="2000" dirty="0" err="1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Banthi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 Patient Safety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Goal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7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กระบวนการ</a:t>
            </a:r>
            <a:r>
              <a:rPr lang="th-TH" dirty="0"/>
              <a:t>สำคัญ (</a:t>
            </a:r>
            <a:r>
              <a:rPr lang="en-US" dirty="0"/>
              <a:t>Key Process</a:t>
            </a:r>
            <a:r>
              <a:rPr lang="th-TH" dirty="0"/>
              <a:t>)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1161408"/>
              </p:ext>
            </p:extLst>
          </p:nvPr>
        </p:nvGraphicFramePr>
        <p:xfrm>
          <a:off x="107950" y="1196975"/>
          <a:ext cx="9036051" cy="552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2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2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กระบวนการสำคัญ</a:t>
                      </a:r>
                      <a:endParaRPr lang="en-US" sz="24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Key Process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สิ่งที่คาดหวังจากกระบวนการ</a:t>
                      </a:r>
                      <a:endParaRPr lang="en-US" sz="24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Process Requirement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ตัวชี้วัดสำคัญ</a:t>
                      </a:r>
                      <a:endParaRPr lang="en-US" sz="2400" dirty="0" smtClean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Performance Indicator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99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4.การประเมินประสิทธิผลของ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โปรแกรมบริหารความเสี่ยง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มีการประสานงานและประสาน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ความร่วมมือที่ดีระหว่าง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โปรแกรมบริหาร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ความเสี่ยงต่างๆ รวมทั้ง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การบูร</a:t>
                      </a:r>
                      <a:r>
                        <a:rPr lang="th-TH" sz="2000" dirty="0" err="1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ณา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ระบบ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สารสนเทศเพื่อ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การบริหารความเสี่ยง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1.มีการประเมินประสิทธิผลของโปรแกรม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บริหารความเสี่ยงและความปลอดภัยอย่าง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สม่ำเสมอ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และนำไปสู่การปรับปรุงให้ดียิ่งขึ้น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1.ระดับความสำเร็จในการบริหาร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05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878160"/>
          </a:xfrm>
        </p:spPr>
        <p:txBody>
          <a:bodyPr/>
          <a:lstStyle/>
          <a:p>
            <a:r>
              <a:rPr lang="th-TH" dirty="0" smtClean="0"/>
              <a:t>ตัวชี้วัดตามประเด็นคุ</a:t>
            </a:r>
            <a:r>
              <a:rPr lang="th-TH" dirty="0"/>
              <a:t>ณ</a:t>
            </a:r>
            <a:r>
              <a:rPr lang="th-TH" dirty="0" smtClean="0"/>
              <a:t>ภาพ</a:t>
            </a:r>
            <a:endParaRPr lang="th-TH" dirty="0"/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7498605"/>
              </p:ext>
            </p:extLst>
          </p:nvPr>
        </p:nvGraphicFramePr>
        <p:xfrm>
          <a:off x="467544" y="1196752"/>
          <a:ext cx="8046720" cy="572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4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49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77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77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77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10914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ข้อมูล/ตัวชี้วัด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3134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จำนวนอุบัติการณ์ความเสี่ยงที่ได้รับรายงาน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354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327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209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153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164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551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จำนวนครั้งของการรายงานอุบัติการณ์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near miss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คลินิก/ทั่วไป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116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</a:p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203/</a:t>
                      </a:r>
                    </a:p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154/21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0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</a:p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ร้อยละของอุบัติการณ์ที่ได้รับการแก้ไขอย่างเป็นระบบ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0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จำนวนครั้งของการเกิดอุบัติการณ์ระดับ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G-I</a:t>
                      </a:r>
                      <a:endParaRPr kumimoji="0" lang="th-TH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6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จำนวนการเกิดซ้ำของอุบัติการณ์ระดับ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E-I</a:t>
                      </a:r>
                      <a:endParaRPr kumimoji="0" lang="th-TH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96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จำนวนการเกิดอุบัติการณ์ที่เป็น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Banthi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Patient Safety Goal</a:t>
                      </a:r>
                      <a:endParaRPr kumimoji="0" lang="th-TH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147</a:t>
                      </a:r>
                    </a:p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41.53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248</a:t>
                      </a:r>
                    </a:p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75.84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</a:t>
                      </a:r>
                    </a:p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130</a:t>
                      </a:r>
                    </a:p>
                    <a:p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79.27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9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เป้าหมายสำคัญ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บริหารความเสี่ยงตามโปรแกรมเฝ้าระวังความเสี่ยง </a:t>
            </a:r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Patient Safety  Goal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ด้านของโรงพยาบาล ได้แก่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คลาดเคลื่อนทางยา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ดูแลรักษาล่าช้า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ปัญหาสารน้ำ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ติดตามติดเชื้อ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อย่าเบื่อสื่อสาร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ตรวจทานระบุตัวให้ชัด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มีคนพลัดตกเตียง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ความเสี่ยงมารดาและ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ทารก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การเกิดภาวะแทรกซ้อนจากการทำหัตถการ </a:t>
            </a:r>
            <a:r>
              <a:rPr lang="en-US" sz="240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tube,line,catheter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ได้แก่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ET tube </a:t>
            </a:r>
            <a:r>
              <a:rPr lang="en-US" sz="240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ICD,IV,Retained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catheter, cut down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การพิทักษ์สิทธ์การลงบันทึกเวชระเบียนกลุ่มผู้ป่วย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HIV,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ล่วงละเมิดทางเพศ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xmlns="" val="26820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Banthi</a:t>
            </a:r>
            <a:r>
              <a:rPr lang="en-US" dirty="0" smtClean="0"/>
              <a:t> Patient Safety Goal 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91886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8497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240675AA-F4BC-4A9A-BBE4-503A1E82DDE2}"/>
              </a:ext>
            </a:extLst>
          </p:cNvPr>
          <p:cNvSpPr txBox="1"/>
          <p:nvPr/>
        </p:nvSpPr>
        <p:spPr>
          <a:xfrm>
            <a:off x="3888512" y="978693"/>
            <a:ext cx="5155048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§"/>
              <a:defRPr/>
            </a:pPr>
            <a:r>
              <a:rPr lang="en-US" sz="2100" dirty="0" smtClean="0">
                <a:solidFill>
                  <a:srgbClr val="000000"/>
                </a:solidFill>
              </a:rPr>
              <a:t>Triage </a:t>
            </a:r>
            <a:r>
              <a:rPr lang="th-TH" sz="2100" dirty="0" smtClean="0">
                <a:solidFill>
                  <a:srgbClr val="000000"/>
                </a:solidFill>
              </a:rPr>
              <a:t>เร็วตั้งแต่จุดแรกที่พบผู้ป่วย</a:t>
            </a:r>
            <a:endParaRPr lang="th-TH" sz="2100" dirty="0" smtClean="0">
              <a:solidFill>
                <a:srgbClr val="000000"/>
              </a:solidFill>
            </a:endParaRP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th-TH" sz="2100" dirty="0" smtClean="0">
                <a:solidFill>
                  <a:srgbClr val="000000"/>
                </a:solidFill>
              </a:rPr>
              <a:t>ทบทวนการทำ </a:t>
            </a:r>
            <a:r>
              <a:rPr lang="en-US" sz="2100" dirty="0" smtClean="0">
                <a:solidFill>
                  <a:srgbClr val="000000"/>
                </a:solidFill>
              </a:rPr>
              <a:t>treatment </a:t>
            </a:r>
            <a:r>
              <a:rPr lang="th-TH" sz="2100" dirty="0" smtClean="0">
                <a:solidFill>
                  <a:srgbClr val="000000"/>
                </a:solidFill>
              </a:rPr>
              <a:t>ผู้ป่วยร่วมกันระหว่างแพทย์/</a:t>
            </a:r>
            <a:r>
              <a:rPr lang="en-US" sz="2100" dirty="0" smtClean="0">
                <a:solidFill>
                  <a:srgbClr val="000000"/>
                </a:solidFill>
              </a:rPr>
              <a:t>OPD/ER/ward</a:t>
            </a:r>
            <a:endParaRPr lang="th-TH" sz="2100" dirty="0" smtClean="0">
              <a:solidFill>
                <a:srgbClr val="000000"/>
              </a:solidFill>
            </a:endParaRP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th-TH" sz="2100" dirty="0" smtClean="0">
                <a:solidFill>
                  <a:srgbClr val="000000"/>
                </a:solidFill>
              </a:rPr>
              <a:t>กำหนดกลุ่มโรคที่เป็นปัญหาสำคัญ</a:t>
            </a:r>
            <a:r>
              <a:rPr lang="en-US" sz="2100" dirty="0" smtClean="0">
                <a:solidFill>
                  <a:srgbClr val="000000"/>
                </a:solidFill>
              </a:rPr>
              <a:t>, early warning sign </a:t>
            </a:r>
            <a:r>
              <a:rPr lang="th-TH" sz="2100" dirty="0" smtClean="0">
                <a:solidFill>
                  <a:srgbClr val="000000"/>
                </a:solidFill>
              </a:rPr>
              <a:t>ในกลุ่ม </a:t>
            </a:r>
            <a:r>
              <a:rPr lang="en-US" sz="2100" dirty="0" smtClean="0">
                <a:solidFill>
                  <a:srgbClr val="000000"/>
                </a:solidFill>
              </a:rPr>
              <a:t>high risk, </a:t>
            </a:r>
            <a:r>
              <a:rPr lang="th-TH" sz="2100" dirty="0" smtClean="0">
                <a:solidFill>
                  <a:srgbClr val="000000"/>
                </a:solidFill>
              </a:rPr>
              <a:t>เฝ้าระวังกลุ่ม </a:t>
            </a:r>
            <a:r>
              <a:rPr lang="en-US" sz="2100" dirty="0" smtClean="0">
                <a:solidFill>
                  <a:srgbClr val="000000"/>
                </a:solidFill>
              </a:rPr>
              <a:t>post-resuscitate, </a:t>
            </a:r>
            <a:r>
              <a:rPr lang="th-TH" sz="2100" dirty="0" smtClean="0">
                <a:solidFill>
                  <a:srgbClr val="000000"/>
                </a:solidFill>
              </a:rPr>
              <a:t>ปรับระบบการ </a:t>
            </a:r>
            <a:r>
              <a:rPr lang="en-US" sz="2100" dirty="0" smtClean="0">
                <a:solidFill>
                  <a:srgbClr val="000000"/>
                </a:solidFill>
              </a:rPr>
              <a:t>monitoring </a:t>
            </a:r>
            <a:r>
              <a:rPr lang="th-TH" sz="2100" dirty="0" smtClean="0">
                <a:solidFill>
                  <a:srgbClr val="000000"/>
                </a:solidFill>
              </a:rPr>
              <a:t>ใน </a:t>
            </a:r>
            <a:r>
              <a:rPr lang="en-US" sz="2100" dirty="0" smtClean="0">
                <a:solidFill>
                  <a:srgbClr val="000000"/>
                </a:solidFill>
              </a:rPr>
              <a:t>IPD</a:t>
            </a:r>
            <a:endParaRPr lang="en-US" sz="2100" dirty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12172019-D9E2-4D8D-9A0B-567D973EA611}"/>
              </a:ext>
            </a:extLst>
          </p:cNvPr>
          <p:cNvSpPr txBox="1"/>
          <p:nvPr/>
        </p:nvSpPr>
        <p:spPr>
          <a:xfrm>
            <a:off x="110225" y="1580368"/>
            <a:ext cx="3166375" cy="10618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Tw Cen MT"/>
              </a:rPr>
              <a:t>Assess</a:t>
            </a:r>
          </a:p>
          <a:p>
            <a:pPr defTabSz="685800"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Tw Cen MT"/>
              </a:rPr>
              <a:t>Re-assess </a:t>
            </a:r>
          </a:p>
          <a:p>
            <a:pPr defTabSz="685800"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Tw Cen MT"/>
              </a:rPr>
              <a:t>monitoring</a:t>
            </a:r>
            <a:endParaRPr lang="th-TH" sz="2100" b="1" dirty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" name="ลูกศรขวา 7">
            <a:extLst>
              <a:ext uri="{FF2B5EF4-FFF2-40B4-BE49-F238E27FC236}">
                <a16:creationId xmlns="" xmlns:a16="http://schemas.microsoft.com/office/drawing/2014/main" id="{FEB3726A-A425-4116-8F63-1DF59ECF1BF2}"/>
              </a:ext>
            </a:extLst>
          </p:cNvPr>
          <p:cNvSpPr/>
          <p:nvPr/>
        </p:nvSpPr>
        <p:spPr>
          <a:xfrm>
            <a:off x="3468041" y="1580368"/>
            <a:ext cx="420471" cy="43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th-TH" sz="135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C83A8BC1-FC67-47C6-A6D2-F7988F0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5" y="978693"/>
            <a:ext cx="2471975" cy="584775"/>
          </a:xfrm>
          <a:prstGeom prst="rect">
            <a:avLst/>
          </a:prstGeom>
          <a:solidFill>
            <a:srgbClr val="4172A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th-TH" alt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+mj-cs"/>
              </a:rPr>
              <a:t>ดูแลรักษาล่าช้า</a:t>
            </a:r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+mj-cs"/>
            </a:endParaRPr>
          </a:p>
        </p:txBody>
      </p:sp>
      <p:sp>
        <p:nvSpPr>
          <p:cNvPr id="5" name="ลูกศรขวา 7">
            <a:extLst>
              <a:ext uri="{FF2B5EF4-FFF2-40B4-BE49-F238E27FC236}">
                <a16:creationId xmlns="" xmlns:a16="http://schemas.microsoft.com/office/drawing/2014/main" id="{5E8D5353-F8B8-45FD-A86B-DE35D474F6E2}"/>
              </a:ext>
            </a:extLst>
          </p:cNvPr>
          <p:cNvSpPr/>
          <p:nvPr/>
        </p:nvSpPr>
        <p:spPr>
          <a:xfrm rot="5400000">
            <a:off x="6407837" y="3259472"/>
            <a:ext cx="420471" cy="43457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th-TH" sz="135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="" xmlns:a16="http://schemas.microsoft.com/office/drawing/2014/main" id="{240675AA-F4BC-4A9A-BBE4-503A1E82DDE2}"/>
              </a:ext>
            </a:extLst>
          </p:cNvPr>
          <p:cNvSpPr txBox="1"/>
          <p:nvPr/>
        </p:nvSpPr>
        <p:spPr>
          <a:xfrm>
            <a:off x="3276600" y="3733800"/>
            <a:ext cx="44196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14313" indent="-214313">
              <a:defRPr/>
            </a:pPr>
            <a:r>
              <a:rPr lang="th-TH" sz="3200" b="1" dirty="0" smtClean="0">
                <a:solidFill>
                  <a:srgbClr val="000000"/>
                </a:solidFill>
              </a:rPr>
              <a:t>มีระบบและแนวทางในการดูแลผู้ป่วยในกลุ่มโรคที่สำคัญ</a:t>
            </a:r>
          </a:p>
          <a:p>
            <a:pPr marL="214313" indent="-214313">
              <a:defRPr/>
            </a:pPr>
            <a:r>
              <a:rPr lang="th-TH" sz="3200" b="1" dirty="0" smtClean="0">
                <a:solidFill>
                  <a:srgbClr val="000000"/>
                </a:solidFill>
              </a:rPr>
              <a:t>มีการเฝ้าระวังอย่างต่อเนื่อง</a:t>
            </a:r>
            <a:endParaRPr lang="th-TH" sz="3200" b="1" dirty="0" smtClean="0">
              <a:solidFill>
                <a:srgbClr val="000000"/>
              </a:solidFill>
            </a:endParaRP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13C4D10C-E4E6-44D1-B727-7769C594EB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0"/>
            <a:ext cx="2769784" cy="3124200"/>
          </a:xfrm>
          <a:prstGeom prst="rect">
            <a:avLst/>
          </a:prstGeom>
          <a:ln>
            <a:solidFill>
              <a:srgbClr val="0905BB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6241698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_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1243</Words>
  <Application>Microsoft Office PowerPoint</Application>
  <PresentationFormat>นำเสนอทางหน้าจอ (4:3)</PresentationFormat>
  <Paragraphs>209</Paragraphs>
  <Slides>15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7" baseType="lpstr">
      <vt:lpstr>ชุดรูปแบบของ Office</vt:lpstr>
      <vt:lpstr>Template_Head</vt:lpstr>
      <vt:lpstr>RM </vt:lpstr>
      <vt:lpstr> กระบวนการสำคัญ (Key Process) </vt:lpstr>
      <vt:lpstr>กระบวนการสำคัญ (Key Process)</vt:lpstr>
      <vt:lpstr>กระบวนการสำคัญ (Key Process)</vt:lpstr>
      <vt:lpstr>กระบวนการสำคัญ (Key Process)</vt:lpstr>
      <vt:lpstr>ตัวชี้วัดตามประเด็นคุณภาพ</vt:lpstr>
      <vt:lpstr>เป้าหมายสำคัญ</vt:lpstr>
      <vt:lpstr> Banthi Patient Safety Goal </vt:lpstr>
      <vt:lpstr>ภาพนิ่ง 9</vt:lpstr>
      <vt:lpstr>ภาพนิ่ง 10</vt:lpstr>
      <vt:lpstr>ภาพนิ่ง 11</vt:lpstr>
      <vt:lpstr>ข้อเสนอแนะเพื่อการพัฒนาจาก สรพ. </vt:lpstr>
      <vt:lpstr>ภาพนิ่ง 13</vt:lpstr>
      <vt:lpstr>ภาพนิ่ง 14</vt:lpstr>
      <vt:lpstr>ภาพนิ่ง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งานบริหารความเสี่ยง</dc:title>
  <dc:creator>User</dc:creator>
  <cp:lastModifiedBy>vaio</cp:lastModifiedBy>
  <cp:revision>49</cp:revision>
  <dcterms:created xsi:type="dcterms:W3CDTF">2020-10-25T04:22:14Z</dcterms:created>
  <dcterms:modified xsi:type="dcterms:W3CDTF">2020-10-27T15:34:40Z</dcterms:modified>
</cp:coreProperties>
</file>