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8" r:id="rId5"/>
    <p:sldId id="277" r:id="rId6"/>
    <p:sldId id="279" r:id="rId7"/>
    <p:sldId id="280" r:id="rId8"/>
    <p:sldId id="281" r:id="rId9"/>
    <p:sldId id="282" r:id="rId10"/>
    <p:sldId id="259" r:id="rId11"/>
    <p:sldId id="257" r:id="rId12"/>
    <p:sldId id="272" r:id="rId13"/>
    <p:sldId id="283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6777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39570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9458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3289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73405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06269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6498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5502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42412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50117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27585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4FE59-85FC-4F46-97F3-0DD5DA6CE2B1}" type="datetimeFigureOut">
              <a:rPr lang="th-TH" smtClean="0"/>
              <a:pPr/>
              <a:t>27/10/63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C492B-50A6-464C-8721-A32A1DA1365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3606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2613033"/>
          </a:xfrm>
        </p:spPr>
        <p:txBody>
          <a:bodyPr>
            <a:noAutofit/>
          </a:bodyPr>
          <a:lstStyle/>
          <a:p>
            <a:r>
              <a:rPr lang="en-US" sz="5800" dirty="0" smtClean="0"/>
              <a:t>PTC </a:t>
            </a:r>
            <a:br>
              <a:rPr lang="en-US" sz="5800" dirty="0" smtClean="0"/>
            </a:br>
            <a:r>
              <a:rPr lang="th-TH" sz="5800" dirty="0" smtClean="0"/>
              <a:t>( เภสัชกรรมและคณะกรรมการบำบัด )</a:t>
            </a:r>
            <a:r>
              <a:rPr lang="th-TH" sz="5800" dirty="0"/>
              <a:t/>
            </a:r>
            <a:br>
              <a:rPr lang="th-TH" sz="5800" dirty="0"/>
            </a:br>
            <a:r>
              <a:rPr lang="th-TH" sz="5800" dirty="0"/>
              <a:t>ระบบยา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FD3B962-2726-4370-A4AB-54A407A72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1282" y="3645024"/>
            <a:ext cx="3001516" cy="2246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1787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70C0"/>
                </a:solidFill>
              </a:rPr>
              <a:t>สรุปผลงานเด่น/นวัตกรรม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="" xmlns:a16="http://schemas.microsoft.com/office/drawing/2014/main" id="{8D77B64F-0F34-42D7-A259-98CC6B8FC311}"/>
              </a:ext>
            </a:extLst>
          </p:cNvPr>
          <p:cNvSpPr txBox="1"/>
          <p:nvPr/>
        </p:nvSpPr>
        <p:spPr>
          <a:xfrm>
            <a:off x="285720" y="1214422"/>
            <a:ext cx="8571232" cy="52629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บัญชีรายการมีการทบทวน และพิจารณานำเข้าเพื่อให้เพียงพอ และพร้อมใช้สำหรับผู้รับบริการ สามารถรองรับผู้ป่วยที่รับการส่งต่อจากจังหวัด และกลุ่มที่ต้องดูแลต่อเนื่องในระดับโรงพยาบาลชุมชน เช่น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pioglitazone, doxazocin, hydralazine, gabapentin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การปรับปรุงรายการยาและลดการสำรองในหน่วยงานต่าง ๆ ให้มีความเหมาะสมเพิ่มขึ้น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การบริหารจัดการยาและอุปกรณ์ป้องกัน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PPE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ในช่วงสถานการณ์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COVID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ให้บริการผู้ป่วยได้ต่อเนื่อง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การติดตามความคลาดเคลื่อนทางยาในคณะกรรมการ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PTC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การนำข้อมูลผลการติดเชื้อมาใช้ในการพิจารณาเพิ่มรายการยาให้มีความเหมาะสมในการรักษาตามบริบท ได้แก่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ceftazidime injection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พัฒนาระบบการดักจับและติดตามข้อมูล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drug interaction </a:t>
            </a:r>
          </a:p>
        </p:txBody>
      </p:sp>
    </p:spTree>
    <p:extLst>
      <p:ext uri="{BB962C8B-B14F-4D97-AF65-F5344CB8AC3E}">
        <p14:creationId xmlns="" xmlns:p14="http://schemas.microsoft.com/office/powerpoint/2010/main" val="8690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จุดเน้นปี 64 ของแผน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00034" y="1417639"/>
            <a:ext cx="8286808" cy="386875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พัฒนาระบบการค้นหาเชิงรุก และใช้ประโยชน์จากข้อมูล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Medication error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ในการปรับปรุงระบบยา เน้นในกระบวนการที่พบความคลาดเคลื่อนสำคัญ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 (dispensing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administration)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กำหนดนโยบายการดำเนินงานและป้องกันการเกิดความคลาดเคลื่อนในยา 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HAD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เน้นในผู้ป่วยกลุ่มโรคสำคัญของโรงพยาบาล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การควบคุมการบริหารเวชภัณฑ์ยา : อัตราคงคลังไม่เกิน 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เดือนตามแนวทาง 7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plus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11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67819171"/>
              </p:ext>
            </p:extLst>
          </p:nvPr>
        </p:nvGraphicFramePr>
        <p:xfrm>
          <a:off x="0" y="1003032"/>
          <a:ext cx="9000999" cy="5854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0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355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83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144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ข้อเสนอแนะ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แนวทางการดำเนินงาน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ผลลัพธ์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4975">
                <a:tc>
                  <a:txBody>
                    <a:bodyPr/>
                    <a:lstStyle/>
                    <a:p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1. การทบทวนรายการยาสำรองที่หอผู้ป่วย และ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การทบทวนและปรับลดรายการยาสำรองในหน่วยงาน </a:t>
                      </a:r>
                      <a:r>
                        <a:rPr lang="en-US" sz="2800" dirty="0">
                          <a:latin typeface="Angsana New" pitchFamily="18" charset="-34"/>
                          <a:cs typeface="Angsana New" pitchFamily="18" charset="-34"/>
                        </a:rPr>
                        <a:t>ER </a:t>
                      </a:r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และ </a:t>
                      </a:r>
                      <a:r>
                        <a:rPr lang="en-US" sz="2800" dirty="0">
                          <a:latin typeface="Angsana New" pitchFamily="18" charset="-34"/>
                          <a:cs typeface="Angsana New" pitchFamily="18" charset="-34"/>
                        </a:rPr>
                        <a:t>IPD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ปรับระบบการจ่ายยาผู้ป่วยใน </a:t>
                      </a:r>
                      <a:r>
                        <a:rPr lang="en-US" sz="2800" dirty="0">
                          <a:latin typeface="Angsana New" pitchFamily="18" charset="-34"/>
                          <a:cs typeface="Angsana New" pitchFamily="18" charset="-34"/>
                        </a:rPr>
                        <a:t>prn </a:t>
                      </a:r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ให้มีเพียงพอกับการบริหารยาแบบ </a:t>
                      </a:r>
                      <a:r>
                        <a:rPr lang="en-US" sz="2800" dirty="0">
                          <a:latin typeface="Angsana New" pitchFamily="18" charset="-34"/>
                          <a:cs typeface="Angsana New" pitchFamily="18" charset="-34"/>
                        </a:rPr>
                        <a:t>daily </a:t>
                      </a:r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dose</a:t>
                      </a:r>
                      <a:endParaRPr lang="th-TH" sz="28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ลดรายการยาสำรองที่หน่วย </a:t>
                      </a:r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ER </a:t>
                      </a: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และ </a:t>
                      </a:r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IPD </a:t>
                      </a: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ให้มีเฉพาะรายการและจำนวนยาที่จำเป็น และยกเลิกการสำรองสาร </a:t>
                      </a:r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electrolyte </a:t>
                      </a: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เข้มข้นที่เป็นอันตรายต่อผู้ป่วยไว้ใน </a:t>
                      </a:r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IPD</a:t>
                      </a:r>
                      <a:endParaRPr lang="th-TH" sz="28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448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2. 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การติดตามการจ่ายยาสมุนไพรโดยแพทย์แผนไทย และการจัดการในคู่ยาที่เกิด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drug interaction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 algn="l">
                        <a:buFontTx/>
                        <a:buChar char="-"/>
                      </a:pP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เภสัชกรทบทวน</a:t>
                      </a:r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รายการยาที่สามารถสั่งจ่าย</a:t>
                      </a: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โดยแพทย์แผนไทย</a:t>
                      </a:r>
                      <a:endParaRPr lang="en-US" sz="28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179388" indent="-179388" algn="l">
                        <a:buFontTx/>
                        <a:buChar char="-"/>
                      </a:pP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โรคร่วมที่ผู้ป่วยที่ไม่ควรสั่งใช้ยา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179388" indent="-179388" algn="l">
                        <a:buFontTx/>
                        <a:buChar char="-"/>
                      </a:pP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ปรับปรุง</a:t>
                      </a:r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คู่ยา </a:t>
                      </a:r>
                      <a:r>
                        <a:rPr lang="en-US" sz="2800" dirty="0" smtClean="0">
                          <a:latin typeface="Angsana New" pitchFamily="18" charset="-34"/>
                          <a:cs typeface="Angsana New" pitchFamily="18" charset="-34"/>
                        </a:rPr>
                        <a:t>Drug-Herb </a:t>
                      </a:r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ในโปรแกรม</a:t>
                      </a:r>
                      <a:r>
                        <a:rPr lang="th-TH" sz="28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HOS </a:t>
                      </a:r>
                      <a:r>
                        <a:rPr lang="en-US" sz="2800" baseline="0" dirty="0" err="1" smtClean="0">
                          <a:latin typeface="Angsana New" pitchFamily="18" charset="-34"/>
                          <a:cs typeface="Angsana New" pitchFamily="18" charset="-34"/>
                        </a:rPr>
                        <a:t>xp</a:t>
                      </a:r>
                      <a:endParaRPr lang="en-US" sz="2800" baseline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ส่งผลให้ไม่พบอุบัติการณ์การสั่งใช้ยาสมุนไพรที่ไม่เหมาะสม และคู่ </a:t>
                      </a:r>
                      <a:r>
                        <a:rPr lang="en-US" sz="28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Drug-Herb </a:t>
                      </a:r>
                      <a:r>
                        <a:rPr lang="th-TH" sz="28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ที่กำหนดไว้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ชื่อเรื่อง 1">
            <a:extLst>
              <a:ext uri="{FF2B5EF4-FFF2-40B4-BE49-F238E27FC236}">
                <a16:creationId xmlns="" xmlns:a16="http://schemas.microsoft.com/office/drawing/2014/main" id="{114B4093-CD11-42A0-A59E-6B37D51F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4056"/>
          </a:xfrm>
        </p:spPr>
        <p:txBody>
          <a:bodyPr>
            <a:noAutofit/>
          </a:bodyPr>
          <a:lstStyle/>
          <a:p>
            <a:r>
              <a:rPr lang="th-TH" dirty="0"/>
              <a:t>การบ้าน สรพ.</a:t>
            </a:r>
          </a:p>
        </p:txBody>
      </p:sp>
    </p:spTree>
    <p:extLst>
      <p:ext uri="{BB962C8B-B14F-4D97-AF65-F5344CB8AC3E}">
        <p14:creationId xmlns="" xmlns:p14="http://schemas.microsoft.com/office/powerpoint/2010/main" val="161176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06" y="857232"/>
          <a:ext cx="9000999" cy="5854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070"/>
                <a:gridCol w="3935578"/>
                <a:gridCol w="2718351"/>
              </a:tblGrid>
              <a:tr h="551448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>
                          <a:latin typeface="Angsana New" pitchFamily="18" charset="-34"/>
                          <a:cs typeface="Angsana New" pitchFamily="18" charset="-34"/>
                        </a:rPr>
                        <a:t>ข้อเสนอแนะ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แนวทางการดำเนินงาน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latin typeface="Angsana New" pitchFamily="18" charset="-34"/>
                          <a:cs typeface="Angsana New" pitchFamily="18" charset="-34"/>
                        </a:rPr>
                        <a:t>ผลลัพธ์</a:t>
                      </a:r>
                      <a:endParaRPr lang="th-TH" sz="28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551448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3.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 เภสัชกรสามารถเข้าถึงผู้ป่วยได้สะดวกเพื่อประเมินความเหมาะสมของการสั่งใช้ของแพทย์ได้</a:t>
                      </a:r>
                      <a:endParaRPr lang="th-TH" sz="28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 algn="l">
                        <a:buFontTx/>
                        <a:buChar char="-"/>
                      </a:pPr>
                      <a:r>
                        <a:rPr lang="th-TH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คณะกรรมการ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PTC 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ได้เชื่อมโยงกับคณะกรรมการ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IM 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เพื่อเปิดสิทธิ์ให้เภสัชกรสามารถเข้าถึงยาในกลุ่มโรคเรื้อรัง โดยเฉพาะยาต้าน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ARV</a:t>
                      </a:r>
                      <a:endParaRPr lang="th-TH" sz="28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เภสัชกรสามารถเฝ้าระวังเรื่อง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Drug interaction 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หรือ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ADR 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จากการให้ยาโรคร่วม</a:t>
                      </a:r>
                      <a:endParaRPr lang="th-TH" sz="28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84656"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4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. 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การนำข้อมูล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ME 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ร่วมกับ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NSO 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มาวางแนวทางการ</a:t>
                      </a:r>
                      <a:r>
                        <a:rPr lang="th-TH" sz="28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จัดการเฝ้า</a:t>
                      </a:r>
                      <a:r>
                        <a:rPr lang="th-TH" sz="2800" b="1" dirty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ระวังความคลาดเคลื่อนทางยา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388" indent="-179388" algn="l">
                        <a:buFontTx/>
                        <a:buChar char="-"/>
                      </a:pPr>
                      <a:r>
                        <a:rPr lang="th-TH" sz="2800" b="0" dirty="0">
                          <a:latin typeface="Angsana New" pitchFamily="18" charset="-34"/>
                          <a:cs typeface="Angsana New" pitchFamily="18" charset="-34"/>
                        </a:rPr>
                        <a:t>พัฒนาการค้นหาและวางแนวทางรวบรวม </a:t>
                      </a:r>
                      <a:r>
                        <a:rPr lang="en-US" sz="2800" b="0" dirty="0">
                          <a:latin typeface="Angsana New" pitchFamily="18" charset="-34"/>
                          <a:cs typeface="Angsana New" pitchFamily="18" charset="-34"/>
                        </a:rPr>
                        <a:t>ME </a:t>
                      </a:r>
                      <a:r>
                        <a:rPr lang="th-TH" sz="2800" b="0" dirty="0">
                          <a:latin typeface="Angsana New" pitchFamily="18" charset="-34"/>
                          <a:cs typeface="Angsana New" pitchFamily="18" charset="-34"/>
                        </a:rPr>
                        <a:t>ในเชิงรุก</a:t>
                      </a:r>
                    </a:p>
                    <a:p>
                      <a:pPr marL="179388" indent="-179388" algn="l">
                        <a:buFontTx/>
                        <a:buChar char="-"/>
                      </a:pPr>
                      <a:r>
                        <a:rPr lang="th-TH" sz="2800" b="0" dirty="0">
                          <a:latin typeface="Angsana New" pitchFamily="18" charset="-34"/>
                          <a:cs typeface="Angsana New" pitchFamily="18" charset="-34"/>
                        </a:rPr>
                        <a:t>ประสาน </a:t>
                      </a:r>
                      <a:r>
                        <a:rPr lang="en-US" sz="2800" b="0" dirty="0">
                          <a:latin typeface="Angsana New" pitchFamily="18" charset="-34"/>
                          <a:cs typeface="Angsana New" pitchFamily="18" charset="-34"/>
                        </a:rPr>
                        <a:t>NSO </a:t>
                      </a:r>
                      <a:r>
                        <a:rPr lang="th-TH" sz="2800" b="0" dirty="0">
                          <a:latin typeface="Angsana New" pitchFamily="18" charset="-34"/>
                          <a:cs typeface="Angsana New" pitchFamily="18" charset="-34"/>
                        </a:rPr>
                        <a:t>ในการการจัดการ </a:t>
                      </a:r>
                      <a:r>
                        <a:rPr lang="en-US" sz="2800" b="0" dirty="0">
                          <a:latin typeface="Angsana New" pitchFamily="18" charset="-34"/>
                          <a:cs typeface="Angsana New" pitchFamily="18" charset="-34"/>
                        </a:rPr>
                        <a:t>administration </a:t>
                      </a:r>
                      <a:r>
                        <a:rPr lang="en-US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error </a:t>
                      </a:r>
                      <a:r>
                        <a:rPr lang="th-TH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ได้แก่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การบริหารและการลงเวลาที่เป็นจริง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(real time)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ในรายการยา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HAD ,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ยาฉีด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stat 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และ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ATB 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ใน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sepsis</a:t>
                      </a:r>
                      <a:endParaRPr lang="th-TH" sz="28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สร้างความสัมพันธ์ระหว่างวิชาชีพ</a:t>
                      </a:r>
                    </a:p>
                    <a:p>
                      <a:pPr algn="l"/>
                      <a:r>
                        <a:rPr lang="th-TH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แนวโน้ม </a:t>
                      </a:r>
                      <a:r>
                        <a:rPr lang="en-US" sz="2800" b="0" dirty="0" smtClean="0">
                          <a:latin typeface="Angsana New" pitchFamily="18" charset="-34"/>
                          <a:cs typeface="Angsana New" pitchFamily="18" charset="-34"/>
                        </a:rPr>
                        <a:t>administration error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ลดลงในผู้ป่วย </a:t>
                      </a:r>
                      <a:r>
                        <a:rPr lang="en-US" sz="28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IPD</a:t>
                      </a:r>
                      <a:endParaRPr lang="th-TH" sz="2800" b="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ชื่อเรื่อง 1">
            <a:extLst>
              <a:ext uri="{FF2B5EF4-FFF2-40B4-BE49-F238E27FC236}">
                <a16:creationId xmlns="" xmlns:a16="http://schemas.microsoft.com/office/drawing/2014/main" id="{114B4093-CD11-42A0-A59E-6B37D51F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4056"/>
          </a:xfrm>
        </p:spPr>
        <p:txBody>
          <a:bodyPr>
            <a:noAutofit/>
          </a:bodyPr>
          <a:lstStyle/>
          <a:p>
            <a:r>
              <a:rPr lang="th-TH" dirty="0"/>
              <a:t>การบ้าน สรพ.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642918"/>
          <a:ext cx="8143931" cy="5715042"/>
        </p:xfrm>
        <a:graphic>
          <a:graphicData uri="http://schemas.openxmlformats.org/drawingml/2006/table">
            <a:tbl>
              <a:tblPr/>
              <a:tblGrid>
                <a:gridCol w="3445226"/>
                <a:gridCol w="843610"/>
                <a:gridCol w="700402"/>
                <a:gridCol w="699580"/>
                <a:gridCol w="700402"/>
                <a:gridCol w="816451"/>
                <a:gridCol w="938260"/>
              </a:tblGrid>
              <a:tr h="343392">
                <a:tc gridSpan="7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u="sng" dirty="0" smtClean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ผล</a:t>
                      </a:r>
                      <a:r>
                        <a:rPr lang="th-TH" sz="2000" b="1" u="sng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ระบบบริหารจัดการด้านยา และด้านความปลอดภัยในการใช้</a:t>
                      </a:r>
                      <a:r>
                        <a:rPr lang="th-TH" sz="2000" b="1" u="sng" dirty="0" smtClean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ยา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8678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ตัวชี้วัด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เป้าหมาย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</a:t>
                      </a:r>
                      <a:r>
                        <a:rPr lang="en-US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2559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</a:t>
                      </a:r>
                      <a:r>
                        <a:rPr lang="en-US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2560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</a:t>
                      </a:r>
                      <a:r>
                        <a:rPr lang="en-US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2561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</a:t>
                      </a:r>
                      <a:r>
                        <a:rPr lang="en-US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2562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</a:t>
                      </a:r>
                      <a:r>
                        <a:rPr lang="en-US" sz="2000" b="1" dirty="0">
                          <a:solidFill>
                            <a:srgbClr val="3333CC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2563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จำนวนอุบัติการณ์การเกิด </a:t>
                      </a: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ME </a:t>
                      </a: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ในระดับ </a:t>
                      </a: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E </a:t>
                      </a: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ขึ้นไป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จำนวนครั้งของการแพ้ยาซ้ำ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</a:p>
                  </a:txBody>
                  <a:tcPr marL="66576" marR="66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อัตรา </a:t>
                      </a: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Prescribing error :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OPD (</a:t>
                      </a: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ต่อ </a:t>
                      </a: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1000 </a:t>
                      </a: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ใบสั่งยา) </a:t>
                      </a: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&lt;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0.43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0.42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0.38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0.19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0.29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2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IPD (</a:t>
                      </a: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ต่อ </a:t>
                      </a: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1000 /</a:t>
                      </a:r>
                      <a:r>
                        <a:rPr lang="th-TH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วันนอน)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&lt;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0.5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0.56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1.36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0.60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0.33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0.49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อัตรา </a:t>
                      </a: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Dispensing :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OPD (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ต่อ </a:t>
                      </a: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1000 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ใบสั่งยา)  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0.13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0.03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0.02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0.03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0.07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2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IPD (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ต่อ </a:t>
                      </a: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1000 /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วันนอน)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1.56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1.13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0.66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0.79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อัตรา </a:t>
                      </a: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Administration: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392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OPD (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ต่อ </a:t>
                      </a: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1000 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ใบสั่งยา)  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0.01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0.00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0.02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0.00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7920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IPD (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ต่อ </a:t>
                      </a:r>
                      <a:r>
                        <a:rPr lang="en-US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1000 /</a:t>
                      </a: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วันนอน)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1.16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2.71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0.40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0.99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0.61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33971">
                <a:tc>
                  <a:txBody>
                    <a:bodyPr/>
                    <a:lstStyle/>
                    <a:p>
                      <a:pPr algn="thaiDi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ระดับการพัฒนาสู่การเป็นโรงพยาบาลส่งเสริมการใช้ยาอย่างสมเหตุผล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ขั้นที่ 2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NA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0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2</a:t>
                      </a:r>
                      <a:endParaRPr lang="en-US" sz="20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920000" cy="52098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1472" y="5857892"/>
            <a:ext cx="81439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อุบัติการณ์ส่วนใหญ่พบใน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 IPD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 ในปี 2563 พบระดับ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E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ราย คือการแพ้ยาซ้ำ</a:t>
            </a:r>
            <a:endParaRPr lang="th-TH" sz="3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70C0"/>
                </a:solidFill>
              </a:rPr>
              <a:t>แนวทางการพัฒนาที่ผ่านมา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285860"/>
            <a:ext cx="7429552" cy="385765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ร่วมกับ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RM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ออกแบบการรายงาน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ให้เพิ่มขึ้น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IPD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รวบรวมการเกิด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ME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ระดับ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AB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ทบทวนแนวทางการแพ้ยาซ้ำทุกจุดงาน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สื่อสารข้อมูลส่งต่อประเมินการแพ้ยา และปรับปรุงการใช้ยาสำรองในทุกจุด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ติดตามระดับความรุนแรง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ขึ้นไป และการแพ้ยาซ้ำเป็นตัวชี้วัดเดียวกับของโรงพยาบาล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5286388"/>
            <a:ext cx="742955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b="1" u="sng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ผลการพัฒนา</a:t>
            </a:r>
          </a:p>
          <a:p>
            <a:r>
              <a:rPr lang="th-TH" sz="3200" dirty="0" smtClean="0"/>
              <a:t>	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มีการรายงาน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ME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ที่เพิ่มขึ้นใน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IPD</a:t>
            </a: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920000" cy="47618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5214950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แนวโน้มที่เกิดจะเพิ่มขึ้นในช่วงการเปลี่ยนแพทย์จึงมีการสอนใช้โปรแกรมการสั่งใช้ยา การให้ข้อมูลยา การใช้ยาเดิมใน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Medication Reconciliation </a:t>
            </a:r>
          </a:p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ผลพบว่า เป็นไปตามเป้าหมายที่ตั้งไว้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920000" cy="47591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514351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	มีแนวโน้มเพิ่มขึ้นใน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IPD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ส่วนใหญ่เป็นยาระดับ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B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ในยา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LASA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ได้ยาเปลี่ยนบริษัท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,OPD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พบความรุนแรงในระดับ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C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การจ่ายยาผิดชนิด และผิดความแรง</a:t>
            </a:r>
            <a:endParaRPr lang="th-TH" sz="3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solidFill>
                  <a:srgbClr val="0070C0"/>
                </a:solidFill>
              </a:rPr>
              <a:t>การพัฒนาที่ผ่านมา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00200"/>
            <a:ext cx="7143800" cy="397193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ปรับปรุงโดยใช้ลักษณะตัวอักษร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Tall man letter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มีการ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independent double check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โดยเภสัชกรที่รัดกุม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วางตำแหน่ง 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LASA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ให้ห่างกัน และมีสัญลักษณ์เพื่อป้องกันการจัดยาผิด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การติดสติ๊กเกอร์ เปลี่ยนแปลงบริษัทยาที่ซองยา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แยกซองยาออกจากยาก่อนจ่ายยา เช่น </a:t>
            </a:r>
            <a:r>
              <a:rPr lang="en-US" sz="3600" dirty="0" err="1" smtClean="0">
                <a:latin typeface="Angsana New" pitchFamily="18" charset="-34"/>
                <a:cs typeface="Angsana New" pitchFamily="18" charset="-34"/>
              </a:rPr>
              <a:t>warfarin</a:t>
            </a:r>
            <a:endParaRPr lang="th-TH" sz="36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Font typeface="+mj-lt"/>
              <a:buAutoNum type="arabicPeriod"/>
            </a:pP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Font typeface="+mj-lt"/>
              <a:buAutoNum type="arabicPeriod"/>
            </a:pP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66"/>
            <a:ext cx="7920000" cy="47591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5143512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จากกราฟพบว่ามีอุบัติการณ์ที่ลดลงในปี 2563 เนื่องจากมีการปรับปรุงจัดทำวงรอบการบริหารยา และการติดตาม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cross-check , monitor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รายการยา </a:t>
            </a:r>
            <a:r>
              <a:rPr lang="en-US" sz="3000" dirty="0" smtClean="0">
                <a:latin typeface="Angsana New" pitchFamily="18" charset="-34"/>
                <a:cs typeface="Angsana New" pitchFamily="18" charset="-34"/>
              </a:rPr>
              <a:t>HAD </a:t>
            </a:r>
            <a:r>
              <a:rPr lang="th-TH" sz="3000" dirty="0" smtClean="0">
                <a:latin typeface="Angsana New" pitchFamily="18" charset="-34"/>
                <a:cs typeface="Angsana New" pitchFamily="18" charset="-34"/>
              </a:rPr>
              <a:t>ผล คือ มีแนวโน้มลดลง</a:t>
            </a:r>
            <a:endParaRPr lang="th-TH" sz="30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920000" cy="477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2910" y="5429264"/>
            <a:ext cx="7929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มีแนวโน้มการใช้ยาที่สมเหตุสมผลในทุกกลุ่มที่ติดตาม และโรงพยาบาลผ่านการประเมิน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RDU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ขั้นที่ 2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812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PTC  ( เภสัชกรรมและคณะกรรมการบำบัด ) ระบบยา</vt:lpstr>
      <vt:lpstr>Slide 2</vt:lpstr>
      <vt:lpstr>Slide 3</vt:lpstr>
      <vt:lpstr>แนวทางการพัฒนาที่ผ่านมา</vt:lpstr>
      <vt:lpstr>Slide 5</vt:lpstr>
      <vt:lpstr>Slide 6</vt:lpstr>
      <vt:lpstr>การพัฒนาที่ผ่านมา</vt:lpstr>
      <vt:lpstr>Slide 8</vt:lpstr>
      <vt:lpstr>Slide 9</vt:lpstr>
      <vt:lpstr>สรุปผลงานเด่น/นวัตกรรม</vt:lpstr>
      <vt:lpstr>จุดเน้นปี 64 ของแผน</vt:lpstr>
      <vt:lpstr>การบ้าน สรพ.</vt:lpstr>
      <vt:lpstr>การบ้าน สรพ.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แผน.............................</dc:title>
  <dc:creator>Chanpen</dc:creator>
  <cp:lastModifiedBy>OPD_3</cp:lastModifiedBy>
  <cp:revision>119</cp:revision>
  <dcterms:created xsi:type="dcterms:W3CDTF">2019-10-09T23:44:43Z</dcterms:created>
  <dcterms:modified xsi:type="dcterms:W3CDTF">2020-10-27T08:19:03Z</dcterms:modified>
</cp:coreProperties>
</file>