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8" r:id="rId5"/>
    <p:sldId id="277" r:id="rId6"/>
    <p:sldId id="279" r:id="rId7"/>
    <p:sldId id="280" r:id="rId8"/>
    <p:sldId id="281" r:id="rId9"/>
    <p:sldId id="282" r:id="rId10"/>
    <p:sldId id="259" r:id="rId11"/>
    <p:sldId id="257" r:id="rId12"/>
    <p:sldId id="272" r:id="rId13"/>
    <p:sldId id="283" r:id="rId14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00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FE59-85FC-4F46-97F3-0DD5DA6CE2B1}" type="datetimeFigureOut">
              <a:rPr lang="th-TH" smtClean="0"/>
              <a:pPr/>
              <a:t>27/10/63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92B-50A6-464C-8721-A32A1DA1365D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367776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FE59-85FC-4F46-97F3-0DD5DA6CE2B1}" type="datetimeFigureOut">
              <a:rPr lang="th-TH" smtClean="0"/>
              <a:pPr/>
              <a:t>27/10/63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92B-50A6-464C-8721-A32A1DA1365D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395701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FE59-85FC-4F46-97F3-0DD5DA6CE2B1}" type="datetimeFigureOut">
              <a:rPr lang="th-TH" smtClean="0"/>
              <a:pPr/>
              <a:t>27/10/63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92B-50A6-464C-8721-A32A1DA1365D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594582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FE59-85FC-4F46-97F3-0DD5DA6CE2B1}" type="datetimeFigureOut">
              <a:rPr lang="th-TH" smtClean="0"/>
              <a:pPr/>
              <a:t>27/10/63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92B-50A6-464C-8721-A32A1DA1365D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132899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FE59-85FC-4F46-97F3-0DD5DA6CE2B1}" type="datetimeFigureOut">
              <a:rPr lang="th-TH" smtClean="0"/>
              <a:pPr/>
              <a:t>27/10/63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92B-50A6-464C-8721-A32A1DA1365D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734057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FE59-85FC-4F46-97F3-0DD5DA6CE2B1}" type="datetimeFigureOut">
              <a:rPr lang="th-TH" smtClean="0"/>
              <a:pPr/>
              <a:t>27/10/63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92B-50A6-464C-8721-A32A1DA1365D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062695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FE59-85FC-4F46-97F3-0DD5DA6CE2B1}" type="datetimeFigureOut">
              <a:rPr lang="th-TH" smtClean="0"/>
              <a:pPr/>
              <a:t>27/10/63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92B-50A6-464C-8721-A32A1DA1365D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964989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FE59-85FC-4F46-97F3-0DD5DA6CE2B1}" type="datetimeFigureOut">
              <a:rPr lang="th-TH" smtClean="0"/>
              <a:pPr/>
              <a:t>27/10/63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92B-50A6-464C-8721-A32A1DA1365D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55022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FE59-85FC-4F46-97F3-0DD5DA6CE2B1}" type="datetimeFigureOut">
              <a:rPr lang="th-TH" smtClean="0"/>
              <a:pPr/>
              <a:t>27/10/63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92B-50A6-464C-8721-A32A1DA1365D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424126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FE59-85FC-4F46-97F3-0DD5DA6CE2B1}" type="datetimeFigureOut">
              <a:rPr lang="th-TH" smtClean="0"/>
              <a:pPr/>
              <a:t>27/10/63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92B-50A6-464C-8721-A32A1DA1365D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50117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FE59-85FC-4F46-97F3-0DD5DA6CE2B1}" type="datetimeFigureOut">
              <a:rPr lang="th-TH" smtClean="0"/>
              <a:pPr/>
              <a:t>27/10/63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92B-50A6-464C-8721-A32A1DA1365D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275857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4FE59-85FC-4F46-97F3-0DD5DA6CE2B1}" type="datetimeFigureOut">
              <a:rPr lang="th-TH" smtClean="0"/>
              <a:pPr/>
              <a:t>27/10/63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C492B-50A6-464C-8721-A32A1DA1365D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536062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72400" cy="2613033"/>
          </a:xfrm>
        </p:spPr>
        <p:txBody>
          <a:bodyPr>
            <a:noAutofit/>
          </a:bodyPr>
          <a:lstStyle/>
          <a:p>
            <a:r>
              <a:rPr lang="en-US" sz="5800" dirty="0" smtClean="0"/>
              <a:t>PTC </a:t>
            </a:r>
            <a:br>
              <a:rPr lang="en-US" sz="5800" dirty="0" smtClean="0"/>
            </a:br>
            <a:r>
              <a:rPr lang="th-TH" sz="5800" dirty="0" smtClean="0"/>
              <a:t>( เภสัชกรรมและคณะกรรมการบำบัด )</a:t>
            </a:r>
            <a:r>
              <a:rPr lang="th-TH" sz="5800" dirty="0"/>
              <a:t/>
            </a:r>
            <a:br>
              <a:rPr lang="th-TH" sz="5800" dirty="0"/>
            </a:br>
            <a:r>
              <a:rPr lang="th-TH" sz="5800" dirty="0"/>
              <a:t>ระบบยา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FD3B962-2726-4370-A4AB-54A407A72B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1282" y="3645024"/>
            <a:ext cx="3001516" cy="224613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17878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solidFill>
                  <a:srgbClr val="0070C0"/>
                </a:solidFill>
              </a:rPr>
              <a:t>สรุปผลงานเด่น/นวัตกรรม</a:t>
            </a:r>
          </a:p>
        </p:txBody>
      </p:sp>
      <p:sp>
        <p:nvSpPr>
          <p:cNvPr id="5" name="กล่องข้อความ 4">
            <a:extLst>
              <a:ext uri="{FF2B5EF4-FFF2-40B4-BE49-F238E27FC236}">
                <a16:creationId xmlns="" xmlns:a16="http://schemas.microsoft.com/office/drawing/2014/main" id="{8D77B64F-0F34-42D7-A259-98CC6B8FC311}"/>
              </a:ext>
            </a:extLst>
          </p:cNvPr>
          <p:cNvSpPr txBox="1"/>
          <p:nvPr/>
        </p:nvSpPr>
        <p:spPr>
          <a:xfrm>
            <a:off x="285720" y="1214422"/>
            <a:ext cx="8571232" cy="526297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บัญชีรายการมีการทบทวน และพิจารณานำเข้าเพื่อให้เพียงพอ และพร้อมใช้สำหรับผู้รับบริการ สามารถรองรับผู้ป่วยที่รับการส่งต่อจากจังหวัด และกลุ่มที่ต้องดูแลต่อเนื่องในระดับโรงพยาบาลชุมชน เช่น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pioglitazone, doxazocin, hydralazine, gabapentin</a:t>
            </a: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การปรับปรุงรายการยาและลดการสำรองในหน่วยงานต่าง ๆ ให้มีความเหมาะสมเพิ่มขึ้น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การบริหารจัดการยาและอุปกรณ์ป้องกัน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PPE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ในช่วงสถานการณ์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COVID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ให้บริการผู้ป่วยได้ต่อเนื่อง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การติดตามความคลาดเคลื่อนทางยาในคณะกรรมการ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PTC</a:t>
            </a: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การนำข้อมูลผลการติดเชื้อมาใช้ในการพิจารณาเพิ่มรายการยาให้มีความเหมาะสมในการรักษาตามบริบท ได้แก่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ceftazidime injection</a:t>
            </a: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พัฒนาระบบการดักจับและติดตามข้อมูล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drug interaction </a:t>
            </a:r>
          </a:p>
        </p:txBody>
      </p:sp>
    </p:spTree>
    <p:extLst>
      <p:ext uri="{BB962C8B-B14F-4D97-AF65-F5344CB8AC3E}">
        <p14:creationId xmlns="" xmlns:p14="http://schemas.microsoft.com/office/powerpoint/2010/main" val="86903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จุดเน้นปี 64 ของแผน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00034" y="1417639"/>
            <a:ext cx="8286808" cy="386875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>
                <a:latin typeface="Angsana New" pitchFamily="18" charset="-34"/>
                <a:cs typeface="Angsana New" pitchFamily="18" charset="-34"/>
              </a:rPr>
              <a:t>พัฒนาระบบการค้นหาเชิงรุก และใช้ประโยชน์จากข้อมูล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Medication error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ในการปรับปรุงระบบยา เน้นในกระบวนการที่พบความคลาดเคลื่อนสำคัญ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 (dispensing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และ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administration)</a:t>
            </a: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r>
              <a:rPr lang="th-TH" dirty="0">
                <a:latin typeface="Angsana New" pitchFamily="18" charset="-34"/>
                <a:cs typeface="Angsana New" pitchFamily="18" charset="-34"/>
              </a:rPr>
              <a:t>กำหนดนโยบายการดำเนินงานและป้องกันการเกิดความคลาดเคลื่อนในยา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HAD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เน้นในผู้ป่วยกลุ่มโรคสำคัญของโรงพยาบาล</a:t>
            </a:r>
            <a:endParaRPr lang="en-US" dirty="0">
              <a:latin typeface="Angsana New" pitchFamily="18" charset="-34"/>
              <a:cs typeface="Angsana New" pitchFamily="18" charset="-34"/>
            </a:endParaRPr>
          </a:p>
          <a:p>
            <a:r>
              <a:rPr lang="th-TH" dirty="0">
                <a:latin typeface="Angsana New" pitchFamily="18" charset="-34"/>
                <a:cs typeface="Angsana New" pitchFamily="18" charset="-34"/>
              </a:rPr>
              <a:t>การควบคุมการบริหารเวชภัณฑ์ยา : อัตราคงคลังไม่เกิน 2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เดือนตามแนวทาง 7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plus</a:t>
            </a: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11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ตัวแทนเนื้อหา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67819171"/>
              </p:ext>
            </p:extLst>
          </p:nvPr>
        </p:nvGraphicFramePr>
        <p:xfrm>
          <a:off x="0" y="1003032"/>
          <a:ext cx="9000999" cy="585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707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3557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1835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51448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Angsana New" pitchFamily="18" charset="-34"/>
                          <a:cs typeface="Angsana New" pitchFamily="18" charset="-34"/>
                        </a:rPr>
                        <a:t>ข้อเสนอแนะ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Angsana New" pitchFamily="18" charset="-34"/>
                          <a:cs typeface="Angsana New" pitchFamily="18" charset="-34"/>
                        </a:rPr>
                        <a:t>แนวทางการดำเนินงาน</a:t>
                      </a:r>
                      <a:endParaRPr lang="th-TH" sz="28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Angsana New" pitchFamily="18" charset="-34"/>
                          <a:cs typeface="Angsana New" pitchFamily="18" charset="-34"/>
                        </a:rPr>
                        <a:t>ผลลัพธ์</a:t>
                      </a:r>
                      <a:endParaRPr lang="th-TH" sz="28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4975">
                <a:tc>
                  <a:txBody>
                    <a:bodyPr/>
                    <a:lstStyle/>
                    <a:p>
                      <a:r>
                        <a:rPr lang="th-TH" sz="2800" b="1" dirty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1. การทบทวนรายการยาสำรองที่หอผู้ป่วย และ 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th-TH" sz="2800" dirty="0">
                          <a:latin typeface="Angsana New" pitchFamily="18" charset="-34"/>
                          <a:cs typeface="Angsana New" pitchFamily="18" charset="-34"/>
                        </a:rPr>
                        <a:t>การทบทวนและปรับลดรายการยาสำรองในหน่วยงาน </a:t>
                      </a:r>
                      <a:r>
                        <a:rPr lang="en-US" sz="2800" dirty="0">
                          <a:latin typeface="Angsana New" pitchFamily="18" charset="-34"/>
                          <a:cs typeface="Angsana New" pitchFamily="18" charset="-34"/>
                        </a:rPr>
                        <a:t>ER </a:t>
                      </a:r>
                      <a:r>
                        <a:rPr lang="th-TH" sz="2800" dirty="0">
                          <a:latin typeface="Angsana New" pitchFamily="18" charset="-34"/>
                          <a:cs typeface="Angsana New" pitchFamily="18" charset="-34"/>
                        </a:rPr>
                        <a:t>และ </a:t>
                      </a:r>
                      <a:r>
                        <a:rPr lang="en-US" sz="2800" dirty="0">
                          <a:latin typeface="Angsana New" pitchFamily="18" charset="-34"/>
                          <a:cs typeface="Angsana New" pitchFamily="18" charset="-34"/>
                        </a:rPr>
                        <a:t>IPD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th-TH" sz="2800" dirty="0">
                          <a:latin typeface="Angsana New" pitchFamily="18" charset="-34"/>
                          <a:cs typeface="Angsana New" pitchFamily="18" charset="-34"/>
                        </a:rPr>
                        <a:t>ปรับระบบการจ่ายยาผู้ป่วยใน </a:t>
                      </a:r>
                      <a:r>
                        <a:rPr lang="en-US" sz="2800" dirty="0">
                          <a:latin typeface="Angsana New" pitchFamily="18" charset="-34"/>
                          <a:cs typeface="Angsana New" pitchFamily="18" charset="-34"/>
                        </a:rPr>
                        <a:t>prn </a:t>
                      </a:r>
                      <a:r>
                        <a:rPr lang="th-TH" sz="2800" dirty="0">
                          <a:latin typeface="Angsana New" pitchFamily="18" charset="-34"/>
                          <a:cs typeface="Angsana New" pitchFamily="18" charset="-34"/>
                        </a:rPr>
                        <a:t>ให้มีเพียงพอกับการบริหารยาแบบ </a:t>
                      </a:r>
                      <a:r>
                        <a:rPr lang="en-US" sz="2800" dirty="0">
                          <a:latin typeface="Angsana New" pitchFamily="18" charset="-34"/>
                          <a:cs typeface="Angsana New" pitchFamily="18" charset="-34"/>
                        </a:rPr>
                        <a:t>daily </a:t>
                      </a:r>
                      <a:r>
                        <a:rPr lang="en-US" sz="2800" dirty="0" smtClean="0">
                          <a:latin typeface="Angsana New" pitchFamily="18" charset="-34"/>
                          <a:cs typeface="Angsana New" pitchFamily="18" charset="-34"/>
                        </a:rPr>
                        <a:t>dose</a:t>
                      </a:r>
                      <a:endParaRPr lang="th-TH" sz="2800" dirty="0" smtClean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dirty="0" smtClean="0">
                          <a:latin typeface="Angsana New" pitchFamily="18" charset="-34"/>
                          <a:cs typeface="Angsana New" pitchFamily="18" charset="-34"/>
                        </a:rPr>
                        <a:t>ลดรายการยาสำรองที่หน่วย </a:t>
                      </a:r>
                      <a:r>
                        <a:rPr lang="en-US" sz="2800" dirty="0" smtClean="0">
                          <a:latin typeface="Angsana New" pitchFamily="18" charset="-34"/>
                          <a:cs typeface="Angsana New" pitchFamily="18" charset="-34"/>
                        </a:rPr>
                        <a:t>ER </a:t>
                      </a:r>
                      <a:r>
                        <a:rPr lang="th-TH" sz="2800" dirty="0" smtClean="0">
                          <a:latin typeface="Angsana New" pitchFamily="18" charset="-34"/>
                          <a:cs typeface="Angsana New" pitchFamily="18" charset="-34"/>
                        </a:rPr>
                        <a:t>และ </a:t>
                      </a:r>
                      <a:r>
                        <a:rPr lang="en-US" sz="2800" dirty="0" smtClean="0">
                          <a:latin typeface="Angsana New" pitchFamily="18" charset="-34"/>
                          <a:cs typeface="Angsana New" pitchFamily="18" charset="-34"/>
                        </a:rPr>
                        <a:t>IPD </a:t>
                      </a:r>
                      <a:r>
                        <a:rPr lang="th-TH" sz="2800" dirty="0" smtClean="0">
                          <a:latin typeface="Angsana New" pitchFamily="18" charset="-34"/>
                          <a:cs typeface="Angsana New" pitchFamily="18" charset="-34"/>
                        </a:rPr>
                        <a:t>ให้มีเฉพาะรายการและจำนวนยาที่จำเป็น และยกเลิกการสำรองสาร </a:t>
                      </a:r>
                      <a:r>
                        <a:rPr lang="en-US" sz="2800" dirty="0" smtClean="0">
                          <a:latin typeface="Angsana New" pitchFamily="18" charset="-34"/>
                          <a:cs typeface="Angsana New" pitchFamily="18" charset="-34"/>
                        </a:rPr>
                        <a:t>electrolyte </a:t>
                      </a:r>
                      <a:r>
                        <a:rPr lang="th-TH" sz="2800" dirty="0" smtClean="0">
                          <a:latin typeface="Angsana New" pitchFamily="18" charset="-34"/>
                          <a:cs typeface="Angsana New" pitchFamily="18" charset="-34"/>
                        </a:rPr>
                        <a:t>เข้มข้นที่เป็นอันตรายต่อผู้ป่วยไว้ใน </a:t>
                      </a:r>
                      <a:r>
                        <a:rPr lang="en-US" sz="2800" dirty="0" smtClean="0">
                          <a:latin typeface="Angsana New" pitchFamily="18" charset="-34"/>
                          <a:cs typeface="Angsana New" pitchFamily="18" charset="-34"/>
                        </a:rPr>
                        <a:t>IPD</a:t>
                      </a:r>
                      <a:endParaRPr lang="th-TH" sz="2800" dirty="0" smtClean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448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2. </a:t>
                      </a:r>
                      <a:r>
                        <a:rPr lang="th-TH" sz="2800" b="1" dirty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การติดตามการจ่ายยาสมุนไพรโดยแพทย์แผนไทย และการจัดการในคู่ยาที่เกิด 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drug interaction</a:t>
                      </a:r>
                      <a:endParaRPr lang="th-TH" sz="2800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9388" indent="-179388" algn="l">
                        <a:buFontTx/>
                        <a:buChar char="-"/>
                      </a:pPr>
                      <a:r>
                        <a:rPr lang="th-TH" sz="2800" dirty="0" smtClean="0">
                          <a:latin typeface="Angsana New" pitchFamily="18" charset="-34"/>
                          <a:cs typeface="Angsana New" pitchFamily="18" charset="-34"/>
                        </a:rPr>
                        <a:t>เภสัชกรทบทวน</a:t>
                      </a:r>
                      <a:r>
                        <a:rPr lang="th-TH" sz="2800" dirty="0">
                          <a:latin typeface="Angsana New" pitchFamily="18" charset="-34"/>
                          <a:cs typeface="Angsana New" pitchFamily="18" charset="-34"/>
                        </a:rPr>
                        <a:t>รายการยาที่สามารถสั่งจ่าย</a:t>
                      </a:r>
                      <a:r>
                        <a:rPr lang="th-TH" sz="2800" dirty="0" smtClean="0">
                          <a:latin typeface="Angsana New" pitchFamily="18" charset="-34"/>
                          <a:cs typeface="Angsana New" pitchFamily="18" charset="-34"/>
                        </a:rPr>
                        <a:t>โดยแพทย์แผนไทย</a:t>
                      </a:r>
                      <a:endParaRPr lang="en-US" sz="2800" dirty="0" smtClean="0">
                        <a:latin typeface="Angsana New" pitchFamily="18" charset="-34"/>
                        <a:cs typeface="Angsana New" pitchFamily="18" charset="-34"/>
                      </a:endParaRPr>
                    </a:p>
                    <a:p>
                      <a:pPr marL="179388" indent="-179388" algn="l">
                        <a:buFontTx/>
                        <a:buChar char="-"/>
                      </a:pPr>
                      <a:r>
                        <a:rPr lang="th-TH" sz="2800" dirty="0" smtClean="0">
                          <a:latin typeface="Angsana New" pitchFamily="18" charset="-34"/>
                          <a:cs typeface="Angsana New" pitchFamily="18" charset="-34"/>
                        </a:rPr>
                        <a:t>โรคร่วมที่ผู้ป่วยที่ไม่ควรสั่งใช้ยา</a:t>
                      </a:r>
                      <a:endParaRPr lang="th-TH" sz="2800" dirty="0">
                        <a:latin typeface="Angsana New" pitchFamily="18" charset="-34"/>
                        <a:cs typeface="Angsana New" pitchFamily="18" charset="-34"/>
                      </a:endParaRPr>
                    </a:p>
                    <a:p>
                      <a:pPr marL="179388" indent="-179388" algn="l">
                        <a:buFontTx/>
                        <a:buChar char="-"/>
                      </a:pPr>
                      <a:r>
                        <a:rPr lang="th-TH" sz="2800" dirty="0" smtClean="0">
                          <a:latin typeface="Angsana New" pitchFamily="18" charset="-34"/>
                          <a:cs typeface="Angsana New" pitchFamily="18" charset="-34"/>
                        </a:rPr>
                        <a:t>ปรับปรุง</a:t>
                      </a:r>
                      <a:r>
                        <a:rPr lang="th-TH" sz="2800" dirty="0">
                          <a:latin typeface="Angsana New" pitchFamily="18" charset="-34"/>
                          <a:cs typeface="Angsana New" pitchFamily="18" charset="-34"/>
                        </a:rPr>
                        <a:t>คู่ยา </a:t>
                      </a:r>
                      <a:r>
                        <a:rPr lang="en-US" sz="2800" dirty="0" smtClean="0">
                          <a:latin typeface="Angsana New" pitchFamily="18" charset="-34"/>
                          <a:cs typeface="Angsana New" pitchFamily="18" charset="-34"/>
                        </a:rPr>
                        <a:t>Drug-Herb </a:t>
                      </a:r>
                      <a:r>
                        <a:rPr lang="th-TH" sz="2800" dirty="0" smtClean="0">
                          <a:latin typeface="Angsana New" pitchFamily="18" charset="-34"/>
                          <a:cs typeface="Angsana New" pitchFamily="18" charset="-34"/>
                        </a:rPr>
                        <a:t>ในโปรแกรม</a:t>
                      </a:r>
                      <a:r>
                        <a:rPr lang="th-TH" sz="28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en-US" sz="28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HOS </a:t>
                      </a:r>
                      <a:r>
                        <a:rPr lang="en-US" sz="2800" baseline="0" dirty="0" err="1" smtClean="0">
                          <a:latin typeface="Angsana New" pitchFamily="18" charset="-34"/>
                          <a:cs typeface="Angsana New" pitchFamily="18" charset="-34"/>
                        </a:rPr>
                        <a:t>xp</a:t>
                      </a:r>
                      <a:endParaRPr lang="en-US" sz="2800" baseline="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ส่งผลให้ไม่พบอุบัติการณ์การสั่งใช้ยาสมุนไพรที่ไม่เหมาะสม และคู่ </a:t>
                      </a:r>
                      <a:r>
                        <a:rPr lang="en-US" sz="28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Drug-Herb </a:t>
                      </a:r>
                      <a:r>
                        <a:rPr lang="th-TH" sz="28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ที่กำหนดไว้</a:t>
                      </a:r>
                      <a:endParaRPr lang="th-TH" sz="28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ชื่อเรื่อง 1">
            <a:extLst>
              <a:ext uri="{FF2B5EF4-FFF2-40B4-BE49-F238E27FC236}">
                <a16:creationId xmlns="" xmlns:a16="http://schemas.microsoft.com/office/drawing/2014/main" id="{114B4093-CD11-42A0-A59E-6B37D51FC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504056"/>
          </a:xfrm>
        </p:spPr>
        <p:txBody>
          <a:bodyPr>
            <a:noAutofit/>
          </a:bodyPr>
          <a:lstStyle/>
          <a:p>
            <a:r>
              <a:rPr lang="th-TH" dirty="0"/>
              <a:t>การบ้าน สรพ.</a:t>
            </a:r>
          </a:p>
        </p:txBody>
      </p:sp>
    </p:spTree>
    <p:extLst>
      <p:ext uri="{BB962C8B-B14F-4D97-AF65-F5344CB8AC3E}">
        <p14:creationId xmlns="" xmlns:p14="http://schemas.microsoft.com/office/powerpoint/2010/main" val="1611765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1406" y="857232"/>
          <a:ext cx="9000999" cy="5854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7070"/>
                <a:gridCol w="3935578"/>
                <a:gridCol w="2718351"/>
              </a:tblGrid>
              <a:tr h="551448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Angsana New" pitchFamily="18" charset="-34"/>
                          <a:cs typeface="Angsana New" pitchFamily="18" charset="-34"/>
                        </a:rPr>
                        <a:t>ข้อเสนอแนะ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Angsana New" pitchFamily="18" charset="-34"/>
                          <a:cs typeface="Angsana New" pitchFamily="18" charset="-34"/>
                        </a:rPr>
                        <a:t>แนวทางการดำเนินงาน</a:t>
                      </a:r>
                      <a:endParaRPr lang="th-TH" sz="28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Angsana New" pitchFamily="18" charset="-34"/>
                          <a:cs typeface="Angsana New" pitchFamily="18" charset="-34"/>
                        </a:rPr>
                        <a:t>ผลลัพธ์</a:t>
                      </a:r>
                      <a:endParaRPr lang="th-TH" sz="28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</a:tr>
              <a:tr h="551448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3.</a:t>
                      </a:r>
                      <a:r>
                        <a:rPr lang="th-TH" sz="2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 เภสัชกรสามารถเข้าถึงผู้ป่วยได้สะดวกเพื่อประเมินความเหมาะสมของการสั่งใช้ของแพทย์ได้</a:t>
                      </a:r>
                      <a:endParaRPr lang="th-TH" sz="2800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9388" indent="-179388" algn="l">
                        <a:buFontTx/>
                        <a:buChar char="-"/>
                      </a:pPr>
                      <a:r>
                        <a:rPr lang="th-TH" sz="2800" b="0" dirty="0" smtClean="0">
                          <a:latin typeface="Angsana New" pitchFamily="18" charset="-34"/>
                          <a:cs typeface="Angsana New" pitchFamily="18" charset="-34"/>
                        </a:rPr>
                        <a:t>คณะกรรมการ</a:t>
                      </a:r>
                      <a:r>
                        <a:rPr lang="th-TH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en-US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PTC </a:t>
                      </a:r>
                      <a:r>
                        <a:rPr lang="th-TH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ได้เชื่อมโยงกับคณะกรรมการ </a:t>
                      </a:r>
                      <a:r>
                        <a:rPr lang="en-US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IM </a:t>
                      </a:r>
                      <a:r>
                        <a:rPr lang="th-TH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เพื่อเปิดสิทธิ์ให้เภสัชกรสามารถเข้าถึงยาในกลุ่มโรคเรื้อรัง โดยเฉพาะยาต้าน </a:t>
                      </a:r>
                      <a:r>
                        <a:rPr lang="en-US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ARV</a:t>
                      </a:r>
                      <a:endParaRPr lang="th-TH" sz="2800" b="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0" dirty="0" smtClean="0">
                          <a:latin typeface="Angsana New" pitchFamily="18" charset="-34"/>
                          <a:cs typeface="Angsana New" pitchFamily="18" charset="-34"/>
                        </a:rPr>
                        <a:t>เภสัชกรสามารถเฝ้าระวังเรื่อง</a:t>
                      </a:r>
                      <a:r>
                        <a:rPr lang="th-TH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en-US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Drug interaction </a:t>
                      </a:r>
                      <a:r>
                        <a:rPr lang="th-TH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หรือ </a:t>
                      </a:r>
                      <a:r>
                        <a:rPr lang="en-US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ADR </a:t>
                      </a:r>
                      <a:r>
                        <a:rPr lang="th-TH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จากการให้ยาโรคร่วม</a:t>
                      </a:r>
                      <a:endParaRPr lang="th-TH" sz="2800" b="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</a:tr>
              <a:tr h="384656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4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. </a:t>
                      </a:r>
                      <a:r>
                        <a:rPr lang="th-TH" sz="2800" b="1" dirty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การนำข้อมูล 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ME </a:t>
                      </a:r>
                      <a:r>
                        <a:rPr lang="th-TH" sz="2800" b="1" dirty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ร่วมกับ 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NSO </a:t>
                      </a:r>
                      <a:r>
                        <a:rPr lang="th-TH" sz="2800" b="1" dirty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มาวางแนวทางการ</a:t>
                      </a:r>
                      <a:r>
                        <a:rPr lang="th-TH" sz="2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จัดการเฝ้า</a:t>
                      </a:r>
                      <a:r>
                        <a:rPr lang="th-TH" sz="2800" b="1" dirty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ระวังความคลาดเคลื่อนทางยา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9388" indent="-179388" algn="l">
                        <a:buFontTx/>
                        <a:buChar char="-"/>
                      </a:pPr>
                      <a:r>
                        <a:rPr lang="th-TH" sz="2800" b="0" dirty="0">
                          <a:latin typeface="Angsana New" pitchFamily="18" charset="-34"/>
                          <a:cs typeface="Angsana New" pitchFamily="18" charset="-34"/>
                        </a:rPr>
                        <a:t>พัฒนาการค้นหาและวางแนวทางรวบรวม </a:t>
                      </a:r>
                      <a:r>
                        <a:rPr lang="en-US" sz="2800" b="0" dirty="0">
                          <a:latin typeface="Angsana New" pitchFamily="18" charset="-34"/>
                          <a:cs typeface="Angsana New" pitchFamily="18" charset="-34"/>
                        </a:rPr>
                        <a:t>ME </a:t>
                      </a:r>
                      <a:r>
                        <a:rPr lang="th-TH" sz="2800" b="0" dirty="0">
                          <a:latin typeface="Angsana New" pitchFamily="18" charset="-34"/>
                          <a:cs typeface="Angsana New" pitchFamily="18" charset="-34"/>
                        </a:rPr>
                        <a:t>ในเชิงรุก</a:t>
                      </a:r>
                    </a:p>
                    <a:p>
                      <a:pPr marL="179388" indent="-179388" algn="l">
                        <a:buFontTx/>
                        <a:buChar char="-"/>
                      </a:pPr>
                      <a:r>
                        <a:rPr lang="th-TH" sz="2800" b="0" dirty="0">
                          <a:latin typeface="Angsana New" pitchFamily="18" charset="-34"/>
                          <a:cs typeface="Angsana New" pitchFamily="18" charset="-34"/>
                        </a:rPr>
                        <a:t>ประสาน </a:t>
                      </a:r>
                      <a:r>
                        <a:rPr lang="en-US" sz="2800" b="0" dirty="0">
                          <a:latin typeface="Angsana New" pitchFamily="18" charset="-34"/>
                          <a:cs typeface="Angsana New" pitchFamily="18" charset="-34"/>
                        </a:rPr>
                        <a:t>NSO </a:t>
                      </a:r>
                      <a:r>
                        <a:rPr lang="th-TH" sz="2800" b="0" dirty="0">
                          <a:latin typeface="Angsana New" pitchFamily="18" charset="-34"/>
                          <a:cs typeface="Angsana New" pitchFamily="18" charset="-34"/>
                        </a:rPr>
                        <a:t>ในการการจัดการ </a:t>
                      </a:r>
                      <a:r>
                        <a:rPr lang="en-US" sz="2800" b="0" dirty="0">
                          <a:latin typeface="Angsana New" pitchFamily="18" charset="-34"/>
                          <a:cs typeface="Angsana New" pitchFamily="18" charset="-34"/>
                        </a:rPr>
                        <a:t>administration </a:t>
                      </a:r>
                      <a:r>
                        <a:rPr lang="en-US" sz="2800" b="0" dirty="0" smtClean="0">
                          <a:latin typeface="Angsana New" pitchFamily="18" charset="-34"/>
                          <a:cs typeface="Angsana New" pitchFamily="18" charset="-34"/>
                        </a:rPr>
                        <a:t>error </a:t>
                      </a:r>
                      <a:r>
                        <a:rPr lang="th-TH" sz="2800" b="0" dirty="0" smtClean="0">
                          <a:latin typeface="Angsana New" pitchFamily="18" charset="-34"/>
                          <a:cs typeface="Angsana New" pitchFamily="18" charset="-34"/>
                        </a:rPr>
                        <a:t>ได้แก่</a:t>
                      </a:r>
                      <a:r>
                        <a:rPr lang="th-TH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การบริหารและการลงเวลาที่เป็นจริง </a:t>
                      </a:r>
                      <a:r>
                        <a:rPr lang="en-US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(real time)</a:t>
                      </a:r>
                      <a:r>
                        <a:rPr lang="th-TH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ในรายการยา </a:t>
                      </a:r>
                      <a:r>
                        <a:rPr lang="en-US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HAD ,</a:t>
                      </a:r>
                      <a:r>
                        <a:rPr lang="th-TH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ยาฉีด </a:t>
                      </a:r>
                      <a:r>
                        <a:rPr lang="en-US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stat </a:t>
                      </a:r>
                      <a:r>
                        <a:rPr lang="th-TH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และ </a:t>
                      </a:r>
                      <a:r>
                        <a:rPr lang="en-US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ATB </a:t>
                      </a:r>
                      <a:r>
                        <a:rPr lang="th-TH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ใน </a:t>
                      </a:r>
                      <a:r>
                        <a:rPr lang="en-US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sepsis</a:t>
                      </a:r>
                      <a:endParaRPr lang="th-TH" sz="2800" b="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0" dirty="0" smtClean="0">
                          <a:latin typeface="Angsana New" pitchFamily="18" charset="-34"/>
                          <a:cs typeface="Angsana New" pitchFamily="18" charset="-34"/>
                        </a:rPr>
                        <a:t>สร้างความสัมพันธ์ระหว่างวิชาชีพ</a:t>
                      </a:r>
                    </a:p>
                    <a:p>
                      <a:pPr algn="l"/>
                      <a:r>
                        <a:rPr lang="th-TH" sz="2800" b="0" dirty="0" smtClean="0">
                          <a:latin typeface="Angsana New" pitchFamily="18" charset="-34"/>
                          <a:cs typeface="Angsana New" pitchFamily="18" charset="-34"/>
                        </a:rPr>
                        <a:t>แนวโน้ม </a:t>
                      </a:r>
                      <a:r>
                        <a:rPr lang="en-US" sz="2800" b="0" dirty="0" smtClean="0">
                          <a:latin typeface="Angsana New" pitchFamily="18" charset="-34"/>
                          <a:cs typeface="Angsana New" pitchFamily="18" charset="-34"/>
                        </a:rPr>
                        <a:t>administration error</a:t>
                      </a:r>
                      <a:r>
                        <a:rPr lang="en-US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th-TH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ลดลงในผู้ป่วย </a:t>
                      </a:r>
                      <a:r>
                        <a:rPr lang="en-US" sz="2800" b="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IPD</a:t>
                      </a:r>
                      <a:endParaRPr lang="th-TH" sz="2800" b="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ชื่อเรื่อง 1">
            <a:extLst>
              <a:ext uri="{FF2B5EF4-FFF2-40B4-BE49-F238E27FC236}">
                <a16:creationId xmlns="" xmlns:a16="http://schemas.microsoft.com/office/drawing/2014/main" id="{114B4093-CD11-42A0-A59E-6B37D51FC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504056"/>
          </a:xfrm>
        </p:spPr>
        <p:txBody>
          <a:bodyPr>
            <a:noAutofit/>
          </a:bodyPr>
          <a:lstStyle/>
          <a:p>
            <a:r>
              <a:rPr lang="th-TH" dirty="0"/>
              <a:t>การบ้าน สรพ.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71472" y="642918"/>
          <a:ext cx="8143931" cy="5715042"/>
        </p:xfrm>
        <a:graphic>
          <a:graphicData uri="http://schemas.openxmlformats.org/drawingml/2006/table">
            <a:tbl>
              <a:tblPr/>
              <a:tblGrid>
                <a:gridCol w="3445226"/>
                <a:gridCol w="843610"/>
                <a:gridCol w="700402"/>
                <a:gridCol w="699580"/>
                <a:gridCol w="700402"/>
                <a:gridCol w="816451"/>
                <a:gridCol w="938260"/>
              </a:tblGrid>
              <a:tr h="343392">
                <a:tc gridSpan="7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 b="1" u="sng" dirty="0" smtClean="0">
                          <a:solidFill>
                            <a:srgbClr val="3333CC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ผล</a:t>
                      </a:r>
                      <a:r>
                        <a:rPr lang="th-TH" sz="2000" b="1" u="sng" dirty="0">
                          <a:solidFill>
                            <a:srgbClr val="3333CC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ระบบบริหารจัดการด้านยา และด้านความปลอดภัยในการใช้</a:t>
                      </a:r>
                      <a:r>
                        <a:rPr lang="th-TH" sz="2000" b="1" u="sng" dirty="0" smtClean="0">
                          <a:solidFill>
                            <a:srgbClr val="3333CC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ยา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68678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rgbClr val="3333CC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ตัวชี้วัด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rgbClr val="3333CC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เป้าหมาย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rgbClr val="3333CC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ปี</a:t>
                      </a:r>
                      <a:r>
                        <a:rPr lang="en-US" sz="2000" b="1" dirty="0">
                          <a:solidFill>
                            <a:srgbClr val="3333CC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 2559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rgbClr val="3333CC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ปี</a:t>
                      </a:r>
                      <a:r>
                        <a:rPr lang="en-US" sz="2000" b="1" dirty="0">
                          <a:solidFill>
                            <a:srgbClr val="3333CC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 2560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rgbClr val="3333CC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ปี</a:t>
                      </a:r>
                      <a:r>
                        <a:rPr lang="en-US" sz="2000" b="1" dirty="0">
                          <a:solidFill>
                            <a:srgbClr val="3333CC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 2561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rgbClr val="3333CC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ปี</a:t>
                      </a:r>
                      <a:r>
                        <a:rPr lang="en-US" sz="2000" b="1" dirty="0">
                          <a:solidFill>
                            <a:srgbClr val="3333CC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 2562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rgbClr val="3333CC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ปี </a:t>
                      </a:r>
                      <a:r>
                        <a:rPr lang="en-US" sz="2000" b="1" dirty="0">
                          <a:solidFill>
                            <a:srgbClr val="3333CC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2563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3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จำนวนอุบัติการณ์การเกิด </a:t>
                      </a:r>
                      <a:r>
                        <a:rPr lang="en-US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ME </a:t>
                      </a:r>
                      <a:r>
                        <a:rPr lang="th-TH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ในระดับ </a:t>
                      </a:r>
                      <a:r>
                        <a:rPr lang="en-US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E </a:t>
                      </a:r>
                      <a:r>
                        <a:rPr lang="th-TH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ขึ้นไป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3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จำนวนครั้งของการแพ้ยาซ้ำ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</a:t>
                      </a:r>
                    </a:p>
                  </a:txBody>
                  <a:tcPr marL="66576" marR="6657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3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อัตรา </a:t>
                      </a:r>
                      <a:r>
                        <a:rPr lang="en-US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Prescribing error :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392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OPD (</a:t>
                      </a:r>
                      <a:r>
                        <a:rPr lang="th-TH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ต่อ </a:t>
                      </a:r>
                      <a:r>
                        <a:rPr lang="en-US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1000 </a:t>
                      </a:r>
                      <a:r>
                        <a:rPr lang="th-TH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ใบสั่งยา) </a:t>
                      </a:r>
                      <a:r>
                        <a:rPr lang="en-US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 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&lt;</a:t>
                      </a: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0.4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0.43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0.42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0.38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0.19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0.29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92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IPD (</a:t>
                      </a:r>
                      <a:r>
                        <a:rPr lang="th-TH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ต่อ </a:t>
                      </a:r>
                      <a:r>
                        <a:rPr lang="en-US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1000 /</a:t>
                      </a:r>
                      <a:r>
                        <a:rPr lang="th-TH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วันนอน)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&lt;</a:t>
                      </a: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0.5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0.56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1.36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0.60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0.33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0.49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3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อัตรา </a:t>
                      </a: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Dispensing :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392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OPD (</a:t>
                      </a: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ต่อ </a:t>
                      </a: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1000 </a:t>
                      </a: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ใบสั่งยา)  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0.13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0.03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0.02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0.03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0.07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92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IPD (</a:t>
                      </a: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ต่อ </a:t>
                      </a: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1000 /</a:t>
                      </a: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วันนอน)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1.56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1.13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0.40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0.66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0.79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3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อัตรา </a:t>
                      </a: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Administration: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392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OPD (</a:t>
                      </a: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ต่อ </a:t>
                      </a: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1000 </a:t>
                      </a: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ใบสั่งยา)  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0.01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0.00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0.02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0.00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792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IPD (</a:t>
                      </a: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ต่อ </a:t>
                      </a:r>
                      <a:r>
                        <a:rPr lang="en-US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1000 /</a:t>
                      </a: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วันนอน)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1.16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2.71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0.40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0.99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0.61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33971">
                <a:tc>
                  <a:txBody>
                    <a:bodyPr/>
                    <a:lstStyle/>
                    <a:p>
                      <a:pPr algn="thaiDi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ระดับการพัฒนาสู่การเป็นโรงพยาบาลส่งเสริมการใช้ยาอย่างสมเหตุผล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ขั้นที่ 2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NA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</a:t>
                      </a:r>
                      <a:endParaRPr lang="en-US" sz="200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1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Angsana New" pitchFamily="18" charset="-34"/>
                          <a:ea typeface="Calibri"/>
                          <a:cs typeface="Angsana New" pitchFamily="18" charset="-34"/>
                        </a:rPr>
                        <a:t>2</a:t>
                      </a:r>
                      <a:endParaRPr lang="en-US" sz="2000" dirty="0">
                        <a:latin typeface="Angsana New" pitchFamily="18" charset="-34"/>
                        <a:ea typeface="Calibri"/>
                        <a:cs typeface="Angsana New" pitchFamily="18" charset="-34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500042"/>
            <a:ext cx="7920000" cy="52098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71472" y="5857892"/>
            <a:ext cx="81439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000" dirty="0" smtClean="0">
                <a:latin typeface="Angsana New" pitchFamily="18" charset="-34"/>
                <a:cs typeface="Angsana New" pitchFamily="18" charset="-34"/>
              </a:rPr>
              <a:t>อุบัติการณ์ส่วนใหญ่พบใน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 IPD</a:t>
            </a:r>
            <a:r>
              <a:rPr lang="th-TH" sz="3000" dirty="0" smtClean="0">
                <a:latin typeface="Angsana New" pitchFamily="18" charset="-34"/>
                <a:cs typeface="Angsana New" pitchFamily="18" charset="-34"/>
              </a:rPr>
              <a:t> ในปี 2563 พบระดับ 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E </a:t>
            </a:r>
            <a:r>
              <a:rPr lang="th-TH" sz="3000" dirty="0" smtClean="0">
                <a:latin typeface="Angsana New" pitchFamily="18" charset="-34"/>
                <a:cs typeface="Angsana New" pitchFamily="18" charset="-34"/>
              </a:rPr>
              <a:t>1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000" dirty="0" smtClean="0">
                <a:latin typeface="Angsana New" pitchFamily="18" charset="-34"/>
                <a:cs typeface="Angsana New" pitchFamily="18" charset="-34"/>
              </a:rPr>
              <a:t>ราย คือการแพ้ยาซ้ำ</a:t>
            </a:r>
            <a:endParaRPr lang="th-TH" sz="30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0070C0"/>
                </a:solidFill>
              </a:rPr>
              <a:t>แนวทางการพัฒนาที่ผ่านมา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285860"/>
            <a:ext cx="7429552" cy="385765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ร่วมกับ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RM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ออกแบบการรายงาน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ME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ให้เพิ่มขึ้น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IPD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รวบรวมการเกิด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 ME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ระดับ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AB</a:t>
            </a:r>
          </a:p>
          <a:p>
            <a:pPr marL="514350" indent="-514350">
              <a:buFont typeface="+mj-lt"/>
              <a:buAutoNum type="arabicPeriod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ทบทวนแนวทางการแพ้ยาซ้ำทุกจุดงาน</a:t>
            </a:r>
          </a:p>
          <a:p>
            <a:pPr marL="514350" indent="-514350">
              <a:buFont typeface="+mj-lt"/>
              <a:buAutoNum type="arabicPeriod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สื่อสารข้อมูลส่งต่อประเมินการแพ้ยา และปรับปรุงการใช้ยาสำรองในทุกจุด</a:t>
            </a:r>
          </a:p>
          <a:p>
            <a:pPr marL="514350" indent="-514350">
              <a:buFont typeface="+mj-lt"/>
              <a:buAutoNum type="arabicPeriod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ติดตามระดับความรุนแรง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E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ขึ้นไป และการแพ้ยาซ้ำเป็นตัวชี้วัดเดียวกับของโรงพยาบาล</a:t>
            </a: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662" y="5286388"/>
            <a:ext cx="7429552" cy="107721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3200" b="1" u="sng" dirty="0" smtClean="0"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ผลการพัฒนา</a:t>
            </a:r>
          </a:p>
          <a:p>
            <a:r>
              <a:rPr lang="th-TH" sz="3200" dirty="0" smtClean="0"/>
              <a:t>	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มีการรายงาน 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ME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ที่เพิ่มขึ้นใน 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IPD</a:t>
            </a:r>
            <a:endParaRPr lang="th-TH" sz="32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8604"/>
            <a:ext cx="7920000" cy="476188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42910" y="5214950"/>
            <a:ext cx="80010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แนวโน้มที่เกิดจะเพิ่มขึ้นในช่วงการเปลี่ยนแพทย์จึงมีการสอนใช้โปรแกรมการสั่งใช้ยา การให้ข้อมูลยา การใช้ยาเดิมใน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Medication Reconciliation </a:t>
            </a:r>
          </a:p>
          <a:p>
            <a:pPr algn="thaiDist"/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ผลพบว่า เป็นไปตามเป้าหมายที่ตั้งไว้</a:t>
            </a: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57166"/>
            <a:ext cx="7920000" cy="475914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42910" y="5143512"/>
            <a:ext cx="79296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3000" dirty="0" smtClean="0">
                <a:latin typeface="Angsana New" pitchFamily="18" charset="-34"/>
                <a:cs typeface="Angsana New" pitchFamily="18" charset="-34"/>
              </a:rPr>
              <a:t>	มีแนวโน้มเพิ่มขึ้นใน 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IPD </a:t>
            </a:r>
            <a:r>
              <a:rPr lang="th-TH" sz="3000" dirty="0" smtClean="0">
                <a:latin typeface="Angsana New" pitchFamily="18" charset="-34"/>
                <a:cs typeface="Angsana New" pitchFamily="18" charset="-34"/>
              </a:rPr>
              <a:t>ส่วนใหญ่เป็นยาระดับ 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B </a:t>
            </a:r>
            <a:r>
              <a:rPr lang="th-TH" sz="3000" dirty="0" smtClean="0">
                <a:latin typeface="Angsana New" pitchFamily="18" charset="-34"/>
                <a:cs typeface="Angsana New" pitchFamily="18" charset="-34"/>
              </a:rPr>
              <a:t>ในยา 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LASA </a:t>
            </a:r>
            <a:r>
              <a:rPr lang="th-TH" sz="3000" dirty="0" smtClean="0">
                <a:latin typeface="Angsana New" pitchFamily="18" charset="-34"/>
                <a:cs typeface="Angsana New" pitchFamily="18" charset="-34"/>
              </a:rPr>
              <a:t>ได้ยาเปลี่ยนบริษัท 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,OPD </a:t>
            </a:r>
            <a:r>
              <a:rPr lang="th-TH" sz="3000" dirty="0" smtClean="0">
                <a:latin typeface="Angsana New" pitchFamily="18" charset="-34"/>
                <a:cs typeface="Angsana New" pitchFamily="18" charset="-34"/>
              </a:rPr>
              <a:t>พบความรุนแรงในระดับ 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C </a:t>
            </a:r>
            <a:r>
              <a:rPr lang="th-TH" sz="3000" dirty="0" smtClean="0">
                <a:latin typeface="Angsana New" pitchFamily="18" charset="-34"/>
                <a:cs typeface="Angsana New" pitchFamily="18" charset="-34"/>
              </a:rPr>
              <a:t>การจ่ายยาผิดชนิด และผิดความแรง</a:t>
            </a:r>
            <a:endParaRPr lang="th-TH" sz="30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0070C0"/>
                </a:solidFill>
              </a:rPr>
              <a:t>การพัฒนาที่ผ่านมา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600200"/>
            <a:ext cx="7143800" cy="3971939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ปรับปรุงโดยใช้ลักษณะตัวอักษร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Tall man letter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มีการ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independent double check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โดยเภสัชกรที่รัดกุม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วางตำแหน่ง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LASA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ให้ห่างกัน และมีสัญลักษณ์เพื่อป้องกันการจัดยาผิด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การติดสติ๊กเกอร์ เปลี่ยนแปลงบริษัทยาที่ซองยา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แยกซองยาออกจากยาก่อนจ่ายยา เช่น </a:t>
            </a:r>
            <a:r>
              <a:rPr lang="en-US" sz="3600" dirty="0" err="1" smtClean="0">
                <a:latin typeface="Angsana New" pitchFamily="18" charset="-34"/>
                <a:cs typeface="Angsana New" pitchFamily="18" charset="-34"/>
              </a:rPr>
              <a:t>warfarin</a:t>
            </a:r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  <a:p>
            <a:pPr marL="514350" indent="-514350">
              <a:buFont typeface="+mj-lt"/>
              <a:buAutoNum type="arabicPeriod"/>
            </a:pPr>
            <a:endParaRPr lang="en-US" sz="3600" dirty="0" smtClean="0">
              <a:latin typeface="Angsana New" pitchFamily="18" charset="-34"/>
              <a:cs typeface="Angsana New" pitchFamily="18" charset="-34"/>
            </a:endParaRPr>
          </a:p>
          <a:p>
            <a:pPr marL="514350" indent="-514350">
              <a:buFont typeface="+mj-lt"/>
              <a:buAutoNum type="arabicPeriod"/>
            </a:pPr>
            <a:endParaRPr lang="th-TH" sz="36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57166"/>
            <a:ext cx="7920000" cy="475914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14348" y="5143512"/>
            <a:ext cx="77867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000" dirty="0" smtClean="0">
                <a:latin typeface="Angsana New" pitchFamily="18" charset="-34"/>
                <a:cs typeface="Angsana New" pitchFamily="18" charset="-34"/>
              </a:rPr>
              <a:t>จากกราฟพบว่ามีอุบัติการณ์ที่ลดลงในปี 2563 เนื่องจากมีการปรับปรุงจัดทำวงรอบการบริหารยา และการติดตาม 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cross-check , monitor </a:t>
            </a:r>
            <a:r>
              <a:rPr lang="th-TH" sz="3000" dirty="0" smtClean="0">
                <a:latin typeface="Angsana New" pitchFamily="18" charset="-34"/>
                <a:cs typeface="Angsana New" pitchFamily="18" charset="-34"/>
              </a:rPr>
              <a:t>รายการยา 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HAD </a:t>
            </a:r>
            <a:r>
              <a:rPr lang="th-TH" sz="3000" dirty="0" smtClean="0">
                <a:latin typeface="Angsana New" pitchFamily="18" charset="-34"/>
                <a:cs typeface="Angsana New" pitchFamily="18" charset="-34"/>
              </a:rPr>
              <a:t>ผล คือ มีแนวโน้มลดลง</a:t>
            </a:r>
            <a:endParaRPr lang="th-TH" sz="30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500042"/>
            <a:ext cx="7920000" cy="477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42910" y="5429264"/>
            <a:ext cx="79296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มีแนวโน้มการใช้ยาที่สมเหตุสมผลในทุกกลุ่มที่ติดตาม และโรงพยาบาลผ่านการประเมิน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RDU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ขั้นที่ 2</a:t>
            </a: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812</Words>
  <Application>Microsoft Office PowerPoint</Application>
  <PresentationFormat>On-screen Show (4:3)</PresentationFormat>
  <Paragraphs>131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ชุดรูปแบบของ Office</vt:lpstr>
      <vt:lpstr>PTC  ( เภสัชกรรมและคณะกรรมการบำบัด ) ระบบยา</vt:lpstr>
      <vt:lpstr>Slide 2</vt:lpstr>
      <vt:lpstr>Slide 3</vt:lpstr>
      <vt:lpstr>แนวทางการพัฒนาที่ผ่านมา</vt:lpstr>
      <vt:lpstr>Slide 5</vt:lpstr>
      <vt:lpstr>Slide 6</vt:lpstr>
      <vt:lpstr>การพัฒนาที่ผ่านมา</vt:lpstr>
      <vt:lpstr>Slide 8</vt:lpstr>
      <vt:lpstr>Slide 9</vt:lpstr>
      <vt:lpstr>สรุปผลงานเด่น/นวัตกรรม</vt:lpstr>
      <vt:lpstr>จุดเน้นปี 64 ของแผน</vt:lpstr>
      <vt:lpstr>การบ้าน สรพ.</vt:lpstr>
      <vt:lpstr>การบ้าน สรพ.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แผน.............................</dc:title>
  <dc:creator>Chanpen</dc:creator>
  <cp:lastModifiedBy>OPD_3</cp:lastModifiedBy>
  <cp:revision>119</cp:revision>
  <dcterms:created xsi:type="dcterms:W3CDTF">2019-10-09T23:44:43Z</dcterms:created>
  <dcterms:modified xsi:type="dcterms:W3CDTF">2020-10-27T08:19:03Z</dcterms:modified>
</cp:coreProperties>
</file>