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1"/>
  </p:notesMasterIdLst>
  <p:handoutMasterIdLst>
    <p:handoutMasterId r:id="rId132"/>
  </p:handoutMasterIdLst>
  <p:sldIdLst>
    <p:sldId id="259" r:id="rId2"/>
    <p:sldId id="280" r:id="rId3"/>
    <p:sldId id="272" r:id="rId4"/>
    <p:sldId id="281" r:id="rId5"/>
    <p:sldId id="261" r:id="rId6"/>
    <p:sldId id="282" r:id="rId7"/>
    <p:sldId id="262" r:id="rId8"/>
    <p:sldId id="375" r:id="rId9"/>
    <p:sldId id="376" r:id="rId10"/>
    <p:sldId id="377" r:id="rId11"/>
    <p:sldId id="379" r:id="rId12"/>
    <p:sldId id="419" r:id="rId13"/>
    <p:sldId id="263" r:id="rId14"/>
    <p:sldId id="283" r:id="rId15"/>
    <p:sldId id="284" r:id="rId16"/>
    <p:sldId id="285" r:id="rId17"/>
    <p:sldId id="286" r:id="rId18"/>
    <p:sldId id="287" r:id="rId19"/>
    <p:sldId id="288" r:id="rId20"/>
    <p:sldId id="383" r:id="rId21"/>
    <p:sldId id="384" r:id="rId22"/>
    <p:sldId id="403" r:id="rId23"/>
    <p:sldId id="385" r:id="rId24"/>
    <p:sldId id="386" r:id="rId25"/>
    <p:sldId id="387" r:id="rId26"/>
    <p:sldId id="388" r:id="rId27"/>
    <p:sldId id="389" r:id="rId28"/>
    <p:sldId id="405" r:id="rId29"/>
    <p:sldId id="390" r:id="rId30"/>
    <p:sldId id="391" r:id="rId31"/>
    <p:sldId id="392" r:id="rId32"/>
    <p:sldId id="394" r:id="rId33"/>
    <p:sldId id="406" r:id="rId34"/>
    <p:sldId id="395" r:id="rId35"/>
    <p:sldId id="409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411" r:id="rId60"/>
    <p:sldId id="412" r:id="rId61"/>
    <p:sldId id="413" r:id="rId62"/>
    <p:sldId id="414" r:id="rId63"/>
    <p:sldId id="415" r:id="rId64"/>
    <p:sldId id="416" r:id="rId65"/>
    <p:sldId id="417" r:id="rId66"/>
    <p:sldId id="418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38" r:id="rId92"/>
    <p:sldId id="339" r:id="rId93"/>
    <p:sldId id="340" r:id="rId94"/>
    <p:sldId id="341" r:id="rId95"/>
    <p:sldId id="342" r:id="rId96"/>
    <p:sldId id="343" r:id="rId97"/>
    <p:sldId id="344" r:id="rId98"/>
    <p:sldId id="345" r:id="rId99"/>
    <p:sldId id="346" r:id="rId100"/>
    <p:sldId id="347" r:id="rId101"/>
    <p:sldId id="348" r:id="rId102"/>
    <p:sldId id="349" r:id="rId103"/>
    <p:sldId id="350" r:id="rId104"/>
    <p:sldId id="351" r:id="rId105"/>
    <p:sldId id="352" r:id="rId106"/>
    <p:sldId id="353" r:id="rId107"/>
    <p:sldId id="354" r:id="rId108"/>
    <p:sldId id="355" r:id="rId109"/>
    <p:sldId id="356" r:id="rId110"/>
    <p:sldId id="357" r:id="rId111"/>
    <p:sldId id="358" r:id="rId112"/>
    <p:sldId id="359" r:id="rId113"/>
    <p:sldId id="360" r:id="rId114"/>
    <p:sldId id="361" r:id="rId115"/>
    <p:sldId id="362" r:id="rId116"/>
    <p:sldId id="363" r:id="rId117"/>
    <p:sldId id="364" r:id="rId118"/>
    <p:sldId id="365" r:id="rId119"/>
    <p:sldId id="366" r:id="rId120"/>
    <p:sldId id="367" r:id="rId121"/>
    <p:sldId id="368" r:id="rId122"/>
    <p:sldId id="369" r:id="rId123"/>
    <p:sldId id="370" r:id="rId124"/>
    <p:sldId id="371" r:id="rId125"/>
    <p:sldId id="372" r:id="rId126"/>
    <p:sldId id="373" r:id="rId127"/>
    <p:sldId id="374" r:id="rId128"/>
    <p:sldId id="270" r:id="rId129"/>
    <p:sldId id="271" r:id="rId130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uwat" initials="A" lastIdx="1" clrIdx="0"/>
  <p:cmAuthor id="1" name="Customer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8" autoAdjust="0"/>
    <p:restoredTop sz="98093" autoAdjust="0"/>
  </p:normalViewPr>
  <p:slideViewPr>
    <p:cSldViewPr>
      <p:cViewPr>
        <p:scale>
          <a:sx n="90" d="100"/>
          <a:sy n="90" d="100"/>
        </p:scale>
        <p:origin x="-171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commentAuthors" Target="commentAuthor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4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155074365704302E-2"/>
          <c:y val="5.1400554097404488E-2"/>
          <c:w val="0.70494356955380588"/>
          <c:h val="0.8332447506561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จำนวนผู้ป่วย Sepsis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Sheet2!$B$1:$F$1</c:f>
              <c:numCache>
                <c:formatCode>General</c:formatCode>
                <c:ptCount val="5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</c:numCache>
            </c:numRef>
          </c:cat>
          <c:val>
            <c:numRef>
              <c:f>Sheet2!$B$2:$F$2</c:f>
              <c:numCache>
                <c:formatCode>General</c:formatCode>
                <c:ptCount val="5"/>
                <c:pt idx="0">
                  <c:v>47</c:v>
                </c:pt>
                <c:pt idx="1">
                  <c:v>49</c:v>
                </c:pt>
                <c:pt idx="2">
                  <c:v>72</c:v>
                </c:pt>
                <c:pt idx="3">
                  <c:v>67</c:v>
                </c:pt>
                <c:pt idx="4">
                  <c:v>71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จำนวนการเกิดภาวะ septic shock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Sheet2!$B$1:$F$1</c:f>
              <c:numCache>
                <c:formatCode>General</c:formatCode>
                <c:ptCount val="5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</c:numCache>
            </c:numRef>
          </c:cat>
          <c:val>
            <c:numRef>
              <c:f>Sheet2!$B$3:$F$3</c:f>
              <c:numCache>
                <c:formatCode>General</c:formatCode>
                <c:ptCount val="5"/>
                <c:pt idx="0">
                  <c:v>0</c:v>
                </c:pt>
                <c:pt idx="1">
                  <c:v>19</c:v>
                </c:pt>
                <c:pt idx="2">
                  <c:v>16</c:v>
                </c:pt>
                <c:pt idx="3">
                  <c:v>34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654848"/>
        <c:axId val="204656640"/>
      </c:barChart>
      <c:catAx>
        <c:axId val="20465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656640"/>
        <c:crosses val="autoZero"/>
        <c:auto val="1"/>
        <c:lblAlgn val="ctr"/>
        <c:lblOffset val="100"/>
        <c:noMultiLvlLbl val="0"/>
      </c:catAx>
      <c:valAx>
        <c:axId val="20465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654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43197725284331"/>
          <c:y val="2.238043161271509E-2"/>
          <c:w val="0.20145691163604554"/>
          <c:h val="0.631165062700495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Sheet2!$A$17</c:f>
              <c:strCache>
                <c:ptCount val="1"/>
                <c:pt idx="0">
                  <c:v>อัตราการDelay/miss diagnosis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Sheet2!$B$16:$E$16</c:f>
              <c:numCache>
                <c:formatCode>General</c:formatCode>
                <c:ptCount val="4"/>
                <c:pt idx="0">
                  <c:v>2560</c:v>
                </c:pt>
                <c:pt idx="1">
                  <c:v>2561</c:v>
                </c:pt>
                <c:pt idx="2">
                  <c:v>2562</c:v>
                </c:pt>
                <c:pt idx="3">
                  <c:v>2563</c:v>
                </c:pt>
              </c:numCache>
            </c:numRef>
          </c:cat>
          <c:val>
            <c:numRef>
              <c:f>Sheet2!$B$17:$E$17</c:f>
              <c:numCache>
                <c:formatCode>General</c:formatCode>
                <c:ptCount val="4"/>
                <c:pt idx="0">
                  <c:v>2.04</c:v>
                </c:pt>
                <c:pt idx="1">
                  <c:v>4.1599999999999993</c:v>
                </c:pt>
                <c:pt idx="2">
                  <c:v>2.9899999999999998</c:v>
                </c:pt>
                <c:pt idx="3">
                  <c:v>7.04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190272"/>
        <c:axId val="205191808"/>
      </c:barChart>
      <c:catAx>
        <c:axId val="20519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th-TH"/>
          </a:p>
        </c:txPr>
        <c:crossAx val="205191808"/>
        <c:crosses val="autoZero"/>
        <c:auto val="1"/>
        <c:lblAlgn val="ctr"/>
        <c:lblOffset val="100"/>
        <c:noMultiLvlLbl val="0"/>
      </c:catAx>
      <c:valAx>
        <c:axId val="20519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190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69591240562473"/>
          <c:y val="0.21400807358819568"/>
          <c:w val="0.2354115182346686"/>
          <c:h val="0.25609617343012775"/>
        </c:manualLayout>
      </c:layout>
      <c:overlay val="0"/>
      <c:txPr>
        <a:bodyPr/>
        <a:lstStyle/>
        <a:p>
          <a:pPr>
            <a:defRPr sz="1800"/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เป้าหมาย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BDE-41EE-80F3-C386F2D92B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onset to 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7.98</c:v>
                </c:pt>
                <c:pt idx="1">
                  <c:v>11.9</c:v>
                </c:pt>
                <c:pt idx="2">
                  <c:v>8.3500000000000014</c:v>
                </c:pt>
                <c:pt idx="3">
                  <c:v>20.25</c:v>
                </c:pt>
                <c:pt idx="4">
                  <c:v>27.77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BDE-41EE-80F3-C386F2D92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10368"/>
        <c:axId val="212812928"/>
      </c:lineChart>
      <c:catAx>
        <c:axId val="2128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2812928"/>
        <c:crosses val="autoZero"/>
        <c:auto val="1"/>
        <c:lblAlgn val="ctr"/>
        <c:lblOffset val="100"/>
        <c:noMultiLvlLbl val="0"/>
      </c:catAx>
      <c:valAx>
        <c:axId val="21281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281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อัตราตาย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CEF-4004-A56D-080D1715A2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ตัวชีวัด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CEF-4004-A56D-080D1715A2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คอลัมน์2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CEF-4004-A56D-080D1715A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83040"/>
        <c:axId val="213384576"/>
      </c:lineChart>
      <c:catAx>
        <c:axId val="21338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384576"/>
        <c:crosses val="autoZero"/>
        <c:auto val="1"/>
        <c:lblAlgn val="ctr"/>
        <c:lblOffset val="100"/>
        <c:noMultiLvlLbl val="0"/>
      </c:catAx>
      <c:valAx>
        <c:axId val="2133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383040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ตัวชี้วัด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B4-4926-9CEE-2A39EFE421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Door to refer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52.63</c:v>
                </c:pt>
                <c:pt idx="1">
                  <c:v>50</c:v>
                </c:pt>
                <c:pt idx="2">
                  <c:v>55.55</c:v>
                </c:pt>
                <c:pt idx="3">
                  <c:v>65.11</c:v>
                </c:pt>
                <c:pt idx="4">
                  <c:v>58.53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B4-4926-9CEE-2A39EFE421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CB4-4926-9CEE-2A39EFE42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29248"/>
        <c:axId val="213431424"/>
      </c:lineChart>
      <c:catAx>
        <c:axId val="21342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3431424"/>
        <c:crosses val="autoZero"/>
        <c:auto val="1"/>
        <c:lblAlgn val="ctr"/>
        <c:lblOffset val="100"/>
        <c:noMultiLvlLbl val="0"/>
      </c:catAx>
      <c:valAx>
        <c:axId val="21343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342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เป้าหมาย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5D5-423E-A0D0-541BA6F5A7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ได้รับการดูแลต่อเนื่อง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97.36</c:v>
                </c:pt>
                <c:pt idx="1">
                  <c:v>92.85</c:v>
                </c:pt>
                <c:pt idx="2">
                  <c:v>83.33</c:v>
                </c:pt>
                <c:pt idx="3">
                  <c:v>96.3</c:v>
                </c:pt>
                <c:pt idx="4">
                  <c:v>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5D5-423E-A0D0-541BA6F5A7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2559</c:v>
                </c:pt>
                <c:pt idx="1">
                  <c:v>2560</c:v>
                </c:pt>
                <c:pt idx="2">
                  <c:v>2561</c:v>
                </c:pt>
                <c:pt idx="3">
                  <c:v>2562</c:v>
                </c:pt>
                <c:pt idx="4">
                  <c:v>2563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5D5-423E-A0D0-541BA6F5A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48512"/>
        <c:axId val="213650432"/>
      </c:lineChart>
      <c:catAx>
        <c:axId val="21364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3650432"/>
        <c:crosses val="autoZero"/>
        <c:auto val="1"/>
        <c:lblAlgn val="ctr"/>
        <c:lblOffset val="100"/>
        <c:noMultiLvlLbl val="0"/>
      </c:catAx>
      <c:valAx>
        <c:axId val="21365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1364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12834265282091E-2"/>
          <c:y val="3.2068526968026846E-2"/>
          <c:w val="0.75173180798052464"/>
          <c:h val="0.828182044235589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Onset to door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1">
                  <c:v>70.97</c:v>
                </c:pt>
                <c:pt idx="2">
                  <c:v>85.710000000000008</c:v>
                </c:pt>
                <c:pt idx="3">
                  <c:v>50</c:v>
                </c:pt>
                <c:pt idx="4">
                  <c:v>57.89</c:v>
                </c:pt>
                <c:pt idx="5" formatCode="0%">
                  <c:v>0.70000000000000007</c:v>
                </c:pt>
                <c:pt idx="6" formatCode="0.00%">
                  <c:v>0.73329999999999995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Door to EKG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84.61999999999999</c:v>
                </c:pt>
                <c:pt idx="1">
                  <c:v>90.32</c:v>
                </c:pt>
                <c:pt idx="2">
                  <c:v>85.710000000000008</c:v>
                </c:pt>
                <c:pt idx="3">
                  <c:v>77.78</c:v>
                </c:pt>
                <c:pt idx="4">
                  <c:v>63.160000000000004</c:v>
                </c:pt>
                <c:pt idx="5">
                  <c:v>76</c:v>
                </c:pt>
                <c:pt idx="6">
                  <c:v>80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Door toNeedle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3">
                  <c:v>70</c:v>
                </c:pt>
                <c:pt idx="4">
                  <c:v>65</c:v>
                </c:pt>
                <c:pt idx="5">
                  <c:v>75</c:v>
                </c:pt>
                <c:pt idx="6">
                  <c:v>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Door to refer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92.31</c:v>
                </c:pt>
                <c:pt idx="1">
                  <c:v>48.39</c:v>
                </c:pt>
                <c:pt idx="2">
                  <c:v>28.57</c:v>
                </c:pt>
                <c:pt idx="3">
                  <c:v>16.670000000000005</c:v>
                </c:pt>
                <c:pt idx="4">
                  <c:v>10.53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Dead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0033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  <c:pt idx="6">
                  <c:v>2563</c:v>
                </c:pt>
              </c:numCache>
            </c:numRef>
          </c:cat>
          <c:val>
            <c:numRef>
              <c:f>Sheet1!$F$2:$F$8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145152"/>
        <c:axId val="220146688"/>
      </c:lineChart>
      <c:catAx>
        <c:axId val="22014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0146688"/>
        <c:crosses val="autoZero"/>
        <c:auto val="1"/>
        <c:lblAlgn val="ctr"/>
        <c:lblOffset val="100"/>
        <c:noMultiLvlLbl val="0"/>
      </c:catAx>
      <c:valAx>
        <c:axId val="2201466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145152"/>
        <c:crosses val="autoZero"/>
        <c:crossBetween val="between"/>
        <c:majorUnit val="10"/>
        <c:minorUnit val="10"/>
      </c:valAx>
      <c:spPr>
        <a:solidFill>
          <a:schemeClr val="accent5">
            <a:lumMod val="60000"/>
            <a:lumOff val="40000"/>
          </a:schemeClr>
        </a:solidFill>
        <a:ln>
          <a:solidFill>
            <a:srgbClr val="0070C0"/>
          </a:solidFill>
        </a:ln>
      </c:spPr>
    </c:plotArea>
    <c:legend>
      <c:legendPos val="r"/>
      <c:layout>
        <c:manualLayout>
          <c:xMode val="edge"/>
          <c:yMode val="edge"/>
          <c:x val="0.83592633801209648"/>
          <c:y val="0.31499299755615412"/>
          <c:w val="0.16407366198790369"/>
          <c:h val="0.40503748502184855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1T13:42:13.490" idx="1">
    <p:pos x="1147" y="3308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AF17B-49DB-443F-898E-06E03ACD2D4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3C1F13-BB86-444C-94AF-F2502CFF3A28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คนไข้ </a:t>
          </a:r>
          <a:r>
            <a:rPr lang="en-US" dirty="0" smtClean="0">
              <a:solidFill>
                <a:schemeClr val="tx1"/>
              </a:solidFill>
            </a:rPr>
            <a:t>sepsis</a:t>
          </a:r>
          <a:r>
            <a:rPr lang="th-TH" dirty="0" smtClean="0">
              <a:solidFill>
                <a:schemeClr val="tx1"/>
              </a:solidFill>
            </a:rPr>
            <a:t> ได้รับการรักษาอย่างรวดเร็วและ ไม่เสียชีวิต</a:t>
          </a:r>
          <a:endParaRPr lang="en-GB" dirty="0">
            <a:solidFill>
              <a:schemeClr val="tx1"/>
            </a:solidFill>
          </a:endParaRPr>
        </a:p>
      </dgm:t>
    </dgm:pt>
    <dgm:pt modelId="{BF16AAE7-FE97-46BA-91BE-03267A86A94E}" type="parTrans" cxnId="{56DD8737-8452-43FD-85B1-14188921753B}">
      <dgm:prSet/>
      <dgm:spPr/>
      <dgm:t>
        <a:bodyPr/>
        <a:lstStyle/>
        <a:p>
          <a:endParaRPr lang="en-GB"/>
        </a:p>
      </dgm:t>
    </dgm:pt>
    <dgm:pt modelId="{F5AA0923-67BF-4EC0-8C22-AE712B46EE0C}" type="sibTrans" cxnId="{56DD8737-8452-43FD-85B1-14188921753B}">
      <dgm:prSet/>
      <dgm:spPr/>
      <dgm:t>
        <a:bodyPr/>
        <a:lstStyle/>
        <a:p>
          <a:endParaRPr lang="en-GB"/>
        </a:p>
      </dgm:t>
    </dgm:pt>
    <dgm:pt modelId="{204B6EE3-675E-434B-9BDC-7A9BE99D1622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200" dirty="0" err="1" smtClean="0">
              <a:solidFill>
                <a:schemeClr val="tx1"/>
              </a:solidFill>
            </a:rPr>
            <a:t>Promt</a:t>
          </a:r>
          <a:r>
            <a:rPr lang="en-US" sz="1200" dirty="0" smtClean="0">
              <a:solidFill>
                <a:schemeClr val="tx1"/>
              </a:solidFill>
            </a:rPr>
            <a:t> transfer</a:t>
          </a:r>
          <a:endParaRPr lang="en-GB" sz="1200" dirty="0">
            <a:solidFill>
              <a:schemeClr val="tx1"/>
            </a:solidFill>
          </a:endParaRPr>
        </a:p>
      </dgm:t>
    </dgm:pt>
    <dgm:pt modelId="{49523C01-6F06-41B8-8D56-FC7BBFF6EAE1}" type="parTrans" cxnId="{2BC2816B-2EE0-4971-B334-E72C9344D991}">
      <dgm:prSet/>
      <dgm:spPr/>
      <dgm:t>
        <a:bodyPr/>
        <a:lstStyle/>
        <a:p>
          <a:endParaRPr lang="th-TH"/>
        </a:p>
      </dgm:t>
    </dgm:pt>
    <dgm:pt modelId="{ED46D42A-D00E-4DE5-8AFB-45B5CD01B7E9}" type="sibTrans" cxnId="{2BC2816B-2EE0-4971-B334-E72C9344D991}">
      <dgm:prSet/>
      <dgm:spPr/>
      <dgm:t>
        <a:bodyPr/>
        <a:lstStyle/>
        <a:p>
          <a:endParaRPr lang="th-TH"/>
        </a:p>
      </dgm:t>
    </dgm:pt>
    <dgm:pt modelId="{527101B7-8E74-463C-968C-927C121456C3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1500" dirty="0" smtClean="0">
              <a:solidFill>
                <a:schemeClr val="bg1"/>
              </a:solidFill>
            </a:rPr>
            <a:t>Good nursing care</a:t>
          </a:r>
          <a:endParaRPr lang="en-GB" sz="1500" dirty="0">
            <a:solidFill>
              <a:schemeClr val="bg1"/>
            </a:solidFill>
          </a:endParaRPr>
        </a:p>
      </dgm:t>
    </dgm:pt>
    <dgm:pt modelId="{E72669FD-D97A-4ECD-8FB0-245AD9C25FF5}" type="parTrans" cxnId="{18C19C39-8C96-4CB8-B2D1-02CB45A1E7FD}">
      <dgm:prSet/>
      <dgm:spPr/>
      <dgm:t>
        <a:bodyPr/>
        <a:lstStyle/>
        <a:p>
          <a:endParaRPr lang="th-TH"/>
        </a:p>
      </dgm:t>
    </dgm:pt>
    <dgm:pt modelId="{782202A4-6DB9-46A8-82FD-574082A56A76}" type="sibTrans" cxnId="{18C19C39-8C96-4CB8-B2D1-02CB45A1E7FD}">
      <dgm:prSet/>
      <dgm:spPr/>
      <dgm:t>
        <a:bodyPr/>
        <a:lstStyle/>
        <a:p>
          <a:endParaRPr lang="th-TH"/>
        </a:p>
      </dgm:t>
    </dgm:pt>
    <dgm:pt modelId="{5880828A-3D5E-4124-99E8-4F73C45BB5BF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000" dirty="0" err="1" smtClean="0">
              <a:solidFill>
                <a:schemeClr val="tx1"/>
              </a:solidFill>
            </a:rPr>
            <a:t>Promt</a:t>
          </a:r>
          <a:r>
            <a:rPr lang="en-US" sz="1000" dirty="0" smtClean="0">
              <a:solidFill>
                <a:schemeClr val="tx1"/>
              </a:solidFill>
            </a:rPr>
            <a:t> resuscitate</a:t>
          </a:r>
          <a:endParaRPr lang="en-GB" sz="1000" dirty="0">
            <a:solidFill>
              <a:schemeClr val="tx1"/>
            </a:solidFill>
          </a:endParaRPr>
        </a:p>
      </dgm:t>
    </dgm:pt>
    <dgm:pt modelId="{DC9B4E5C-6A72-4F2C-8499-919C6F9619B6}" type="sibTrans" cxnId="{C5443F44-98D2-49BA-8B5E-3513EEC99CD0}">
      <dgm:prSet/>
      <dgm:spPr/>
      <dgm:t>
        <a:bodyPr/>
        <a:lstStyle/>
        <a:p>
          <a:endParaRPr lang="th-TH"/>
        </a:p>
      </dgm:t>
    </dgm:pt>
    <dgm:pt modelId="{8544D899-5E92-4D3B-8426-2C27E812A538}" type="parTrans" cxnId="{C5443F44-98D2-49BA-8B5E-3513EEC99CD0}">
      <dgm:prSet/>
      <dgm:spPr/>
      <dgm:t>
        <a:bodyPr/>
        <a:lstStyle/>
        <a:p>
          <a:endParaRPr lang="th-TH"/>
        </a:p>
      </dgm:t>
    </dgm:pt>
    <dgm:pt modelId="{7B9EA17B-D596-4D28-8DC3-3911A6C4029E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900" dirty="0" smtClean="0">
              <a:solidFill>
                <a:schemeClr val="bg1"/>
              </a:solidFill>
            </a:rPr>
            <a:t>Close monitoring vital sig</a:t>
          </a:r>
          <a:r>
            <a:rPr lang="en-US" sz="900" dirty="0" smtClean="0">
              <a:solidFill>
                <a:schemeClr val="bg1"/>
              </a:solidFill>
            </a:rPr>
            <a:t>ns </a:t>
          </a:r>
          <a:r>
            <a:rPr lang="en-GB" sz="1200" dirty="0" smtClean="0">
              <a:solidFill>
                <a:schemeClr val="bg1"/>
              </a:solidFill>
            </a:rPr>
            <a:t>oxygen</a:t>
          </a:r>
          <a:r>
            <a:rPr lang="en-GB" sz="900" dirty="0" smtClean="0">
              <a:solidFill>
                <a:schemeClr val="bg1"/>
              </a:solidFill>
            </a:rPr>
            <a:t> </a:t>
          </a:r>
          <a:r>
            <a:rPr lang="en-GB" sz="1400" dirty="0" smtClean="0">
              <a:solidFill>
                <a:schemeClr val="bg1"/>
              </a:solidFill>
            </a:rPr>
            <a:t>sat</a:t>
          </a:r>
          <a:endParaRPr lang="en-GB" sz="1400" dirty="0">
            <a:solidFill>
              <a:schemeClr val="bg1"/>
            </a:solidFill>
          </a:endParaRPr>
        </a:p>
      </dgm:t>
    </dgm:pt>
    <dgm:pt modelId="{414C4CB7-B59E-4CF8-A30A-3C7250AB4FF8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การเฝ้าระวังสัญญาณชีพที่อาจเปลี่ยนแปลงไปได้ทุกเมื่อ</a:t>
          </a:r>
          <a:r>
            <a:rPr lang="en-GB" sz="1200" dirty="0" smtClean="0"/>
            <a:t> </a:t>
          </a:r>
          <a:endParaRPr lang="en-GB" sz="1400" dirty="0">
            <a:solidFill>
              <a:schemeClr val="tx1"/>
            </a:solidFill>
          </a:endParaRPr>
        </a:p>
      </dgm:t>
    </dgm:pt>
    <dgm:pt modelId="{8FC97AC2-50D3-4A71-8069-6D3EADF816FE}" type="sibTrans" cxnId="{58F27204-B8FE-49D1-9E42-73074021655D}">
      <dgm:prSet/>
      <dgm:spPr/>
      <dgm:t>
        <a:bodyPr/>
        <a:lstStyle/>
        <a:p>
          <a:endParaRPr lang="en-GB"/>
        </a:p>
      </dgm:t>
    </dgm:pt>
    <dgm:pt modelId="{1C981A20-985F-4C16-BD85-CD9D37EFF7CE}" type="parTrans" cxnId="{58F27204-B8FE-49D1-9E42-73074021655D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00A18B33-2D1F-407F-83F6-43A170686C23}" type="sibTrans" cxnId="{8410CE21-4ACC-452F-BDE6-1B4C4322D760}">
      <dgm:prSet/>
      <dgm:spPr/>
      <dgm:t>
        <a:bodyPr/>
        <a:lstStyle/>
        <a:p>
          <a:endParaRPr lang="th-TH"/>
        </a:p>
      </dgm:t>
    </dgm:pt>
    <dgm:pt modelId="{F613C258-0A46-4C85-AAA0-E475E885B621}" type="parTrans" cxnId="{8410CE21-4ACC-452F-BDE6-1B4C4322D760}">
      <dgm:prSet/>
      <dgm:spPr/>
      <dgm:t>
        <a:bodyPr/>
        <a:lstStyle/>
        <a:p>
          <a:endParaRPr lang="th-TH"/>
        </a:p>
      </dgm:t>
    </dgm:pt>
    <dgm:pt modelId="{045A56B4-E81B-4E38-B0DA-81A4E887212F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Medication</a:t>
          </a:r>
          <a:endParaRPr lang="en-GB" sz="1400" dirty="0">
            <a:solidFill>
              <a:schemeClr val="bg1"/>
            </a:solidFill>
          </a:endParaRPr>
        </a:p>
      </dgm:t>
    </dgm:pt>
    <dgm:pt modelId="{613B9CF7-F2AE-419C-A1FC-A9C2BF02BAD1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การได้รับ </a:t>
          </a:r>
          <a:r>
            <a:rPr lang="en-US" dirty="0" smtClean="0">
              <a:solidFill>
                <a:schemeClr val="tx1"/>
              </a:solidFill>
            </a:rPr>
            <a:t>Antibiotic </a:t>
          </a:r>
          <a:r>
            <a:rPr lang="th-TH" dirty="0" smtClean="0">
              <a:solidFill>
                <a:schemeClr val="tx1"/>
              </a:solidFill>
            </a:rPr>
            <a:t>ที่รวดเร็ว ทันเวลา</a:t>
          </a:r>
          <a:endParaRPr lang="en-GB" dirty="0">
            <a:solidFill>
              <a:schemeClr val="tx1"/>
            </a:solidFill>
          </a:endParaRPr>
        </a:p>
      </dgm:t>
    </dgm:pt>
    <dgm:pt modelId="{B825B709-8E58-4A66-A2C3-1552599E3CA2}" type="sibTrans" cxnId="{2C86B3F6-7EB4-4110-964E-4C06CAD0763A}">
      <dgm:prSet/>
      <dgm:spPr/>
      <dgm:t>
        <a:bodyPr/>
        <a:lstStyle/>
        <a:p>
          <a:endParaRPr lang="en-GB"/>
        </a:p>
      </dgm:t>
    </dgm:pt>
    <dgm:pt modelId="{C14A612D-C9B2-44BC-9A3D-01513E60E370}" type="parTrans" cxnId="{2C86B3F6-7EB4-4110-964E-4C06CAD0763A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EC6A72B5-2B4A-45D1-9596-8D15D9329815}" type="sibTrans" cxnId="{22EECD7A-D010-4B22-AE22-D62148D936F8}">
      <dgm:prSet/>
      <dgm:spPr/>
      <dgm:t>
        <a:bodyPr/>
        <a:lstStyle/>
        <a:p>
          <a:endParaRPr lang="en-GB"/>
        </a:p>
      </dgm:t>
    </dgm:pt>
    <dgm:pt modelId="{0AC882FD-D75D-4BEE-964D-F43AF44D13E8}" type="parTrans" cxnId="{22EECD7A-D010-4B22-AE22-D62148D936F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75E50F39-F993-4CC5-B995-9040F91F365B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sz="1500" dirty="0" smtClean="0">
              <a:solidFill>
                <a:schemeClr val="bg1"/>
              </a:solidFill>
            </a:rPr>
            <a:t>CPG for sepsis</a:t>
          </a:r>
          <a:endParaRPr lang="en-GB" sz="1500" dirty="0">
            <a:solidFill>
              <a:schemeClr val="bg1"/>
            </a:solidFill>
          </a:endParaRPr>
        </a:p>
      </dgm:t>
    </dgm:pt>
    <dgm:pt modelId="{966D9D59-3225-4998-8AB8-03DDB048ECC1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Good interview Pt history </a:t>
          </a:r>
          <a:r>
            <a:rPr lang="th-TH" sz="1200" dirty="0" smtClean="0">
              <a:solidFill>
                <a:schemeClr val="bg1"/>
              </a:solidFill>
            </a:rPr>
            <a:t>(การซักประวัติผู้ป่วย</a:t>
          </a:r>
          <a:r>
            <a:rPr lang="th-TH" sz="1400" dirty="0" smtClean="0">
              <a:solidFill>
                <a:schemeClr val="bg1"/>
              </a:solidFill>
            </a:rPr>
            <a:t>อย่าง</a:t>
          </a:r>
          <a:r>
            <a:rPr lang="th-TH" sz="1200" dirty="0" smtClean="0">
              <a:solidFill>
                <a:schemeClr val="bg1"/>
              </a:solidFill>
            </a:rPr>
            <a:t>ถูกต้อง)</a:t>
          </a:r>
          <a:endParaRPr lang="en-GB" sz="1200" dirty="0">
            <a:solidFill>
              <a:schemeClr val="bg1"/>
            </a:solidFill>
          </a:endParaRPr>
        </a:p>
      </dgm:t>
    </dgm:pt>
    <dgm:pt modelId="{AE315944-3168-4E0E-A637-AFB91A39AFC1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tx1"/>
              </a:solidFill>
            </a:rPr>
            <a:t>Early detection</a:t>
          </a:r>
          <a:r>
            <a:rPr lang="en-GB" sz="1100" dirty="0" smtClean="0">
              <a:solidFill>
                <a:schemeClr val="tx1"/>
              </a:solidFill>
            </a:rPr>
            <a:t> ,Diagnosis</a:t>
          </a:r>
          <a:endParaRPr lang="en-GB" sz="1100" dirty="0">
            <a:solidFill>
              <a:schemeClr val="tx1"/>
            </a:solidFill>
          </a:endParaRPr>
        </a:p>
      </dgm:t>
    </dgm:pt>
    <dgm:pt modelId="{2ADA845C-D6C7-4386-8B11-6B954257106B}" type="sibTrans" cxnId="{19A72A83-7177-4B25-9846-1086BFDF6B50}">
      <dgm:prSet/>
      <dgm:spPr/>
      <dgm:t>
        <a:bodyPr/>
        <a:lstStyle/>
        <a:p>
          <a:endParaRPr lang="en-GB"/>
        </a:p>
      </dgm:t>
    </dgm:pt>
    <dgm:pt modelId="{F97AA74F-F958-4560-8441-1D5963873098}" type="parTrans" cxnId="{19A72A83-7177-4B25-9846-1086BFDF6B5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2619B37E-7DF0-4A24-B91E-CC92598A2803}" type="sibTrans" cxnId="{39BF904D-F148-49AB-8E3D-A9679AD8B475}">
      <dgm:prSet/>
      <dgm:spPr/>
      <dgm:t>
        <a:bodyPr/>
        <a:lstStyle/>
        <a:p>
          <a:endParaRPr lang="th-TH"/>
        </a:p>
      </dgm:t>
    </dgm:pt>
    <dgm:pt modelId="{CFD3EA21-A15C-45B5-9860-BA6CC40C917F}" type="parTrans" cxnId="{39BF904D-F148-49AB-8E3D-A9679AD8B475}">
      <dgm:prSet/>
      <dgm:spPr/>
      <dgm:t>
        <a:bodyPr/>
        <a:lstStyle/>
        <a:p>
          <a:endParaRPr lang="th-TH"/>
        </a:p>
      </dgm:t>
    </dgm:pt>
    <dgm:pt modelId="{EC48D8E8-79A7-4AE6-A8DA-AC3DC095048A}" type="sibTrans" cxnId="{11598B20-FED3-44CA-BBF4-937D0A54DD08}">
      <dgm:prSet/>
      <dgm:spPr/>
      <dgm:t>
        <a:bodyPr/>
        <a:lstStyle/>
        <a:p>
          <a:endParaRPr lang="en-GB"/>
        </a:p>
      </dgm:t>
    </dgm:pt>
    <dgm:pt modelId="{E1643E44-4DCA-4BC7-A01A-B12DDBE7D3CF}" type="parTrans" cxnId="{11598B20-FED3-44CA-BBF4-937D0A54DD0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7F206B2F-1739-456D-8CAA-5FDAC3B514FF}" type="pres">
      <dgm:prSet presAssocID="{84EAF17B-49DB-443F-898E-06E03ACD2D4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E93EECA-32A5-4AFC-BB8B-C14E5EDCEF2E}" type="pres">
      <dgm:prSet presAssocID="{4A3C1F13-BB86-444C-94AF-F2502CFF3A28}" presName="root1" presStyleCnt="0"/>
      <dgm:spPr/>
    </dgm:pt>
    <dgm:pt modelId="{31701DDF-4BA4-40CD-93CE-A42E291FC80F}" type="pres">
      <dgm:prSet presAssocID="{4A3C1F13-BB86-444C-94AF-F2502CFF3A28}" presName="LevelOneTextNode" presStyleLbl="node0" presStyleIdx="0" presStyleCnt="1" custAng="5400000" custFlipHor="1" custScaleX="451586" custScaleY="67033" custLinFactNeighborX="-38616" custLinFactNeighborY="-737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E5362D07-4858-4A2C-A46A-314E33AF06E1}" type="pres">
      <dgm:prSet presAssocID="{4A3C1F13-BB86-444C-94AF-F2502CFF3A28}" presName="level2hierChild" presStyleCnt="0"/>
      <dgm:spPr/>
    </dgm:pt>
    <dgm:pt modelId="{E0E8751D-25B0-49F6-8BD6-1AE720FE00F2}" type="pres">
      <dgm:prSet presAssocID="{F97AA74F-F958-4560-8441-1D5963873098}" presName="conn2-1" presStyleLbl="parChTrans1D2" presStyleIdx="0" presStyleCnt="5"/>
      <dgm:spPr/>
      <dgm:t>
        <a:bodyPr/>
        <a:lstStyle/>
        <a:p>
          <a:endParaRPr lang="th-TH"/>
        </a:p>
      </dgm:t>
    </dgm:pt>
    <dgm:pt modelId="{F957851E-5FA4-483E-8C7B-166EED602DAB}" type="pres">
      <dgm:prSet presAssocID="{F97AA74F-F958-4560-8441-1D5963873098}" presName="connTx" presStyleLbl="parChTrans1D2" presStyleIdx="0" presStyleCnt="5"/>
      <dgm:spPr/>
      <dgm:t>
        <a:bodyPr/>
        <a:lstStyle/>
        <a:p>
          <a:endParaRPr lang="th-TH"/>
        </a:p>
      </dgm:t>
    </dgm:pt>
    <dgm:pt modelId="{429AFCD0-3988-422C-849C-35254D695D8B}" type="pres">
      <dgm:prSet presAssocID="{AE315944-3168-4E0E-A637-AFB91A39AFC1}" presName="root2" presStyleCnt="0"/>
      <dgm:spPr/>
    </dgm:pt>
    <dgm:pt modelId="{CF5CEE62-B934-4D9E-84CB-152EE3946C13}" type="pres">
      <dgm:prSet presAssocID="{AE315944-3168-4E0E-A637-AFB91A39AFC1}" presName="LevelTwoTextNode" presStyleLbl="node2" presStyleIdx="0" presStyleCnt="5" custScaleY="169100" custLinFactY="-55081" custLinFactNeighborX="-18038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78ED5003-871A-42F7-84F0-2DF81CADD93B}" type="pres">
      <dgm:prSet presAssocID="{AE315944-3168-4E0E-A637-AFB91A39AFC1}" presName="level3hierChild" presStyleCnt="0"/>
      <dgm:spPr/>
    </dgm:pt>
    <dgm:pt modelId="{3629C91A-C1EE-43F1-957A-41114723552D}" type="pres">
      <dgm:prSet presAssocID="{E1643E44-4DCA-4BC7-A01A-B12DDBE7D3CF}" presName="conn2-1" presStyleLbl="parChTrans1D3" presStyleIdx="0" presStyleCnt="5"/>
      <dgm:spPr/>
      <dgm:t>
        <a:bodyPr/>
        <a:lstStyle/>
        <a:p>
          <a:endParaRPr lang="th-TH"/>
        </a:p>
      </dgm:t>
    </dgm:pt>
    <dgm:pt modelId="{3181115D-C26E-4D4E-87E2-0E6E59930CE1}" type="pres">
      <dgm:prSet presAssocID="{E1643E44-4DCA-4BC7-A01A-B12DDBE7D3CF}" presName="connTx" presStyleLbl="parChTrans1D3" presStyleIdx="0" presStyleCnt="5"/>
      <dgm:spPr/>
      <dgm:t>
        <a:bodyPr/>
        <a:lstStyle/>
        <a:p>
          <a:endParaRPr lang="th-TH"/>
        </a:p>
      </dgm:t>
    </dgm:pt>
    <dgm:pt modelId="{AAC576AC-89D2-457F-9263-1EB99907A1DE}" type="pres">
      <dgm:prSet presAssocID="{966D9D59-3225-4998-8AB8-03DDB048ECC1}" presName="root2" presStyleCnt="0"/>
      <dgm:spPr/>
    </dgm:pt>
    <dgm:pt modelId="{698C40A9-F66D-45B9-83BD-8C24309EC503}" type="pres">
      <dgm:prSet presAssocID="{966D9D59-3225-4998-8AB8-03DDB048ECC1}" presName="LevelTwoTextNode" presStyleLbl="node3" presStyleIdx="0" presStyleCnt="5" custScaleX="157923" custScaleY="191537" custLinFactY="-8623" custLinFactNeighborX="1300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5A75B399-6072-4CDC-A536-A165C0E0ACB9}" type="pres">
      <dgm:prSet presAssocID="{966D9D59-3225-4998-8AB8-03DDB048ECC1}" presName="level3hierChild" presStyleCnt="0"/>
      <dgm:spPr/>
    </dgm:pt>
    <dgm:pt modelId="{9DBC32AE-46E0-4CD1-A964-C7217798EA60}" type="pres">
      <dgm:prSet presAssocID="{CFD3EA21-A15C-45B5-9860-BA6CC40C917F}" presName="conn2-1" presStyleLbl="parChTrans1D3" presStyleIdx="1" presStyleCnt="5"/>
      <dgm:spPr/>
      <dgm:t>
        <a:bodyPr/>
        <a:lstStyle/>
        <a:p>
          <a:endParaRPr lang="th-TH"/>
        </a:p>
      </dgm:t>
    </dgm:pt>
    <dgm:pt modelId="{9D6550B0-7C2A-44EF-8612-41A2688AE34C}" type="pres">
      <dgm:prSet presAssocID="{CFD3EA21-A15C-45B5-9860-BA6CC40C917F}" presName="connTx" presStyleLbl="parChTrans1D3" presStyleIdx="1" presStyleCnt="5"/>
      <dgm:spPr/>
      <dgm:t>
        <a:bodyPr/>
        <a:lstStyle/>
        <a:p>
          <a:endParaRPr lang="th-TH"/>
        </a:p>
      </dgm:t>
    </dgm:pt>
    <dgm:pt modelId="{376EA106-965F-4DBF-891E-7D136D499D61}" type="pres">
      <dgm:prSet presAssocID="{75E50F39-F993-4CC5-B995-9040F91F365B}" presName="root2" presStyleCnt="0"/>
      <dgm:spPr/>
    </dgm:pt>
    <dgm:pt modelId="{454B2380-8796-4145-A715-F26FDB08EBFC}" type="pres">
      <dgm:prSet presAssocID="{75E50F39-F993-4CC5-B995-9040F91F365B}" presName="LevelTwoTextNode" presStyleLbl="node3" presStyleIdx="1" presStyleCnt="5" custScaleX="122342" custLinFactNeighborX="10870" custLinFactNeighborY="-2148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1410424-22C7-4180-804F-7142A839B5D2}" type="pres">
      <dgm:prSet presAssocID="{75E50F39-F993-4CC5-B995-9040F91F365B}" presName="level3hierChild" presStyleCnt="0"/>
      <dgm:spPr/>
    </dgm:pt>
    <dgm:pt modelId="{5B56B3CE-BB89-41AB-A135-F2DE8DD8BF26}" type="pres">
      <dgm:prSet presAssocID="{C14A612D-C9B2-44BC-9A3D-01513E60E370}" presName="conn2-1" presStyleLbl="parChTrans1D2" presStyleIdx="1" presStyleCnt="5"/>
      <dgm:spPr/>
      <dgm:t>
        <a:bodyPr/>
        <a:lstStyle/>
        <a:p>
          <a:endParaRPr lang="th-TH"/>
        </a:p>
      </dgm:t>
    </dgm:pt>
    <dgm:pt modelId="{4CA3D8CE-0201-445A-9892-3A65CBF57928}" type="pres">
      <dgm:prSet presAssocID="{C14A612D-C9B2-44BC-9A3D-01513E60E370}" presName="connTx" presStyleLbl="parChTrans1D2" presStyleIdx="1" presStyleCnt="5"/>
      <dgm:spPr/>
      <dgm:t>
        <a:bodyPr/>
        <a:lstStyle/>
        <a:p>
          <a:endParaRPr lang="th-TH"/>
        </a:p>
      </dgm:t>
    </dgm:pt>
    <dgm:pt modelId="{E4273442-129B-4B98-A772-86E0A6A4AD43}" type="pres">
      <dgm:prSet presAssocID="{613B9CF7-F2AE-419C-A1FC-A9C2BF02BAD1}" presName="root2" presStyleCnt="0"/>
      <dgm:spPr/>
    </dgm:pt>
    <dgm:pt modelId="{C95986DA-6B69-43E6-8BED-646E4A63B317}" type="pres">
      <dgm:prSet presAssocID="{613B9CF7-F2AE-419C-A1FC-A9C2BF02BAD1}" presName="LevelTwoTextNode" presStyleLbl="node2" presStyleIdx="1" presStyleCnt="5" custScaleX="108016" custScaleY="134327" custLinFactNeighborX="-28055" custLinFactNeighborY="-8320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0959D2B6-3B53-4D55-A0E5-7DCB40EE8022}" type="pres">
      <dgm:prSet presAssocID="{613B9CF7-F2AE-419C-A1FC-A9C2BF02BAD1}" presName="level3hierChild" presStyleCnt="0"/>
      <dgm:spPr/>
    </dgm:pt>
    <dgm:pt modelId="{35DED027-643F-47C2-9971-0E6715391CCD}" type="pres">
      <dgm:prSet presAssocID="{0AC882FD-D75D-4BEE-964D-F43AF44D13E8}" presName="conn2-1" presStyleLbl="parChTrans1D3" presStyleIdx="2" presStyleCnt="5"/>
      <dgm:spPr/>
      <dgm:t>
        <a:bodyPr/>
        <a:lstStyle/>
        <a:p>
          <a:endParaRPr lang="th-TH"/>
        </a:p>
      </dgm:t>
    </dgm:pt>
    <dgm:pt modelId="{816776FD-76B4-467D-9E97-CB19CCCAEDDB}" type="pres">
      <dgm:prSet presAssocID="{0AC882FD-D75D-4BEE-964D-F43AF44D13E8}" presName="connTx" presStyleLbl="parChTrans1D3" presStyleIdx="2" presStyleCnt="5"/>
      <dgm:spPr/>
      <dgm:t>
        <a:bodyPr/>
        <a:lstStyle/>
        <a:p>
          <a:endParaRPr lang="th-TH"/>
        </a:p>
      </dgm:t>
    </dgm:pt>
    <dgm:pt modelId="{85A0AC5E-3C58-4CC6-81C6-F786CD3B2D35}" type="pres">
      <dgm:prSet presAssocID="{045A56B4-E81B-4E38-B0DA-81A4E887212F}" presName="root2" presStyleCnt="0"/>
      <dgm:spPr/>
    </dgm:pt>
    <dgm:pt modelId="{576BB80C-775C-4C2D-910C-A34DDF54FB5B}" type="pres">
      <dgm:prSet presAssocID="{045A56B4-E81B-4E38-B0DA-81A4E887212F}" presName="LevelTwoTextNode" presStyleLbl="node3" presStyleIdx="2" presStyleCnt="5" custScaleX="117916" custScaleY="109301" custLinFactNeighborX="29259" custLinFactNeighborY="4405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E2CDB59-A2BF-42EA-A50C-E2F07CB04326}" type="pres">
      <dgm:prSet presAssocID="{045A56B4-E81B-4E38-B0DA-81A4E887212F}" presName="level3hierChild" presStyleCnt="0"/>
      <dgm:spPr/>
    </dgm:pt>
    <dgm:pt modelId="{0B042CAF-2C41-485B-866C-7CDE78BA3BA6}" type="pres">
      <dgm:prSet presAssocID="{1C981A20-985F-4C16-BD85-CD9D37EFF7CE}" presName="conn2-1" presStyleLbl="parChTrans1D2" presStyleIdx="2" presStyleCnt="5"/>
      <dgm:spPr/>
      <dgm:t>
        <a:bodyPr/>
        <a:lstStyle/>
        <a:p>
          <a:endParaRPr lang="th-TH"/>
        </a:p>
      </dgm:t>
    </dgm:pt>
    <dgm:pt modelId="{BE7B1908-ECAE-4ED5-8DB7-7D59A151A87A}" type="pres">
      <dgm:prSet presAssocID="{1C981A20-985F-4C16-BD85-CD9D37EFF7CE}" presName="connTx" presStyleLbl="parChTrans1D2" presStyleIdx="2" presStyleCnt="5"/>
      <dgm:spPr/>
      <dgm:t>
        <a:bodyPr/>
        <a:lstStyle/>
        <a:p>
          <a:endParaRPr lang="th-TH"/>
        </a:p>
      </dgm:t>
    </dgm:pt>
    <dgm:pt modelId="{2027F84B-A616-4E10-B58F-DB41CD982175}" type="pres">
      <dgm:prSet presAssocID="{414C4CB7-B59E-4CF8-A30A-3C7250AB4FF8}" presName="root2" presStyleCnt="0"/>
      <dgm:spPr/>
    </dgm:pt>
    <dgm:pt modelId="{1110CBB3-4B48-487E-9300-6E98CBB10B27}" type="pres">
      <dgm:prSet presAssocID="{414C4CB7-B59E-4CF8-A30A-3C7250AB4FF8}" presName="LevelTwoTextNode" presStyleLbl="node2" presStyleIdx="2" presStyleCnt="5" custScaleX="136590" custScaleY="209159" custLinFactNeighborX="-26302" custLinFactNeighborY="-9156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EE7402F-D38D-4F20-A1C9-2C074788D753}" type="pres">
      <dgm:prSet presAssocID="{414C4CB7-B59E-4CF8-A30A-3C7250AB4FF8}" presName="level3hierChild" presStyleCnt="0"/>
      <dgm:spPr/>
    </dgm:pt>
    <dgm:pt modelId="{36E1B3AF-7116-47BD-BA62-D0B7080CCFED}" type="pres">
      <dgm:prSet presAssocID="{F613C258-0A46-4C85-AAA0-E475E885B621}" presName="conn2-1" presStyleLbl="parChTrans1D3" presStyleIdx="3" presStyleCnt="5"/>
      <dgm:spPr/>
      <dgm:t>
        <a:bodyPr/>
        <a:lstStyle/>
        <a:p>
          <a:endParaRPr lang="th-TH"/>
        </a:p>
      </dgm:t>
    </dgm:pt>
    <dgm:pt modelId="{063834C5-732C-43E1-9937-E34F71B8ADF2}" type="pres">
      <dgm:prSet presAssocID="{F613C258-0A46-4C85-AAA0-E475E885B621}" presName="connTx" presStyleLbl="parChTrans1D3" presStyleIdx="3" presStyleCnt="5"/>
      <dgm:spPr/>
      <dgm:t>
        <a:bodyPr/>
        <a:lstStyle/>
        <a:p>
          <a:endParaRPr lang="th-TH"/>
        </a:p>
      </dgm:t>
    </dgm:pt>
    <dgm:pt modelId="{7CCE0596-A3FA-4139-8F41-072BC854A923}" type="pres">
      <dgm:prSet presAssocID="{7B9EA17B-D596-4D28-8DC3-3911A6C4029E}" presName="root2" presStyleCnt="0"/>
      <dgm:spPr/>
    </dgm:pt>
    <dgm:pt modelId="{9EEA9829-C471-4FD6-977C-65696D5FFC1D}" type="pres">
      <dgm:prSet presAssocID="{7B9EA17B-D596-4D28-8DC3-3911A6C4029E}" presName="LevelTwoTextNode" presStyleLbl="node3" presStyleIdx="3" presStyleCnt="5" custScaleX="120126" custScaleY="129767" custLinFactY="52265" custLinFactNeighborX="-4596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A075C580-387D-468E-AB65-D8E0AC4150C7}" type="pres">
      <dgm:prSet presAssocID="{7B9EA17B-D596-4D28-8DC3-3911A6C4029E}" presName="level3hierChild" presStyleCnt="0"/>
      <dgm:spPr/>
    </dgm:pt>
    <dgm:pt modelId="{D86E2FFB-4937-4649-BCC9-425E8D298246}" type="pres">
      <dgm:prSet presAssocID="{E72669FD-D97A-4ECD-8FB0-245AD9C25FF5}" presName="conn2-1" presStyleLbl="parChTrans1D3" presStyleIdx="4" presStyleCnt="5"/>
      <dgm:spPr/>
      <dgm:t>
        <a:bodyPr/>
        <a:lstStyle/>
        <a:p>
          <a:endParaRPr lang="th-TH"/>
        </a:p>
      </dgm:t>
    </dgm:pt>
    <dgm:pt modelId="{041076BE-3839-4551-8B4B-4B6766D088E5}" type="pres">
      <dgm:prSet presAssocID="{E72669FD-D97A-4ECD-8FB0-245AD9C25FF5}" presName="connTx" presStyleLbl="parChTrans1D3" presStyleIdx="4" presStyleCnt="5"/>
      <dgm:spPr/>
      <dgm:t>
        <a:bodyPr/>
        <a:lstStyle/>
        <a:p>
          <a:endParaRPr lang="th-TH"/>
        </a:p>
      </dgm:t>
    </dgm:pt>
    <dgm:pt modelId="{7989C989-0676-4F9A-AB2C-012D987CC330}" type="pres">
      <dgm:prSet presAssocID="{527101B7-8E74-463C-968C-927C121456C3}" presName="root2" presStyleCnt="0"/>
      <dgm:spPr/>
    </dgm:pt>
    <dgm:pt modelId="{9D4B8EAF-8B90-4256-B10F-8CF25049712C}" type="pres">
      <dgm:prSet presAssocID="{527101B7-8E74-463C-968C-927C121456C3}" presName="LevelTwoTextNode" presStyleLbl="node3" presStyleIdx="4" presStyleCnt="5" custScaleX="111243" custScaleY="142507" custLinFactY="100000" custLinFactNeighborX="-20439" custLinFactNeighborY="1467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27C6B17D-803E-4766-8B1D-373978975769}" type="pres">
      <dgm:prSet presAssocID="{527101B7-8E74-463C-968C-927C121456C3}" presName="level3hierChild" presStyleCnt="0"/>
      <dgm:spPr/>
    </dgm:pt>
    <dgm:pt modelId="{A6B9A713-D7C5-4B1B-B028-A196080A873A}" type="pres">
      <dgm:prSet presAssocID="{8544D899-5E92-4D3B-8426-2C27E812A538}" presName="conn2-1" presStyleLbl="parChTrans1D2" presStyleIdx="3" presStyleCnt="5"/>
      <dgm:spPr/>
      <dgm:t>
        <a:bodyPr/>
        <a:lstStyle/>
        <a:p>
          <a:endParaRPr lang="th-TH"/>
        </a:p>
      </dgm:t>
    </dgm:pt>
    <dgm:pt modelId="{D79E1629-B241-46CE-9CED-AF087A2C2187}" type="pres">
      <dgm:prSet presAssocID="{8544D899-5E92-4D3B-8426-2C27E812A538}" presName="connTx" presStyleLbl="parChTrans1D2" presStyleIdx="3" presStyleCnt="5"/>
      <dgm:spPr/>
      <dgm:t>
        <a:bodyPr/>
        <a:lstStyle/>
        <a:p>
          <a:endParaRPr lang="th-TH"/>
        </a:p>
      </dgm:t>
    </dgm:pt>
    <dgm:pt modelId="{A16CF3A1-2B84-441D-848F-E21A35A97F4A}" type="pres">
      <dgm:prSet presAssocID="{5880828A-3D5E-4124-99E8-4F73C45BB5BF}" presName="root2" presStyleCnt="0"/>
      <dgm:spPr/>
    </dgm:pt>
    <dgm:pt modelId="{42AFE72E-2E9A-4D8B-9E88-BFA08BED0E7A}" type="pres">
      <dgm:prSet presAssocID="{5880828A-3D5E-4124-99E8-4F73C45BB5BF}" presName="LevelTwoTextNode" presStyleLbl="node2" presStyleIdx="3" presStyleCnt="5" custLinFactNeighborX="-18038" custLinFactNeighborY="-1904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CABCBB3A-882F-4D2D-95A6-8186F7A96F89}" type="pres">
      <dgm:prSet presAssocID="{5880828A-3D5E-4124-99E8-4F73C45BB5BF}" presName="level3hierChild" presStyleCnt="0"/>
      <dgm:spPr/>
    </dgm:pt>
    <dgm:pt modelId="{0FBBC5A1-BC2C-4104-9E9D-8ADC6410C239}" type="pres">
      <dgm:prSet presAssocID="{49523C01-6F06-41B8-8D56-FC7BBFF6EAE1}" presName="conn2-1" presStyleLbl="parChTrans1D2" presStyleIdx="4" presStyleCnt="5"/>
      <dgm:spPr/>
      <dgm:t>
        <a:bodyPr/>
        <a:lstStyle/>
        <a:p>
          <a:endParaRPr lang="th-TH"/>
        </a:p>
      </dgm:t>
    </dgm:pt>
    <dgm:pt modelId="{8F20E2F4-0DC7-4B57-B776-BD0EDDD15E90}" type="pres">
      <dgm:prSet presAssocID="{49523C01-6F06-41B8-8D56-FC7BBFF6EAE1}" presName="connTx" presStyleLbl="parChTrans1D2" presStyleIdx="4" presStyleCnt="5"/>
      <dgm:spPr/>
      <dgm:t>
        <a:bodyPr/>
        <a:lstStyle/>
        <a:p>
          <a:endParaRPr lang="th-TH"/>
        </a:p>
      </dgm:t>
    </dgm:pt>
    <dgm:pt modelId="{1FDD7BFA-34A9-4B45-B1DB-4C65D0D0E40F}" type="pres">
      <dgm:prSet presAssocID="{204B6EE3-675E-434B-9BDC-7A9BE99D1622}" presName="root2" presStyleCnt="0"/>
      <dgm:spPr/>
    </dgm:pt>
    <dgm:pt modelId="{FC0EFAFA-C419-47B1-99AE-4E9DADFFF6B2}" type="pres">
      <dgm:prSet presAssocID="{204B6EE3-675E-434B-9BDC-7A9BE99D1622}" presName="LevelTwoTextNode" presStyleLbl="node2" presStyleIdx="4" presStyleCnt="5" custScaleX="114668" custLinFactNeighborX="-23994" custLinFactNeighborY="7084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318516DF-EC4B-4D33-84CF-B480E1D6670A}" type="pres">
      <dgm:prSet presAssocID="{204B6EE3-675E-434B-9BDC-7A9BE99D1622}" presName="level3hierChild" presStyleCnt="0"/>
      <dgm:spPr/>
    </dgm:pt>
  </dgm:ptLst>
  <dgm:cxnLst>
    <dgm:cxn modelId="{DA27C7F7-FE45-4125-AB81-66654C405F90}" type="presOf" srcId="{75E50F39-F993-4CC5-B995-9040F91F365B}" destId="{454B2380-8796-4145-A715-F26FDB08EBFC}" srcOrd="0" destOrd="0" presId="urn:microsoft.com/office/officeart/2008/layout/HorizontalMultiLevelHierarchy"/>
    <dgm:cxn modelId="{6BB8B3FC-4A01-437C-B553-A85E57C5559A}" type="presOf" srcId="{527101B7-8E74-463C-968C-927C121456C3}" destId="{9D4B8EAF-8B90-4256-B10F-8CF25049712C}" srcOrd="0" destOrd="0" presId="urn:microsoft.com/office/officeart/2008/layout/HorizontalMultiLevelHierarchy"/>
    <dgm:cxn modelId="{2B62B837-37DA-4175-B4D1-BC4C9B2C02B9}" type="presOf" srcId="{F97AA74F-F958-4560-8441-1D5963873098}" destId="{E0E8751D-25B0-49F6-8BD6-1AE720FE00F2}" srcOrd="0" destOrd="0" presId="urn:microsoft.com/office/officeart/2008/layout/HorizontalMultiLevelHierarchy"/>
    <dgm:cxn modelId="{11598B20-FED3-44CA-BBF4-937D0A54DD08}" srcId="{AE315944-3168-4E0E-A637-AFB91A39AFC1}" destId="{966D9D59-3225-4998-8AB8-03DDB048ECC1}" srcOrd="0" destOrd="0" parTransId="{E1643E44-4DCA-4BC7-A01A-B12DDBE7D3CF}" sibTransId="{EC48D8E8-79A7-4AE6-A8DA-AC3DC095048A}"/>
    <dgm:cxn modelId="{6575B4DE-F61B-48BB-A71D-2DE0F06F91BD}" type="presOf" srcId="{E72669FD-D97A-4ECD-8FB0-245AD9C25FF5}" destId="{D86E2FFB-4937-4649-BCC9-425E8D298246}" srcOrd="0" destOrd="0" presId="urn:microsoft.com/office/officeart/2008/layout/HorizontalMultiLevelHierarchy"/>
    <dgm:cxn modelId="{19A72A83-7177-4B25-9846-1086BFDF6B50}" srcId="{4A3C1F13-BB86-444C-94AF-F2502CFF3A28}" destId="{AE315944-3168-4E0E-A637-AFB91A39AFC1}" srcOrd="0" destOrd="0" parTransId="{F97AA74F-F958-4560-8441-1D5963873098}" sibTransId="{2ADA845C-D6C7-4386-8B11-6B954257106B}"/>
    <dgm:cxn modelId="{0531570F-4CB3-4B94-BA15-376F0D6CA211}" type="presOf" srcId="{414C4CB7-B59E-4CF8-A30A-3C7250AB4FF8}" destId="{1110CBB3-4B48-487E-9300-6E98CBB10B27}" srcOrd="0" destOrd="0" presId="urn:microsoft.com/office/officeart/2008/layout/HorizontalMultiLevelHierarchy"/>
    <dgm:cxn modelId="{67C8410B-7245-4F5F-9F58-B960EBEFF205}" type="presOf" srcId="{AE315944-3168-4E0E-A637-AFB91A39AFC1}" destId="{CF5CEE62-B934-4D9E-84CB-152EE3946C13}" srcOrd="0" destOrd="0" presId="urn:microsoft.com/office/officeart/2008/layout/HorizontalMultiLevelHierarchy"/>
    <dgm:cxn modelId="{12B7F4DD-4B58-440A-B971-7C84490C374D}" type="presOf" srcId="{7B9EA17B-D596-4D28-8DC3-3911A6C4029E}" destId="{9EEA9829-C471-4FD6-977C-65696D5FFC1D}" srcOrd="0" destOrd="0" presId="urn:microsoft.com/office/officeart/2008/layout/HorizontalMultiLevelHierarchy"/>
    <dgm:cxn modelId="{4D70CCDA-2E18-442D-B93E-C87293141051}" type="presOf" srcId="{84EAF17B-49DB-443F-898E-06E03ACD2D4E}" destId="{7F206B2F-1739-456D-8CAA-5FDAC3B514FF}" srcOrd="0" destOrd="0" presId="urn:microsoft.com/office/officeart/2008/layout/HorizontalMultiLevelHierarchy"/>
    <dgm:cxn modelId="{FBB32D24-0F80-4E36-93E0-A9458B318A54}" type="presOf" srcId="{613B9CF7-F2AE-419C-A1FC-A9C2BF02BAD1}" destId="{C95986DA-6B69-43E6-8BED-646E4A63B317}" srcOrd="0" destOrd="0" presId="urn:microsoft.com/office/officeart/2008/layout/HorizontalMultiLevelHierarchy"/>
    <dgm:cxn modelId="{8410CE21-4ACC-452F-BDE6-1B4C4322D760}" srcId="{414C4CB7-B59E-4CF8-A30A-3C7250AB4FF8}" destId="{7B9EA17B-D596-4D28-8DC3-3911A6C4029E}" srcOrd="0" destOrd="0" parTransId="{F613C258-0A46-4C85-AAA0-E475E885B621}" sibTransId="{00A18B33-2D1F-407F-83F6-43A170686C23}"/>
    <dgm:cxn modelId="{F39B5618-8B70-426D-8B97-D4782F50F1E2}" type="presOf" srcId="{5880828A-3D5E-4124-99E8-4F73C45BB5BF}" destId="{42AFE72E-2E9A-4D8B-9E88-BFA08BED0E7A}" srcOrd="0" destOrd="0" presId="urn:microsoft.com/office/officeart/2008/layout/HorizontalMultiLevelHierarchy"/>
    <dgm:cxn modelId="{22EECD7A-D010-4B22-AE22-D62148D936F8}" srcId="{613B9CF7-F2AE-419C-A1FC-A9C2BF02BAD1}" destId="{045A56B4-E81B-4E38-B0DA-81A4E887212F}" srcOrd="0" destOrd="0" parTransId="{0AC882FD-D75D-4BEE-964D-F43AF44D13E8}" sibTransId="{EC6A72B5-2B4A-45D1-9596-8D15D9329815}"/>
    <dgm:cxn modelId="{C9CB2B08-C5AC-4E70-879F-2FDC08B43D6F}" type="presOf" srcId="{F613C258-0A46-4C85-AAA0-E475E885B621}" destId="{063834C5-732C-43E1-9937-E34F71B8ADF2}" srcOrd="1" destOrd="0" presId="urn:microsoft.com/office/officeart/2008/layout/HorizontalMultiLevelHierarchy"/>
    <dgm:cxn modelId="{56DD8737-8452-43FD-85B1-14188921753B}" srcId="{84EAF17B-49DB-443F-898E-06E03ACD2D4E}" destId="{4A3C1F13-BB86-444C-94AF-F2502CFF3A28}" srcOrd="0" destOrd="0" parTransId="{BF16AAE7-FE97-46BA-91BE-03267A86A94E}" sibTransId="{F5AA0923-67BF-4EC0-8C22-AE712B46EE0C}"/>
    <dgm:cxn modelId="{FDA9FBAA-4D34-4BAD-9B6A-DB493EAB3D68}" type="presOf" srcId="{F613C258-0A46-4C85-AAA0-E475E885B621}" destId="{36E1B3AF-7116-47BD-BA62-D0B7080CCFED}" srcOrd="0" destOrd="0" presId="urn:microsoft.com/office/officeart/2008/layout/HorizontalMultiLevelHierarchy"/>
    <dgm:cxn modelId="{2FD741D5-6B5B-4384-8E36-D0140923E0DB}" type="presOf" srcId="{C14A612D-C9B2-44BC-9A3D-01513E60E370}" destId="{4CA3D8CE-0201-445A-9892-3A65CBF57928}" srcOrd="1" destOrd="0" presId="urn:microsoft.com/office/officeart/2008/layout/HorizontalMultiLevelHierarchy"/>
    <dgm:cxn modelId="{2B26F8C7-0090-47E6-86C6-48439A07003E}" type="presOf" srcId="{CFD3EA21-A15C-45B5-9860-BA6CC40C917F}" destId="{9D6550B0-7C2A-44EF-8612-41A2688AE34C}" srcOrd="1" destOrd="0" presId="urn:microsoft.com/office/officeart/2008/layout/HorizontalMultiLevelHierarchy"/>
    <dgm:cxn modelId="{BC4C0BC5-0AF4-41BE-9B26-473DD61F1F10}" type="presOf" srcId="{49523C01-6F06-41B8-8D56-FC7BBFF6EAE1}" destId="{8F20E2F4-0DC7-4B57-B776-BD0EDDD15E90}" srcOrd="1" destOrd="0" presId="urn:microsoft.com/office/officeart/2008/layout/HorizontalMultiLevelHierarchy"/>
    <dgm:cxn modelId="{C5443F44-98D2-49BA-8B5E-3513EEC99CD0}" srcId="{4A3C1F13-BB86-444C-94AF-F2502CFF3A28}" destId="{5880828A-3D5E-4124-99E8-4F73C45BB5BF}" srcOrd="3" destOrd="0" parTransId="{8544D899-5E92-4D3B-8426-2C27E812A538}" sibTransId="{DC9B4E5C-6A72-4F2C-8499-919C6F9619B6}"/>
    <dgm:cxn modelId="{18C19C39-8C96-4CB8-B2D1-02CB45A1E7FD}" srcId="{414C4CB7-B59E-4CF8-A30A-3C7250AB4FF8}" destId="{527101B7-8E74-463C-968C-927C121456C3}" srcOrd="1" destOrd="0" parTransId="{E72669FD-D97A-4ECD-8FB0-245AD9C25FF5}" sibTransId="{782202A4-6DB9-46A8-82FD-574082A56A76}"/>
    <dgm:cxn modelId="{44948A28-DC2E-4D11-9928-2D7F935920E8}" type="presOf" srcId="{E1643E44-4DCA-4BC7-A01A-B12DDBE7D3CF}" destId="{3181115D-C26E-4D4E-87E2-0E6E59930CE1}" srcOrd="1" destOrd="0" presId="urn:microsoft.com/office/officeart/2008/layout/HorizontalMultiLevelHierarchy"/>
    <dgm:cxn modelId="{16B91EBA-123C-49D6-8EF5-788C561A3E43}" type="presOf" srcId="{49523C01-6F06-41B8-8D56-FC7BBFF6EAE1}" destId="{0FBBC5A1-BC2C-4104-9E9D-8ADC6410C239}" srcOrd="0" destOrd="0" presId="urn:microsoft.com/office/officeart/2008/layout/HorizontalMultiLevelHierarchy"/>
    <dgm:cxn modelId="{AF39E991-7215-4ABE-B31D-881EA690DC24}" type="presOf" srcId="{4A3C1F13-BB86-444C-94AF-F2502CFF3A28}" destId="{31701DDF-4BA4-40CD-93CE-A42E291FC80F}" srcOrd="0" destOrd="0" presId="urn:microsoft.com/office/officeart/2008/layout/HorizontalMultiLevelHierarchy"/>
    <dgm:cxn modelId="{39BF904D-F148-49AB-8E3D-A9679AD8B475}" srcId="{AE315944-3168-4E0E-A637-AFB91A39AFC1}" destId="{75E50F39-F993-4CC5-B995-9040F91F365B}" srcOrd="1" destOrd="0" parTransId="{CFD3EA21-A15C-45B5-9860-BA6CC40C917F}" sibTransId="{2619B37E-7DF0-4A24-B91E-CC92598A2803}"/>
    <dgm:cxn modelId="{58F27204-B8FE-49D1-9E42-73074021655D}" srcId="{4A3C1F13-BB86-444C-94AF-F2502CFF3A28}" destId="{414C4CB7-B59E-4CF8-A30A-3C7250AB4FF8}" srcOrd="2" destOrd="0" parTransId="{1C981A20-985F-4C16-BD85-CD9D37EFF7CE}" sibTransId="{8FC97AC2-50D3-4A71-8069-6D3EADF816FE}"/>
    <dgm:cxn modelId="{230A3321-0737-4F64-8629-A9D54E016B6E}" type="presOf" srcId="{0AC882FD-D75D-4BEE-964D-F43AF44D13E8}" destId="{35DED027-643F-47C2-9971-0E6715391CCD}" srcOrd="0" destOrd="0" presId="urn:microsoft.com/office/officeart/2008/layout/HorizontalMultiLevelHierarchy"/>
    <dgm:cxn modelId="{AE9A569B-7361-4E0C-93E9-A5005D93F2AE}" type="presOf" srcId="{1C981A20-985F-4C16-BD85-CD9D37EFF7CE}" destId="{0B042CAF-2C41-485B-866C-7CDE78BA3BA6}" srcOrd="0" destOrd="0" presId="urn:microsoft.com/office/officeart/2008/layout/HorizontalMultiLevelHierarchy"/>
    <dgm:cxn modelId="{2BC2816B-2EE0-4971-B334-E72C9344D991}" srcId="{4A3C1F13-BB86-444C-94AF-F2502CFF3A28}" destId="{204B6EE3-675E-434B-9BDC-7A9BE99D1622}" srcOrd="4" destOrd="0" parTransId="{49523C01-6F06-41B8-8D56-FC7BBFF6EAE1}" sibTransId="{ED46D42A-D00E-4DE5-8AFB-45B5CD01B7E9}"/>
    <dgm:cxn modelId="{95614F14-D13C-49A6-98E2-54BBD3FD495D}" type="presOf" srcId="{966D9D59-3225-4998-8AB8-03DDB048ECC1}" destId="{698C40A9-F66D-45B9-83BD-8C24309EC503}" srcOrd="0" destOrd="0" presId="urn:microsoft.com/office/officeart/2008/layout/HorizontalMultiLevelHierarchy"/>
    <dgm:cxn modelId="{F37FA517-3FF7-45C0-A6C2-A777D170B391}" type="presOf" srcId="{8544D899-5E92-4D3B-8426-2C27E812A538}" destId="{A6B9A713-D7C5-4B1B-B028-A196080A873A}" srcOrd="0" destOrd="0" presId="urn:microsoft.com/office/officeart/2008/layout/HorizontalMultiLevelHierarchy"/>
    <dgm:cxn modelId="{79EA4CFA-0980-494A-A2C0-8621A2741DA5}" type="presOf" srcId="{204B6EE3-675E-434B-9BDC-7A9BE99D1622}" destId="{FC0EFAFA-C419-47B1-99AE-4E9DADFFF6B2}" srcOrd="0" destOrd="0" presId="urn:microsoft.com/office/officeart/2008/layout/HorizontalMultiLevelHierarchy"/>
    <dgm:cxn modelId="{CDAEA647-F3B6-479B-8C8C-541D7715AE0B}" type="presOf" srcId="{CFD3EA21-A15C-45B5-9860-BA6CC40C917F}" destId="{9DBC32AE-46E0-4CD1-A964-C7217798EA60}" srcOrd="0" destOrd="0" presId="urn:microsoft.com/office/officeart/2008/layout/HorizontalMultiLevelHierarchy"/>
    <dgm:cxn modelId="{F85AC5B0-93C8-4B91-B05C-28740FAEA60B}" type="presOf" srcId="{045A56B4-E81B-4E38-B0DA-81A4E887212F}" destId="{576BB80C-775C-4C2D-910C-A34DDF54FB5B}" srcOrd="0" destOrd="0" presId="urn:microsoft.com/office/officeart/2008/layout/HorizontalMultiLevelHierarchy"/>
    <dgm:cxn modelId="{A237B0F7-DC67-4A1B-8A50-EC89BDC20B9F}" type="presOf" srcId="{1C981A20-985F-4C16-BD85-CD9D37EFF7CE}" destId="{BE7B1908-ECAE-4ED5-8DB7-7D59A151A87A}" srcOrd="1" destOrd="0" presId="urn:microsoft.com/office/officeart/2008/layout/HorizontalMultiLevelHierarchy"/>
    <dgm:cxn modelId="{64F55C9C-3C4C-4FFF-9998-40804103E112}" type="presOf" srcId="{C14A612D-C9B2-44BC-9A3D-01513E60E370}" destId="{5B56B3CE-BB89-41AB-A135-F2DE8DD8BF26}" srcOrd="0" destOrd="0" presId="urn:microsoft.com/office/officeart/2008/layout/HorizontalMultiLevelHierarchy"/>
    <dgm:cxn modelId="{5E06D6EB-3A39-403E-BF34-7FA5D183D1C3}" type="presOf" srcId="{F97AA74F-F958-4560-8441-1D5963873098}" destId="{F957851E-5FA4-483E-8C7B-166EED602DAB}" srcOrd="1" destOrd="0" presId="urn:microsoft.com/office/officeart/2008/layout/HorizontalMultiLevelHierarchy"/>
    <dgm:cxn modelId="{2C86B3F6-7EB4-4110-964E-4C06CAD0763A}" srcId="{4A3C1F13-BB86-444C-94AF-F2502CFF3A28}" destId="{613B9CF7-F2AE-419C-A1FC-A9C2BF02BAD1}" srcOrd="1" destOrd="0" parTransId="{C14A612D-C9B2-44BC-9A3D-01513E60E370}" sibTransId="{B825B709-8E58-4A66-A2C3-1552599E3CA2}"/>
    <dgm:cxn modelId="{257294E0-C03C-4150-BBE9-201ADCD2EF6C}" type="presOf" srcId="{0AC882FD-D75D-4BEE-964D-F43AF44D13E8}" destId="{816776FD-76B4-467D-9E97-CB19CCCAEDDB}" srcOrd="1" destOrd="0" presId="urn:microsoft.com/office/officeart/2008/layout/HorizontalMultiLevelHierarchy"/>
    <dgm:cxn modelId="{011F79CD-EE0C-4352-ADD7-6C97301DE43C}" type="presOf" srcId="{E1643E44-4DCA-4BC7-A01A-B12DDBE7D3CF}" destId="{3629C91A-C1EE-43F1-957A-41114723552D}" srcOrd="0" destOrd="0" presId="urn:microsoft.com/office/officeart/2008/layout/HorizontalMultiLevelHierarchy"/>
    <dgm:cxn modelId="{EC84B184-2AC4-4CD3-8BE6-EF4628F5BE57}" type="presOf" srcId="{E72669FD-D97A-4ECD-8FB0-245AD9C25FF5}" destId="{041076BE-3839-4551-8B4B-4B6766D088E5}" srcOrd="1" destOrd="0" presId="urn:microsoft.com/office/officeart/2008/layout/HorizontalMultiLevelHierarchy"/>
    <dgm:cxn modelId="{72B93020-D8D8-4817-AEFC-AE06909BAE2B}" type="presOf" srcId="{8544D899-5E92-4D3B-8426-2C27E812A538}" destId="{D79E1629-B241-46CE-9CED-AF087A2C2187}" srcOrd="1" destOrd="0" presId="urn:microsoft.com/office/officeart/2008/layout/HorizontalMultiLevelHierarchy"/>
    <dgm:cxn modelId="{BD3DDB38-F070-42F8-9ABD-2765BA395F9C}" type="presParOf" srcId="{7F206B2F-1739-456D-8CAA-5FDAC3B514FF}" destId="{EE93EECA-32A5-4AFC-BB8B-C14E5EDCEF2E}" srcOrd="0" destOrd="0" presId="urn:microsoft.com/office/officeart/2008/layout/HorizontalMultiLevelHierarchy"/>
    <dgm:cxn modelId="{83CF4322-9144-49C1-B528-FB6568587776}" type="presParOf" srcId="{EE93EECA-32A5-4AFC-BB8B-C14E5EDCEF2E}" destId="{31701DDF-4BA4-40CD-93CE-A42E291FC80F}" srcOrd="0" destOrd="0" presId="urn:microsoft.com/office/officeart/2008/layout/HorizontalMultiLevelHierarchy"/>
    <dgm:cxn modelId="{636C71E7-F1AA-46F6-875D-428487803B7E}" type="presParOf" srcId="{EE93EECA-32A5-4AFC-BB8B-C14E5EDCEF2E}" destId="{E5362D07-4858-4A2C-A46A-314E33AF06E1}" srcOrd="1" destOrd="0" presId="urn:microsoft.com/office/officeart/2008/layout/HorizontalMultiLevelHierarchy"/>
    <dgm:cxn modelId="{2784C2CD-7EC6-42EB-A053-3425DEF9C194}" type="presParOf" srcId="{E5362D07-4858-4A2C-A46A-314E33AF06E1}" destId="{E0E8751D-25B0-49F6-8BD6-1AE720FE00F2}" srcOrd="0" destOrd="0" presId="urn:microsoft.com/office/officeart/2008/layout/HorizontalMultiLevelHierarchy"/>
    <dgm:cxn modelId="{F5BA97E9-462C-4AF8-9CC2-5B67A7E9F498}" type="presParOf" srcId="{E0E8751D-25B0-49F6-8BD6-1AE720FE00F2}" destId="{F957851E-5FA4-483E-8C7B-166EED602DAB}" srcOrd="0" destOrd="0" presId="urn:microsoft.com/office/officeart/2008/layout/HorizontalMultiLevelHierarchy"/>
    <dgm:cxn modelId="{EB2701FE-07F3-490E-B29F-4EC61442A029}" type="presParOf" srcId="{E5362D07-4858-4A2C-A46A-314E33AF06E1}" destId="{429AFCD0-3988-422C-849C-35254D695D8B}" srcOrd="1" destOrd="0" presId="urn:microsoft.com/office/officeart/2008/layout/HorizontalMultiLevelHierarchy"/>
    <dgm:cxn modelId="{109EA0D9-6EA0-4733-B9EC-75CE2453B6FC}" type="presParOf" srcId="{429AFCD0-3988-422C-849C-35254D695D8B}" destId="{CF5CEE62-B934-4D9E-84CB-152EE3946C13}" srcOrd="0" destOrd="0" presId="urn:microsoft.com/office/officeart/2008/layout/HorizontalMultiLevelHierarchy"/>
    <dgm:cxn modelId="{759E361D-9641-4F87-8362-DB91F28DDE6A}" type="presParOf" srcId="{429AFCD0-3988-422C-849C-35254D695D8B}" destId="{78ED5003-871A-42F7-84F0-2DF81CADD93B}" srcOrd="1" destOrd="0" presId="urn:microsoft.com/office/officeart/2008/layout/HorizontalMultiLevelHierarchy"/>
    <dgm:cxn modelId="{262D1536-B885-48AD-A4B2-8EB83770D16C}" type="presParOf" srcId="{78ED5003-871A-42F7-84F0-2DF81CADD93B}" destId="{3629C91A-C1EE-43F1-957A-41114723552D}" srcOrd="0" destOrd="0" presId="urn:microsoft.com/office/officeart/2008/layout/HorizontalMultiLevelHierarchy"/>
    <dgm:cxn modelId="{61D9AF0F-04F3-4366-AF92-C9EA74163AAE}" type="presParOf" srcId="{3629C91A-C1EE-43F1-957A-41114723552D}" destId="{3181115D-C26E-4D4E-87E2-0E6E59930CE1}" srcOrd="0" destOrd="0" presId="urn:microsoft.com/office/officeart/2008/layout/HorizontalMultiLevelHierarchy"/>
    <dgm:cxn modelId="{4153B8E2-4F15-48E7-B114-7CFAFE6FCC3A}" type="presParOf" srcId="{78ED5003-871A-42F7-84F0-2DF81CADD93B}" destId="{AAC576AC-89D2-457F-9263-1EB99907A1DE}" srcOrd="1" destOrd="0" presId="urn:microsoft.com/office/officeart/2008/layout/HorizontalMultiLevelHierarchy"/>
    <dgm:cxn modelId="{5373D5AA-8D54-4BDE-85B1-53014126653E}" type="presParOf" srcId="{AAC576AC-89D2-457F-9263-1EB99907A1DE}" destId="{698C40A9-F66D-45B9-83BD-8C24309EC503}" srcOrd="0" destOrd="0" presId="urn:microsoft.com/office/officeart/2008/layout/HorizontalMultiLevelHierarchy"/>
    <dgm:cxn modelId="{767AEFD7-C8C5-452F-9A89-1D875C998C14}" type="presParOf" srcId="{AAC576AC-89D2-457F-9263-1EB99907A1DE}" destId="{5A75B399-6072-4CDC-A536-A165C0E0ACB9}" srcOrd="1" destOrd="0" presId="urn:microsoft.com/office/officeart/2008/layout/HorizontalMultiLevelHierarchy"/>
    <dgm:cxn modelId="{21F8F51E-3380-4316-B177-946404DD2F0E}" type="presParOf" srcId="{78ED5003-871A-42F7-84F0-2DF81CADD93B}" destId="{9DBC32AE-46E0-4CD1-A964-C7217798EA60}" srcOrd="2" destOrd="0" presId="urn:microsoft.com/office/officeart/2008/layout/HorizontalMultiLevelHierarchy"/>
    <dgm:cxn modelId="{A6736537-2EBA-41C1-A34D-C14B578719BB}" type="presParOf" srcId="{9DBC32AE-46E0-4CD1-A964-C7217798EA60}" destId="{9D6550B0-7C2A-44EF-8612-41A2688AE34C}" srcOrd="0" destOrd="0" presId="urn:microsoft.com/office/officeart/2008/layout/HorizontalMultiLevelHierarchy"/>
    <dgm:cxn modelId="{6700D841-CB5F-4713-A5CB-6A109829B1AC}" type="presParOf" srcId="{78ED5003-871A-42F7-84F0-2DF81CADD93B}" destId="{376EA106-965F-4DBF-891E-7D136D499D61}" srcOrd="3" destOrd="0" presId="urn:microsoft.com/office/officeart/2008/layout/HorizontalMultiLevelHierarchy"/>
    <dgm:cxn modelId="{9B93FC4B-12C1-4C5B-B38B-9459460FCEE4}" type="presParOf" srcId="{376EA106-965F-4DBF-891E-7D136D499D61}" destId="{454B2380-8796-4145-A715-F26FDB08EBFC}" srcOrd="0" destOrd="0" presId="urn:microsoft.com/office/officeart/2008/layout/HorizontalMultiLevelHierarchy"/>
    <dgm:cxn modelId="{C3990A89-8FCC-4902-B3E7-D6CBECA4904D}" type="presParOf" srcId="{376EA106-965F-4DBF-891E-7D136D499D61}" destId="{51410424-22C7-4180-804F-7142A839B5D2}" srcOrd="1" destOrd="0" presId="urn:microsoft.com/office/officeart/2008/layout/HorizontalMultiLevelHierarchy"/>
    <dgm:cxn modelId="{F1EF6070-1EDF-4960-8C27-2F4BDB737C99}" type="presParOf" srcId="{E5362D07-4858-4A2C-A46A-314E33AF06E1}" destId="{5B56B3CE-BB89-41AB-A135-F2DE8DD8BF26}" srcOrd="2" destOrd="0" presId="urn:microsoft.com/office/officeart/2008/layout/HorizontalMultiLevelHierarchy"/>
    <dgm:cxn modelId="{ED643957-F18C-4079-BB9D-4A9D67FF2765}" type="presParOf" srcId="{5B56B3CE-BB89-41AB-A135-F2DE8DD8BF26}" destId="{4CA3D8CE-0201-445A-9892-3A65CBF57928}" srcOrd="0" destOrd="0" presId="urn:microsoft.com/office/officeart/2008/layout/HorizontalMultiLevelHierarchy"/>
    <dgm:cxn modelId="{702B4BFC-4F05-40C6-B018-EC069C032F14}" type="presParOf" srcId="{E5362D07-4858-4A2C-A46A-314E33AF06E1}" destId="{E4273442-129B-4B98-A772-86E0A6A4AD43}" srcOrd="3" destOrd="0" presId="urn:microsoft.com/office/officeart/2008/layout/HorizontalMultiLevelHierarchy"/>
    <dgm:cxn modelId="{876E1533-2A32-4198-AF19-B976155375B3}" type="presParOf" srcId="{E4273442-129B-4B98-A772-86E0A6A4AD43}" destId="{C95986DA-6B69-43E6-8BED-646E4A63B317}" srcOrd="0" destOrd="0" presId="urn:microsoft.com/office/officeart/2008/layout/HorizontalMultiLevelHierarchy"/>
    <dgm:cxn modelId="{B20FFEE2-6257-412C-ABDD-1102050730FD}" type="presParOf" srcId="{E4273442-129B-4B98-A772-86E0A6A4AD43}" destId="{0959D2B6-3B53-4D55-A0E5-7DCB40EE8022}" srcOrd="1" destOrd="0" presId="urn:microsoft.com/office/officeart/2008/layout/HorizontalMultiLevelHierarchy"/>
    <dgm:cxn modelId="{36A30ED7-975C-4900-AD01-38429B907043}" type="presParOf" srcId="{0959D2B6-3B53-4D55-A0E5-7DCB40EE8022}" destId="{35DED027-643F-47C2-9971-0E6715391CCD}" srcOrd="0" destOrd="0" presId="urn:microsoft.com/office/officeart/2008/layout/HorizontalMultiLevelHierarchy"/>
    <dgm:cxn modelId="{31E453D6-7DDB-41D3-B828-8E5FE66815DE}" type="presParOf" srcId="{35DED027-643F-47C2-9971-0E6715391CCD}" destId="{816776FD-76B4-467D-9E97-CB19CCCAEDDB}" srcOrd="0" destOrd="0" presId="urn:microsoft.com/office/officeart/2008/layout/HorizontalMultiLevelHierarchy"/>
    <dgm:cxn modelId="{1F84E301-096C-42E2-9FF4-50FCEDBE3EE1}" type="presParOf" srcId="{0959D2B6-3B53-4D55-A0E5-7DCB40EE8022}" destId="{85A0AC5E-3C58-4CC6-81C6-F786CD3B2D35}" srcOrd="1" destOrd="0" presId="urn:microsoft.com/office/officeart/2008/layout/HorizontalMultiLevelHierarchy"/>
    <dgm:cxn modelId="{7951E8EC-9081-4D92-9D62-F3038552A0EC}" type="presParOf" srcId="{85A0AC5E-3C58-4CC6-81C6-F786CD3B2D35}" destId="{576BB80C-775C-4C2D-910C-A34DDF54FB5B}" srcOrd="0" destOrd="0" presId="urn:microsoft.com/office/officeart/2008/layout/HorizontalMultiLevelHierarchy"/>
    <dgm:cxn modelId="{AC217345-36CE-49DD-B42C-F13BA8117A88}" type="presParOf" srcId="{85A0AC5E-3C58-4CC6-81C6-F786CD3B2D35}" destId="{2E2CDB59-A2BF-42EA-A50C-E2F07CB04326}" srcOrd="1" destOrd="0" presId="urn:microsoft.com/office/officeart/2008/layout/HorizontalMultiLevelHierarchy"/>
    <dgm:cxn modelId="{0DB9C8F3-235D-49A0-BB06-DA64845937D0}" type="presParOf" srcId="{E5362D07-4858-4A2C-A46A-314E33AF06E1}" destId="{0B042CAF-2C41-485B-866C-7CDE78BA3BA6}" srcOrd="4" destOrd="0" presId="urn:microsoft.com/office/officeart/2008/layout/HorizontalMultiLevelHierarchy"/>
    <dgm:cxn modelId="{75F053C0-BF9E-4A5D-8020-2F958438AC9C}" type="presParOf" srcId="{0B042CAF-2C41-485B-866C-7CDE78BA3BA6}" destId="{BE7B1908-ECAE-4ED5-8DB7-7D59A151A87A}" srcOrd="0" destOrd="0" presId="urn:microsoft.com/office/officeart/2008/layout/HorizontalMultiLevelHierarchy"/>
    <dgm:cxn modelId="{FDA6C043-2808-4724-B687-45EE8965BC2F}" type="presParOf" srcId="{E5362D07-4858-4A2C-A46A-314E33AF06E1}" destId="{2027F84B-A616-4E10-B58F-DB41CD982175}" srcOrd="5" destOrd="0" presId="urn:microsoft.com/office/officeart/2008/layout/HorizontalMultiLevelHierarchy"/>
    <dgm:cxn modelId="{52B62BDE-0358-4DDF-A128-56D25B5FCE00}" type="presParOf" srcId="{2027F84B-A616-4E10-B58F-DB41CD982175}" destId="{1110CBB3-4B48-487E-9300-6E98CBB10B27}" srcOrd="0" destOrd="0" presId="urn:microsoft.com/office/officeart/2008/layout/HorizontalMultiLevelHierarchy"/>
    <dgm:cxn modelId="{E8877199-836C-4C16-877B-519046A35F19}" type="presParOf" srcId="{2027F84B-A616-4E10-B58F-DB41CD982175}" destId="{2EE7402F-D38D-4F20-A1C9-2C074788D753}" srcOrd="1" destOrd="0" presId="urn:microsoft.com/office/officeart/2008/layout/HorizontalMultiLevelHierarchy"/>
    <dgm:cxn modelId="{DCF0C4C7-AEC2-48B2-9DEA-F12E21A9AE73}" type="presParOf" srcId="{2EE7402F-D38D-4F20-A1C9-2C074788D753}" destId="{36E1B3AF-7116-47BD-BA62-D0B7080CCFED}" srcOrd="0" destOrd="0" presId="urn:microsoft.com/office/officeart/2008/layout/HorizontalMultiLevelHierarchy"/>
    <dgm:cxn modelId="{5804D1A2-65B7-44AF-9D9E-E35E1FBB2C05}" type="presParOf" srcId="{36E1B3AF-7116-47BD-BA62-D0B7080CCFED}" destId="{063834C5-732C-43E1-9937-E34F71B8ADF2}" srcOrd="0" destOrd="0" presId="urn:microsoft.com/office/officeart/2008/layout/HorizontalMultiLevelHierarchy"/>
    <dgm:cxn modelId="{A2CFE710-EADE-46CC-A7B4-647B7158994C}" type="presParOf" srcId="{2EE7402F-D38D-4F20-A1C9-2C074788D753}" destId="{7CCE0596-A3FA-4139-8F41-072BC854A923}" srcOrd="1" destOrd="0" presId="urn:microsoft.com/office/officeart/2008/layout/HorizontalMultiLevelHierarchy"/>
    <dgm:cxn modelId="{19B3CD08-AC2E-457B-8FCC-48269930B20F}" type="presParOf" srcId="{7CCE0596-A3FA-4139-8F41-072BC854A923}" destId="{9EEA9829-C471-4FD6-977C-65696D5FFC1D}" srcOrd="0" destOrd="0" presId="urn:microsoft.com/office/officeart/2008/layout/HorizontalMultiLevelHierarchy"/>
    <dgm:cxn modelId="{8C99F254-410E-4989-96F7-750E7D4D69B2}" type="presParOf" srcId="{7CCE0596-A3FA-4139-8F41-072BC854A923}" destId="{A075C580-387D-468E-AB65-D8E0AC4150C7}" srcOrd="1" destOrd="0" presId="urn:microsoft.com/office/officeart/2008/layout/HorizontalMultiLevelHierarchy"/>
    <dgm:cxn modelId="{FB1DCC7B-D18C-4090-AE27-F75E84672F0D}" type="presParOf" srcId="{2EE7402F-D38D-4F20-A1C9-2C074788D753}" destId="{D86E2FFB-4937-4649-BCC9-425E8D298246}" srcOrd="2" destOrd="0" presId="urn:microsoft.com/office/officeart/2008/layout/HorizontalMultiLevelHierarchy"/>
    <dgm:cxn modelId="{AD820F8A-68B5-4F5F-987D-0434F868CEED}" type="presParOf" srcId="{D86E2FFB-4937-4649-BCC9-425E8D298246}" destId="{041076BE-3839-4551-8B4B-4B6766D088E5}" srcOrd="0" destOrd="0" presId="urn:microsoft.com/office/officeart/2008/layout/HorizontalMultiLevelHierarchy"/>
    <dgm:cxn modelId="{1FC49206-BB37-4557-B46E-4E33C94FB176}" type="presParOf" srcId="{2EE7402F-D38D-4F20-A1C9-2C074788D753}" destId="{7989C989-0676-4F9A-AB2C-012D987CC330}" srcOrd="3" destOrd="0" presId="urn:microsoft.com/office/officeart/2008/layout/HorizontalMultiLevelHierarchy"/>
    <dgm:cxn modelId="{27F6A4E6-4611-4631-85D9-A91A46F003B4}" type="presParOf" srcId="{7989C989-0676-4F9A-AB2C-012D987CC330}" destId="{9D4B8EAF-8B90-4256-B10F-8CF25049712C}" srcOrd="0" destOrd="0" presId="urn:microsoft.com/office/officeart/2008/layout/HorizontalMultiLevelHierarchy"/>
    <dgm:cxn modelId="{176570CE-B84E-42DE-8BD2-4DB29BCE3AC8}" type="presParOf" srcId="{7989C989-0676-4F9A-AB2C-012D987CC330}" destId="{27C6B17D-803E-4766-8B1D-373978975769}" srcOrd="1" destOrd="0" presId="urn:microsoft.com/office/officeart/2008/layout/HorizontalMultiLevelHierarchy"/>
    <dgm:cxn modelId="{1473A85B-B8A8-494E-AD04-1145744505C9}" type="presParOf" srcId="{E5362D07-4858-4A2C-A46A-314E33AF06E1}" destId="{A6B9A713-D7C5-4B1B-B028-A196080A873A}" srcOrd="6" destOrd="0" presId="urn:microsoft.com/office/officeart/2008/layout/HorizontalMultiLevelHierarchy"/>
    <dgm:cxn modelId="{9D88BC93-8AA9-46B7-926C-C2544F6ADD7F}" type="presParOf" srcId="{A6B9A713-D7C5-4B1B-B028-A196080A873A}" destId="{D79E1629-B241-46CE-9CED-AF087A2C2187}" srcOrd="0" destOrd="0" presId="urn:microsoft.com/office/officeart/2008/layout/HorizontalMultiLevelHierarchy"/>
    <dgm:cxn modelId="{C4277CB0-C230-4C7C-969D-AAECE0AF9348}" type="presParOf" srcId="{E5362D07-4858-4A2C-A46A-314E33AF06E1}" destId="{A16CF3A1-2B84-441D-848F-E21A35A97F4A}" srcOrd="7" destOrd="0" presId="urn:microsoft.com/office/officeart/2008/layout/HorizontalMultiLevelHierarchy"/>
    <dgm:cxn modelId="{25D0C1A6-D485-4919-81B4-692B1CD678A2}" type="presParOf" srcId="{A16CF3A1-2B84-441D-848F-E21A35A97F4A}" destId="{42AFE72E-2E9A-4D8B-9E88-BFA08BED0E7A}" srcOrd="0" destOrd="0" presId="urn:microsoft.com/office/officeart/2008/layout/HorizontalMultiLevelHierarchy"/>
    <dgm:cxn modelId="{2F629D58-2F9C-4736-A73C-E65A46F7D54B}" type="presParOf" srcId="{A16CF3A1-2B84-441D-848F-E21A35A97F4A}" destId="{CABCBB3A-882F-4D2D-95A6-8186F7A96F89}" srcOrd="1" destOrd="0" presId="urn:microsoft.com/office/officeart/2008/layout/HorizontalMultiLevelHierarchy"/>
    <dgm:cxn modelId="{E718B2CC-154D-4219-84D3-E69B2A9A5C1B}" type="presParOf" srcId="{E5362D07-4858-4A2C-A46A-314E33AF06E1}" destId="{0FBBC5A1-BC2C-4104-9E9D-8ADC6410C239}" srcOrd="8" destOrd="0" presId="urn:microsoft.com/office/officeart/2008/layout/HorizontalMultiLevelHierarchy"/>
    <dgm:cxn modelId="{AF629B3F-33DB-4D9E-8012-845FE1B59FF6}" type="presParOf" srcId="{0FBBC5A1-BC2C-4104-9E9D-8ADC6410C239}" destId="{8F20E2F4-0DC7-4B57-B776-BD0EDDD15E90}" srcOrd="0" destOrd="0" presId="urn:microsoft.com/office/officeart/2008/layout/HorizontalMultiLevelHierarchy"/>
    <dgm:cxn modelId="{D5F45DB9-975D-4817-9F31-669437605A7F}" type="presParOf" srcId="{E5362D07-4858-4A2C-A46A-314E33AF06E1}" destId="{1FDD7BFA-34A9-4B45-B1DB-4C65D0D0E40F}" srcOrd="9" destOrd="0" presId="urn:microsoft.com/office/officeart/2008/layout/HorizontalMultiLevelHierarchy"/>
    <dgm:cxn modelId="{49A2215C-5481-4E5E-BA5B-D41E528E4A09}" type="presParOf" srcId="{1FDD7BFA-34A9-4B45-B1DB-4C65D0D0E40F}" destId="{FC0EFAFA-C419-47B1-99AE-4E9DADFFF6B2}" srcOrd="0" destOrd="0" presId="urn:microsoft.com/office/officeart/2008/layout/HorizontalMultiLevelHierarchy"/>
    <dgm:cxn modelId="{926DB9E5-86CC-4FCC-AC3D-03BCE71074C0}" type="presParOf" srcId="{1FDD7BFA-34A9-4B45-B1DB-4C65D0D0E40F}" destId="{318516DF-EC4B-4D33-84CF-B480E1D6670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EAF17B-49DB-443F-898E-06E03ACD2D4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3C1F13-BB86-444C-94AF-F2502CFF3A28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ผู้ป่วย</a:t>
          </a:r>
          <a:r>
            <a:rPr lang="en-US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 AMI </a:t>
          </a:r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ได้รับการดูแลรักษาอย่างถูกต้องรวดเร็วและปลอดภัย</a:t>
          </a:r>
          <a:endParaRPr lang="en-GB" sz="20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BF16AAE7-FE97-46BA-91BE-03267A86A94E}" type="parTrans" cxnId="{56DD8737-8452-43FD-85B1-14188921753B}">
      <dgm:prSet/>
      <dgm:spPr/>
      <dgm:t>
        <a:bodyPr/>
        <a:lstStyle/>
        <a:p>
          <a:endParaRPr lang="en-GB"/>
        </a:p>
      </dgm:t>
    </dgm:pt>
    <dgm:pt modelId="{F5AA0923-67BF-4EC0-8C22-AE712B46EE0C}" type="sibTrans" cxnId="{56DD8737-8452-43FD-85B1-14188921753B}">
      <dgm:prSet/>
      <dgm:spPr/>
      <dgm:t>
        <a:bodyPr/>
        <a:lstStyle/>
        <a:p>
          <a:endParaRPr lang="en-GB"/>
        </a:p>
      </dgm:t>
    </dgm:pt>
    <dgm:pt modelId="{966D9D59-3225-4998-8AB8-03DDB048ECC1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 </a:t>
          </a:r>
          <a:r>
            <a:rPr lang="th-TH" dirty="0" smtClean="0"/>
            <a:t>จุดรับผู้ป่วย/คัดแยกผู้ป่วย </a:t>
          </a:r>
          <a:r>
            <a:rPr lang="en-US" dirty="0" smtClean="0"/>
            <a:t>OPD or ER </a:t>
          </a:r>
          <a:endParaRPr lang="en-GB" dirty="0"/>
        </a:p>
      </dgm:t>
    </dgm:pt>
    <dgm:pt modelId="{E1643E44-4DCA-4BC7-A01A-B12DDBE7D3CF}" type="parTrans" cxnId="{11598B20-FED3-44CA-BBF4-937D0A54DD0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EC48D8E8-79A7-4AE6-A8DA-AC3DC095048A}" type="sibTrans" cxnId="{11598B20-FED3-44CA-BBF4-937D0A54DD08}">
      <dgm:prSet/>
      <dgm:spPr/>
      <dgm:t>
        <a:bodyPr/>
        <a:lstStyle/>
        <a:p>
          <a:endParaRPr lang="en-GB"/>
        </a:p>
      </dgm:t>
    </dgm:pt>
    <dgm:pt modelId="{5707DE97-D356-453D-8FD8-49099746B0D0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ngsana New" pitchFamily="18" charset="-34"/>
              <a:cs typeface="Angsana New" pitchFamily="18" charset="-34"/>
            </a:rPr>
            <a:t>LAB Screening/Routine LAB </a:t>
          </a:r>
          <a:r>
            <a:rPr lang="th-TH" dirty="0" smtClean="0">
              <a:latin typeface="Angsana New" pitchFamily="18" charset="-34"/>
              <a:cs typeface="Angsana New" pitchFamily="18" charset="-34"/>
            </a:rPr>
            <a:t> ใน </a:t>
          </a:r>
          <a:r>
            <a:rPr lang="en-US" dirty="0" smtClean="0">
              <a:latin typeface="Angsana New" pitchFamily="18" charset="-34"/>
              <a:cs typeface="Angsana New" pitchFamily="18" charset="-34"/>
            </a:rPr>
            <a:t>NCD - Clinic</a:t>
          </a:r>
          <a:endParaRPr lang="en-GB" dirty="0">
            <a:latin typeface="Angsana New" pitchFamily="18" charset="-34"/>
            <a:cs typeface="Angsana New" pitchFamily="18" charset="-34"/>
          </a:endParaRPr>
        </a:p>
      </dgm:t>
    </dgm:pt>
    <dgm:pt modelId="{7FAC3AD3-2DE6-4419-9DA1-09C3ECD5C00B}" type="parTrans" cxnId="{F702E88B-00FA-450C-8CFF-251830AE2DB5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54EBB949-090B-4E30-9D54-74627D55BC48}" type="sibTrans" cxnId="{F702E88B-00FA-450C-8CFF-251830AE2DB5}">
      <dgm:prSet/>
      <dgm:spPr/>
      <dgm:t>
        <a:bodyPr/>
        <a:lstStyle/>
        <a:p>
          <a:endParaRPr lang="en-GB"/>
        </a:p>
      </dgm:t>
    </dgm:pt>
    <dgm:pt modelId="{613B9CF7-F2AE-419C-A1FC-A9C2BF02BAD1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Treatment</a:t>
          </a:r>
          <a:endParaRPr lang="en-GB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C14A612D-C9B2-44BC-9A3D-01513E60E370}" type="parTrans" cxnId="{2C86B3F6-7EB4-4110-964E-4C06CAD0763A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B825B709-8E58-4A66-A2C3-1552599E3CA2}" type="sibTrans" cxnId="{2C86B3F6-7EB4-4110-964E-4C06CAD0763A}">
      <dgm:prSet/>
      <dgm:spPr/>
      <dgm:t>
        <a:bodyPr/>
        <a:lstStyle/>
        <a:p>
          <a:endParaRPr lang="en-GB"/>
        </a:p>
      </dgm:t>
    </dgm:pt>
    <dgm:pt modelId="{EA49D0A6-044A-4586-B00B-2EE21E5B5138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latin typeface="Angsana New" pitchFamily="18" charset="-34"/>
              <a:cs typeface="Angsana New" pitchFamily="18" charset="-34"/>
            </a:rPr>
            <a:t>Drugs </a:t>
          </a:r>
          <a:endParaRPr lang="en-GB" dirty="0">
            <a:latin typeface="Angsana New" pitchFamily="18" charset="-34"/>
            <a:cs typeface="Angsana New" pitchFamily="18" charset="-34"/>
          </a:endParaRPr>
        </a:p>
      </dgm:t>
    </dgm:pt>
    <dgm:pt modelId="{07628917-1B3D-4CC3-B86F-C5175AADF09D}" type="parTrans" cxnId="{E07FE0C2-7D38-4524-BC02-64FC72A52DB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4B26D911-87BE-431D-9C5B-7B5BC1305578}" type="sibTrans" cxnId="{E07FE0C2-7D38-4524-BC02-64FC72A52DB2}">
      <dgm:prSet/>
      <dgm:spPr/>
      <dgm:t>
        <a:bodyPr/>
        <a:lstStyle/>
        <a:p>
          <a:endParaRPr lang="en-GB"/>
        </a:p>
      </dgm:t>
    </dgm:pt>
    <dgm:pt modelId="{414C4CB7-B59E-4CF8-A30A-3C7250AB4FF8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Transfer system (Refer)</a:t>
          </a:r>
          <a:endParaRPr lang="en-GB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1C981A20-985F-4C16-BD85-CD9D37EFF7CE}" type="parTrans" cxnId="{58F27204-B8FE-49D1-9E42-73074021655D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8FC97AC2-50D3-4A71-8069-6D3EADF816FE}" type="sibTrans" cxnId="{58F27204-B8FE-49D1-9E42-73074021655D}">
      <dgm:prSet/>
      <dgm:spPr/>
      <dgm:t>
        <a:bodyPr/>
        <a:lstStyle/>
        <a:p>
          <a:endParaRPr lang="en-GB"/>
        </a:p>
      </dgm:t>
    </dgm:pt>
    <dgm:pt modelId="{FB50B548-87FE-4884-AF31-EE59FD1F15E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latin typeface="Angsana New" pitchFamily="18" charset="-34"/>
              <a:cs typeface="Angsana New" pitchFamily="18" charset="-34"/>
            </a:rPr>
            <a:t>Monitoring</a:t>
          </a:r>
          <a:endParaRPr lang="en-GB" dirty="0">
            <a:latin typeface="Angsana New" pitchFamily="18" charset="-34"/>
            <a:cs typeface="Angsana New" pitchFamily="18" charset="-34"/>
          </a:endParaRPr>
        </a:p>
      </dgm:t>
    </dgm:pt>
    <dgm:pt modelId="{9CF4CE00-CBC8-4CD3-886E-431EF60ED478}" type="parTrans" cxnId="{2B13A705-79B8-466A-ABCC-FB2D19D32EF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54F7F818-FF4F-4F11-A158-FB18693F5FB4}" type="sibTrans" cxnId="{2B13A705-79B8-466A-ABCC-FB2D19D32EFB}">
      <dgm:prSet/>
      <dgm:spPr/>
      <dgm:t>
        <a:bodyPr/>
        <a:lstStyle/>
        <a:p>
          <a:endParaRPr lang="en-GB"/>
        </a:p>
      </dgm:t>
    </dgm:pt>
    <dgm:pt modelId="{76F937B9-2ACE-4445-BF30-B47D110CE10E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latin typeface="Angsana New" pitchFamily="18" charset="-34"/>
              <a:cs typeface="Angsana New" pitchFamily="18" charset="-34"/>
            </a:rPr>
            <a:t>Accurate of diagnosis</a:t>
          </a:r>
          <a:endParaRPr lang="en-GB" dirty="0">
            <a:latin typeface="Angsana New" pitchFamily="18" charset="-34"/>
            <a:cs typeface="Angsana New" pitchFamily="18" charset="-34"/>
          </a:endParaRPr>
        </a:p>
      </dgm:t>
    </dgm:pt>
    <dgm:pt modelId="{7FA96A7D-DA06-4793-8B54-D7CE231F59AC}" type="parTrans" cxnId="{33432C26-A398-4FE0-88EA-3219F854ABB0}">
      <dgm:prSet/>
      <dgm:spPr/>
      <dgm:t>
        <a:bodyPr/>
        <a:lstStyle/>
        <a:p>
          <a:endParaRPr lang="th-TH"/>
        </a:p>
      </dgm:t>
    </dgm:pt>
    <dgm:pt modelId="{6DC9F016-0634-4338-8D58-5D63A65F604D}" type="sibTrans" cxnId="{33432C26-A398-4FE0-88EA-3219F854ABB0}">
      <dgm:prSet/>
      <dgm:spPr/>
      <dgm:t>
        <a:bodyPr/>
        <a:lstStyle/>
        <a:p>
          <a:endParaRPr lang="th-TH"/>
        </a:p>
      </dgm:t>
    </dgm:pt>
    <dgm:pt modelId="{AE315944-3168-4E0E-A637-AFB91A39AFC1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Early detection</a:t>
          </a:r>
          <a:r>
            <a:rPr lang="en-GB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 </a:t>
          </a:r>
          <a:endParaRPr lang="en-GB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2ADA845C-D6C7-4386-8B11-6B954257106B}" type="sibTrans" cxnId="{19A72A83-7177-4B25-9846-1086BFDF6B50}">
      <dgm:prSet/>
      <dgm:spPr/>
      <dgm:t>
        <a:bodyPr/>
        <a:lstStyle/>
        <a:p>
          <a:endParaRPr lang="en-GB"/>
        </a:p>
      </dgm:t>
    </dgm:pt>
    <dgm:pt modelId="{F97AA74F-F958-4560-8441-1D5963873098}" type="parTrans" cxnId="{19A72A83-7177-4B25-9846-1086BFDF6B5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E90AF80A-3BAA-4210-88B2-738BF11655B3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Indicator:</a:t>
          </a:r>
        </a:p>
        <a:p>
          <a:r>
            <a:rPr lang="th-TH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อัตราการตาย </a:t>
          </a:r>
          <a:r>
            <a:rPr lang="en-US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AMI</a:t>
          </a:r>
          <a:endParaRPr lang="en-GB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27445B7D-43AA-4194-A933-2AF4B462BCD3}" type="parTrans" cxnId="{9B99E587-8330-47A2-9411-CF080FEE353B}">
      <dgm:prSet/>
      <dgm:spPr/>
      <dgm:t>
        <a:bodyPr/>
        <a:lstStyle/>
        <a:p>
          <a:endParaRPr lang="th-TH"/>
        </a:p>
      </dgm:t>
    </dgm:pt>
    <dgm:pt modelId="{81AD943E-C29F-4AAD-9EA3-3920D5D4C658}" type="sibTrans" cxnId="{9B99E587-8330-47A2-9411-CF080FEE353B}">
      <dgm:prSet/>
      <dgm:spPr/>
      <dgm:t>
        <a:bodyPr/>
        <a:lstStyle/>
        <a:p>
          <a:endParaRPr lang="th-TH"/>
        </a:p>
      </dgm:t>
    </dgm:pt>
    <dgm:pt modelId="{7F206B2F-1739-456D-8CAA-5FDAC3B514FF}" type="pres">
      <dgm:prSet presAssocID="{84EAF17B-49DB-443F-898E-06E03ACD2D4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E93EECA-32A5-4AFC-BB8B-C14E5EDCEF2E}" type="pres">
      <dgm:prSet presAssocID="{4A3C1F13-BB86-444C-94AF-F2502CFF3A28}" presName="root1" presStyleCnt="0"/>
      <dgm:spPr/>
    </dgm:pt>
    <dgm:pt modelId="{31701DDF-4BA4-40CD-93CE-A42E291FC80F}" type="pres">
      <dgm:prSet presAssocID="{4A3C1F13-BB86-444C-94AF-F2502CFF3A28}" presName="LevelOneTextNode" presStyleLbl="node0" presStyleIdx="0" presStyleCnt="2" custAng="5400000" custFlipHor="1" custScaleX="421887" custScaleY="63630" custLinFactNeighborX="-49703" custLinFactNeighborY="-3419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E5362D07-4858-4A2C-A46A-314E33AF06E1}" type="pres">
      <dgm:prSet presAssocID="{4A3C1F13-BB86-444C-94AF-F2502CFF3A28}" presName="level2hierChild" presStyleCnt="0"/>
      <dgm:spPr/>
    </dgm:pt>
    <dgm:pt modelId="{E0E8751D-25B0-49F6-8BD6-1AE720FE00F2}" type="pres">
      <dgm:prSet presAssocID="{F97AA74F-F958-4560-8441-1D5963873098}" presName="conn2-1" presStyleLbl="parChTrans1D2" presStyleIdx="0" presStyleCnt="3"/>
      <dgm:spPr/>
      <dgm:t>
        <a:bodyPr/>
        <a:lstStyle/>
        <a:p>
          <a:endParaRPr lang="th-TH"/>
        </a:p>
      </dgm:t>
    </dgm:pt>
    <dgm:pt modelId="{F957851E-5FA4-483E-8C7B-166EED602DAB}" type="pres">
      <dgm:prSet presAssocID="{F97AA74F-F958-4560-8441-1D5963873098}" presName="connTx" presStyleLbl="parChTrans1D2" presStyleIdx="0" presStyleCnt="3"/>
      <dgm:spPr/>
      <dgm:t>
        <a:bodyPr/>
        <a:lstStyle/>
        <a:p>
          <a:endParaRPr lang="th-TH"/>
        </a:p>
      </dgm:t>
    </dgm:pt>
    <dgm:pt modelId="{429AFCD0-3988-422C-849C-35254D695D8B}" type="pres">
      <dgm:prSet presAssocID="{AE315944-3168-4E0E-A637-AFB91A39AFC1}" presName="root2" presStyleCnt="0"/>
      <dgm:spPr/>
    </dgm:pt>
    <dgm:pt modelId="{CF5CEE62-B934-4D9E-84CB-152EE3946C13}" type="pres">
      <dgm:prSet presAssocID="{AE315944-3168-4E0E-A637-AFB91A39AFC1}" presName="LevelTwoTextNode" presStyleLbl="node2" presStyleIdx="0" presStyleCnt="3" custLinFactY="-103400" custLinFactNeighborX="-34781" custLinFactNeighborY="-2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78ED5003-871A-42F7-84F0-2DF81CADD93B}" type="pres">
      <dgm:prSet presAssocID="{AE315944-3168-4E0E-A637-AFB91A39AFC1}" presName="level3hierChild" presStyleCnt="0"/>
      <dgm:spPr/>
    </dgm:pt>
    <dgm:pt modelId="{3629C91A-C1EE-43F1-957A-41114723552D}" type="pres">
      <dgm:prSet presAssocID="{E1643E44-4DCA-4BC7-A01A-B12DDBE7D3CF}" presName="conn2-1" presStyleLbl="parChTrans1D3" presStyleIdx="0" presStyleCnt="5"/>
      <dgm:spPr/>
      <dgm:t>
        <a:bodyPr/>
        <a:lstStyle/>
        <a:p>
          <a:endParaRPr lang="th-TH"/>
        </a:p>
      </dgm:t>
    </dgm:pt>
    <dgm:pt modelId="{3181115D-C26E-4D4E-87E2-0E6E59930CE1}" type="pres">
      <dgm:prSet presAssocID="{E1643E44-4DCA-4BC7-A01A-B12DDBE7D3CF}" presName="connTx" presStyleLbl="parChTrans1D3" presStyleIdx="0" presStyleCnt="5"/>
      <dgm:spPr/>
      <dgm:t>
        <a:bodyPr/>
        <a:lstStyle/>
        <a:p>
          <a:endParaRPr lang="th-TH"/>
        </a:p>
      </dgm:t>
    </dgm:pt>
    <dgm:pt modelId="{AAC576AC-89D2-457F-9263-1EB99907A1DE}" type="pres">
      <dgm:prSet presAssocID="{966D9D59-3225-4998-8AB8-03DDB048ECC1}" presName="root2" presStyleCnt="0"/>
      <dgm:spPr/>
    </dgm:pt>
    <dgm:pt modelId="{698C40A9-F66D-45B9-83BD-8C24309EC503}" type="pres">
      <dgm:prSet presAssocID="{966D9D59-3225-4998-8AB8-03DDB048ECC1}" presName="LevelTwoTextNode" presStyleLbl="node3" presStyleIdx="0" presStyleCnt="5" custLinFactY="-100000" custLinFactNeighborX="-27159" custLinFactNeighborY="-1083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5A75B399-6072-4CDC-A536-A165C0E0ACB9}" type="pres">
      <dgm:prSet presAssocID="{966D9D59-3225-4998-8AB8-03DDB048ECC1}" presName="level3hierChild" presStyleCnt="0"/>
      <dgm:spPr/>
    </dgm:pt>
    <dgm:pt modelId="{7AAB4B11-AE3D-4B50-AADC-75DC22DDE25A}" type="pres">
      <dgm:prSet presAssocID="{7FAC3AD3-2DE6-4419-9DA1-09C3ECD5C00B}" presName="conn2-1" presStyleLbl="parChTrans1D3" presStyleIdx="1" presStyleCnt="5"/>
      <dgm:spPr/>
      <dgm:t>
        <a:bodyPr/>
        <a:lstStyle/>
        <a:p>
          <a:endParaRPr lang="th-TH"/>
        </a:p>
      </dgm:t>
    </dgm:pt>
    <dgm:pt modelId="{AF5FA9E4-ED3A-4E69-8865-98B187313008}" type="pres">
      <dgm:prSet presAssocID="{7FAC3AD3-2DE6-4419-9DA1-09C3ECD5C00B}" presName="connTx" presStyleLbl="parChTrans1D3" presStyleIdx="1" presStyleCnt="5"/>
      <dgm:spPr/>
      <dgm:t>
        <a:bodyPr/>
        <a:lstStyle/>
        <a:p>
          <a:endParaRPr lang="th-TH"/>
        </a:p>
      </dgm:t>
    </dgm:pt>
    <dgm:pt modelId="{0DC21E62-A87A-4018-9A52-F45B24A5E853}" type="pres">
      <dgm:prSet presAssocID="{5707DE97-D356-453D-8FD8-49099746B0D0}" presName="root2" presStyleCnt="0"/>
      <dgm:spPr/>
    </dgm:pt>
    <dgm:pt modelId="{97840B70-0E03-4132-82DB-88C558FB9245}" type="pres">
      <dgm:prSet presAssocID="{5707DE97-D356-453D-8FD8-49099746B0D0}" presName="LevelTwoTextNode" presStyleLbl="node3" presStyleIdx="1" presStyleCnt="5" custLinFactNeighborX="-26808" custLinFactNeighborY="-107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39CF140A-278F-468E-A63C-39124E475846}" type="pres">
      <dgm:prSet presAssocID="{5707DE97-D356-453D-8FD8-49099746B0D0}" presName="level3hierChild" presStyleCnt="0"/>
      <dgm:spPr/>
    </dgm:pt>
    <dgm:pt modelId="{855C0030-740F-47F0-B89A-8621658587B7}" type="pres">
      <dgm:prSet presAssocID="{7FA96A7D-DA06-4793-8B54-D7CE231F59AC}" presName="conn2-1" presStyleLbl="parChTrans1D3" presStyleIdx="2" presStyleCnt="5"/>
      <dgm:spPr/>
      <dgm:t>
        <a:bodyPr/>
        <a:lstStyle/>
        <a:p>
          <a:endParaRPr lang="th-TH"/>
        </a:p>
      </dgm:t>
    </dgm:pt>
    <dgm:pt modelId="{41BE8B2A-E011-4D36-8401-D0092DEA6F03}" type="pres">
      <dgm:prSet presAssocID="{7FA96A7D-DA06-4793-8B54-D7CE231F59AC}" presName="connTx" presStyleLbl="parChTrans1D3" presStyleIdx="2" presStyleCnt="5"/>
      <dgm:spPr/>
      <dgm:t>
        <a:bodyPr/>
        <a:lstStyle/>
        <a:p>
          <a:endParaRPr lang="th-TH"/>
        </a:p>
      </dgm:t>
    </dgm:pt>
    <dgm:pt modelId="{814DEABC-FD6F-4F00-9D0C-15893E5C0314}" type="pres">
      <dgm:prSet presAssocID="{76F937B9-2ACE-4445-BF30-B47D110CE10E}" presName="root2" presStyleCnt="0"/>
      <dgm:spPr/>
    </dgm:pt>
    <dgm:pt modelId="{50F4CAFB-2447-4D02-9342-0E022D9B3EE0}" type="pres">
      <dgm:prSet presAssocID="{76F937B9-2ACE-4445-BF30-B47D110CE10E}" presName="LevelTwoTextNode" presStyleLbl="node3" presStyleIdx="2" presStyleCnt="5" custLinFactNeighborX="-38223" custLinFactNeighborY="-906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8D9D863-D7C5-4018-A1BD-CDD95C1093AF}" type="pres">
      <dgm:prSet presAssocID="{76F937B9-2ACE-4445-BF30-B47D110CE10E}" presName="level3hierChild" presStyleCnt="0"/>
      <dgm:spPr/>
    </dgm:pt>
    <dgm:pt modelId="{5B56B3CE-BB89-41AB-A135-F2DE8DD8BF26}" type="pres">
      <dgm:prSet presAssocID="{C14A612D-C9B2-44BC-9A3D-01513E60E370}" presName="conn2-1" presStyleLbl="parChTrans1D2" presStyleIdx="1" presStyleCnt="3"/>
      <dgm:spPr/>
      <dgm:t>
        <a:bodyPr/>
        <a:lstStyle/>
        <a:p>
          <a:endParaRPr lang="th-TH"/>
        </a:p>
      </dgm:t>
    </dgm:pt>
    <dgm:pt modelId="{4CA3D8CE-0201-445A-9892-3A65CBF57928}" type="pres">
      <dgm:prSet presAssocID="{C14A612D-C9B2-44BC-9A3D-01513E60E370}" presName="connTx" presStyleLbl="parChTrans1D2" presStyleIdx="1" presStyleCnt="3"/>
      <dgm:spPr/>
      <dgm:t>
        <a:bodyPr/>
        <a:lstStyle/>
        <a:p>
          <a:endParaRPr lang="th-TH"/>
        </a:p>
      </dgm:t>
    </dgm:pt>
    <dgm:pt modelId="{E4273442-129B-4B98-A772-86E0A6A4AD43}" type="pres">
      <dgm:prSet presAssocID="{613B9CF7-F2AE-419C-A1FC-A9C2BF02BAD1}" presName="root2" presStyleCnt="0"/>
      <dgm:spPr/>
    </dgm:pt>
    <dgm:pt modelId="{C95986DA-6B69-43E6-8BED-646E4A63B317}" type="pres">
      <dgm:prSet presAssocID="{613B9CF7-F2AE-419C-A1FC-A9C2BF02BAD1}" presName="LevelTwoTextNode" presStyleLbl="node2" presStyleIdx="1" presStyleCnt="3" custLinFactNeighborX="-25666" custLinFactNeighborY="-75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0959D2B6-3B53-4D55-A0E5-7DCB40EE8022}" type="pres">
      <dgm:prSet presAssocID="{613B9CF7-F2AE-419C-A1FC-A9C2BF02BAD1}" presName="level3hierChild" presStyleCnt="0"/>
      <dgm:spPr/>
    </dgm:pt>
    <dgm:pt modelId="{F2A1F6B6-B7FC-49A0-A425-8C98DA81ACE0}" type="pres">
      <dgm:prSet presAssocID="{07628917-1B3D-4CC3-B86F-C5175AADF09D}" presName="conn2-1" presStyleLbl="parChTrans1D3" presStyleIdx="3" presStyleCnt="5"/>
      <dgm:spPr/>
      <dgm:t>
        <a:bodyPr/>
        <a:lstStyle/>
        <a:p>
          <a:endParaRPr lang="th-TH"/>
        </a:p>
      </dgm:t>
    </dgm:pt>
    <dgm:pt modelId="{2E06F5F7-B402-49A7-9AB2-E215BF516CDB}" type="pres">
      <dgm:prSet presAssocID="{07628917-1B3D-4CC3-B86F-C5175AADF09D}" presName="connTx" presStyleLbl="parChTrans1D3" presStyleIdx="3" presStyleCnt="5"/>
      <dgm:spPr/>
      <dgm:t>
        <a:bodyPr/>
        <a:lstStyle/>
        <a:p>
          <a:endParaRPr lang="th-TH"/>
        </a:p>
      </dgm:t>
    </dgm:pt>
    <dgm:pt modelId="{F37CBECB-6C81-4548-B89F-F23F9D051A9B}" type="pres">
      <dgm:prSet presAssocID="{EA49D0A6-044A-4586-B00B-2EE21E5B5138}" presName="root2" presStyleCnt="0"/>
      <dgm:spPr/>
    </dgm:pt>
    <dgm:pt modelId="{95440F24-3AA8-499B-B7D6-91ECBF47812A}" type="pres">
      <dgm:prSet presAssocID="{EA49D0A6-044A-4586-B00B-2EE21E5B5138}" presName="LevelTwoTextNode" presStyleLbl="node3" presStyleIdx="3" presStyleCnt="5" custLinFactNeighborX="-39944" custLinFactNeighborY="1909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4AF4746E-AB7E-4E6C-A227-66F74D072090}" type="pres">
      <dgm:prSet presAssocID="{EA49D0A6-044A-4586-B00B-2EE21E5B5138}" presName="level3hierChild" presStyleCnt="0"/>
      <dgm:spPr/>
    </dgm:pt>
    <dgm:pt modelId="{0B042CAF-2C41-485B-866C-7CDE78BA3BA6}" type="pres">
      <dgm:prSet presAssocID="{1C981A20-985F-4C16-BD85-CD9D37EFF7CE}" presName="conn2-1" presStyleLbl="parChTrans1D2" presStyleIdx="2" presStyleCnt="3"/>
      <dgm:spPr/>
      <dgm:t>
        <a:bodyPr/>
        <a:lstStyle/>
        <a:p>
          <a:endParaRPr lang="th-TH"/>
        </a:p>
      </dgm:t>
    </dgm:pt>
    <dgm:pt modelId="{BE7B1908-ECAE-4ED5-8DB7-7D59A151A87A}" type="pres">
      <dgm:prSet presAssocID="{1C981A20-985F-4C16-BD85-CD9D37EFF7CE}" presName="connTx" presStyleLbl="parChTrans1D2" presStyleIdx="2" presStyleCnt="3"/>
      <dgm:spPr/>
      <dgm:t>
        <a:bodyPr/>
        <a:lstStyle/>
        <a:p>
          <a:endParaRPr lang="th-TH"/>
        </a:p>
      </dgm:t>
    </dgm:pt>
    <dgm:pt modelId="{2027F84B-A616-4E10-B58F-DB41CD982175}" type="pres">
      <dgm:prSet presAssocID="{414C4CB7-B59E-4CF8-A30A-3C7250AB4FF8}" presName="root2" presStyleCnt="0"/>
      <dgm:spPr/>
    </dgm:pt>
    <dgm:pt modelId="{1110CBB3-4B48-487E-9300-6E98CBB10B27}" type="pres">
      <dgm:prSet presAssocID="{414C4CB7-B59E-4CF8-A30A-3C7250AB4FF8}" presName="LevelTwoTextNode" presStyleLbl="node2" presStyleIdx="2" presStyleCnt="3" custLinFactNeighborX="-25666" custLinFactNeighborY="691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EE7402F-D38D-4F20-A1C9-2C074788D753}" type="pres">
      <dgm:prSet presAssocID="{414C4CB7-B59E-4CF8-A30A-3C7250AB4FF8}" presName="level3hierChild" presStyleCnt="0"/>
      <dgm:spPr/>
    </dgm:pt>
    <dgm:pt modelId="{B8292535-C910-4111-9DD2-6EEB64D9B1E0}" type="pres">
      <dgm:prSet presAssocID="{9CF4CE00-CBC8-4CD3-886E-431EF60ED478}" presName="conn2-1" presStyleLbl="parChTrans1D3" presStyleIdx="4" presStyleCnt="5"/>
      <dgm:spPr/>
      <dgm:t>
        <a:bodyPr/>
        <a:lstStyle/>
        <a:p>
          <a:endParaRPr lang="th-TH"/>
        </a:p>
      </dgm:t>
    </dgm:pt>
    <dgm:pt modelId="{1C61DBD6-1ED3-4FD0-940F-41438FD817DB}" type="pres">
      <dgm:prSet presAssocID="{9CF4CE00-CBC8-4CD3-886E-431EF60ED478}" presName="connTx" presStyleLbl="parChTrans1D3" presStyleIdx="4" presStyleCnt="5"/>
      <dgm:spPr/>
      <dgm:t>
        <a:bodyPr/>
        <a:lstStyle/>
        <a:p>
          <a:endParaRPr lang="th-TH"/>
        </a:p>
      </dgm:t>
    </dgm:pt>
    <dgm:pt modelId="{DE7CE763-3B86-4C08-9FC5-AE2EC0DA55D8}" type="pres">
      <dgm:prSet presAssocID="{FB50B548-87FE-4884-AF31-EE59FD1F15E5}" presName="root2" presStyleCnt="0"/>
      <dgm:spPr/>
    </dgm:pt>
    <dgm:pt modelId="{E79EFC4D-05C3-4A7A-9331-834E6CB1134D}" type="pres">
      <dgm:prSet presAssocID="{FB50B548-87FE-4884-AF31-EE59FD1F15E5}" presName="LevelTwoTextNode" presStyleLbl="node3" presStyleIdx="4" presStyleCnt="5" custLinFactY="100000" custLinFactNeighborX="-40833" custLinFactNeighborY="1186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F73EBC0E-ED37-420A-A823-1B0F96850E9D}" type="pres">
      <dgm:prSet presAssocID="{FB50B548-87FE-4884-AF31-EE59FD1F15E5}" presName="level3hierChild" presStyleCnt="0"/>
      <dgm:spPr/>
    </dgm:pt>
    <dgm:pt modelId="{A5878412-36AF-4A89-B64F-B4F42A14315F}" type="pres">
      <dgm:prSet presAssocID="{E90AF80A-3BAA-4210-88B2-738BF11655B3}" presName="root1" presStyleCnt="0"/>
      <dgm:spPr/>
    </dgm:pt>
    <dgm:pt modelId="{CDA21B52-06CB-43BD-94E2-561FAA38D183}" type="pres">
      <dgm:prSet presAssocID="{E90AF80A-3BAA-4210-88B2-738BF11655B3}" presName="LevelOneTextNode" presStyleLbl="node0" presStyleIdx="1" presStyleCnt="2" custAng="5400000" custScaleX="143736" custScaleY="40285" custLinFactNeighborX="92054" custLinFactNeighborY="-237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E8A5C6E7-9E7C-4E6F-9D26-9D2C12A6F6C8}" type="pres">
      <dgm:prSet presAssocID="{E90AF80A-3BAA-4210-88B2-738BF11655B3}" presName="level2hierChild" presStyleCnt="0"/>
      <dgm:spPr/>
    </dgm:pt>
  </dgm:ptLst>
  <dgm:cxnLst>
    <dgm:cxn modelId="{5A5C9845-ED99-4E65-958D-CD3830BD9E00}" type="presOf" srcId="{414C4CB7-B59E-4CF8-A30A-3C7250AB4FF8}" destId="{1110CBB3-4B48-487E-9300-6E98CBB10B27}" srcOrd="0" destOrd="0" presId="urn:microsoft.com/office/officeart/2008/layout/HorizontalMultiLevelHierarchy"/>
    <dgm:cxn modelId="{11598B20-FED3-44CA-BBF4-937D0A54DD08}" srcId="{AE315944-3168-4E0E-A637-AFB91A39AFC1}" destId="{966D9D59-3225-4998-8AB8-03DDB048ECC1}" srcOrd="0" destOrd="0" parTransId="{E1643E44-4DCA-4BC7-A01A-B12DDBE7D3CF}" sibTransId="{EC48D8E8-79A7-4AE6-A8DA-AC3DC095048A}"/>
    <dgm:cxn modelId="{BB06C3BD-8A93-4B8E-9D5C-CBD613119291}" type="presOf" srcId="{613B9CF7-F2AE-419C-A1FC-A9C2BF02BAD1}" destId="{C95986DA-6B69-43E6-8BED-646E4A63B317}" srcOrd="0" destOrd="0" presId="urn:microsoft.com/office/officeart/2008/layout/HorizontalMultiLevelHierarchy"/>
    <dgm:cxn modelId="{19A72A83-7177-4B25-9846-1086BFDF6B50}" srcId="{4A3C1F13-BB86-444C-94AF-F2502CFF3A28}" destId="{AE315944-3168-4E0E-A637-AFB91A39AFC1}" srcOrd="0" destOrd="0" parTransId="{F97AA74F-F958-4560-8441-1D5963873098}" sibTransId="{2ADA845C-D6C7-4386-8B11-6B954257106B}"/>
    <dgm:cxn modelId="{33432C26-A398-4FE0-88EA-3219F854ABB0}" srcId="{AE315944-3168-4E0E-A637-AFB91A39AFC1}" destId="{76F937B9-2ACE-4445-BF30-B47D110CE10E}" srcOrd="2" destOrd="0" parTransId="{7FA96A7D-DA06-4793-8B54-D7CE231F59AC}" sibTransId="{6DC9F016-0634-4338-8D58-5D63A65F604D}"/>
    <dgm:cxn modelId="{E289D8CD-291C-47A7-8831-42B413107BD1}" type="presOf" srcId="{FB50B548-87FE-4884-AF31-EE59FD1F15E5}" destId="{E79EFC4D-05C3-4A7A-9331-834E6CB1134D}" srcOrd="0" destOrd="0" presId="urn:microsoft.com/office/officeart/2008/layout/HorizontalMultiLevelHierarchy"/>
    <dgm:cxn modelId="{CAC15640-A593-4640-BCBA-544FFD19D633}" type="presOf" srcId="{AE315944-3168-4E0E-A637-AFB91A39AFC1}" destId="{CF5CEE62-B934-4D9E-84CB-152EE3946C13}" srcOrd="0" destOrd="0" presId="urn:microsoft.com/office/officeart/2008/layout/HorizontalMultiLevelHierarchy"/>
    <dgm:cxn modelId="{9B99E587-8330-47A2-9411-CF080FEE353B}" srcId="{84EAF17B-49DB-443F-898E-06E03ACD2D4E}" destId="{E90AF80A-3BAA-4210-88B2-738BF11655B3}" srcOrd="1" destOrd="0" parTransId="{27445B7D-43AA-4194-A933-2AF4B462BCD3}" sibTransId="{81AD943E-C29F-4AAD-9EA3-3920D5D4C658}"/>
    <dgm:cxn modelId="{74EAFFBA-CCEB-4CB2-8696-998A9BF93441}" type="presOf" srcId="{C14A612D-C9B2-44BC-9A3D-01513E60E370}" destId="{4CA3D8CE-0201-445A-9892-3A65CBF57928}" srcOrd="1" destOrd="0" presId="urn:microsoft.com/office/officeart/2008/layout/HorizontalMultiLevelHierarchy"/>
    <dgm:cxn modelId="{56DD8737-8452-43FD-85B1-14188921753B}" srcId="{84EAF17B-49DB-443F-898E-06E03ACD2D4E}" destId="{4A3C1F13-BB86-444C-94AF-F2502CFF3A28}" srcOrd="0" destOrd="0" parTransId="{BF16AAE7-FE97-46BA-91BE-03267A86A94E}" sibTransId="{F5AA0923-67BF-4EC0-8C22-AE712B46EE0C}"/>
    <dgm:cxn modelId="{4E2BE81C-5592-46D2-B57E-EB851A28B4BF}" type="presOf" srcId="{7FA96A7D-DA06-4793-8B54-D7CE231F59AC}" destId="{41BE8B2A-E011-4D36-8401-D0092DEA6F03}" srcOrd="1" destOrd="0" presId="urn:microsoft.com/office/officeart/2008/layout/HorizontalMultiLevelHierarchy"/>
    <dgm:cxn modelId="{82FAB669-EE51-481A-80D0-EAA5D3B97E47}" type="presOf" srcId="{1C981A20-985F-4C16-BD85-CD9D37EFF7CE}" destId="{BE7B1908-ECAE-4ED5-8DB7-7D59A151A87A}" srcOrd="1" destOrd="0" presId="urn:microsoft.com/office/officeart/2008/layout/HorizontalMultiLevelHierarchy"/>
    <dgm:cxn modelId="{20BA4FC4-8056-4538-B632-75E50395B24C}" type="presOf" srcId="{84EAF17B-49DB-443F-898E-06E03ACD2D4E}" destId="{7F206B2F-1739-456D-8CAA-5FDAC3B514FF}" srcOrd="0" destOrd="0" presId="urn:microsoft.com/office/officeart/2008/layout/HorizontalMultiLevelHierarchy"/>
    <dgm:cxn modelId="{FF075EEF-CA48-4E1B-A6C1-4798195DE037}" type="presOf" srcId="{F97AA74F-F958-4560-8441-1D5963873098}" destId="{E0E8751D-25B0-49F6-8BD6-1AE720FE00F2}" srcOrd="0" destOrd="0" presId="urn:microsoft.com/office/officeart/2008/layout/HorizontalMultiLevelHierarchy"/>
    <dgm:cxn modelId="{BAE842F2-9486-4DE2-966F-74B51F08EC51}" type="presOf" srcId="{5707DE97-D356-453D-8FD8-49099746B0D0}" destId="{97840B70-0E03-4132-82DB-88C558FB9245}" srcOrd="0" destOrd="0" presId="urn:microsoft.com/office/officeart/2008/layout/HorizontalMultiLevelHierarchy"/>
    <dgm:cxn modelId="{C4B809CF-6D68-43F7-91B9-E3DD494E52EF}" type="presOf" srcId="{07628917-1B3D-4CC3-B86F-C5175AADF09D}" destId="{2E06F5F7-B402-49A7-9AB2-E215BF516CDB}" srcOrd="1" destOrd="0" presId="urn:microsoft.com/office/officeart/2008/layout/HorizontalMultiLevelHierarchy"/>
    <dgm:cxn modelId="{2B13A705-79B8-466A-ABCC-FB2D19D32EFB}" srcId="{414C4CB7-B59E-4CF8-A30A-3C7250AB4FF8}" destId="{FB50B548-87FE-4884-AF31-EE59FD1F15E5}" srcOrd="0" destOrd="0" parTransId="{9CF4CE00-CBC8-4CD3-886E-431EF60ED478}" sibTransId="{54F7F818-FF4F-4F11-A158-FB18693F5FB4}"/>
    <dgm:cxn modelId="{E3A3C115-B729-4C44-BE70-8F13B78B6C73}" type="presOf" srcId="{7FA96A7D-DA06-4793-8B54-D7CE231F59AC}" destId="{855C0030-740F-47F0-B89A-8621658587B7}" srcOrd="0" destOrd="0" presId="urn:microsoft.com/office/officeart/2008/layout/HorizontalMultiLevelHierarchy"/>
    <dgm:cxn modelId="{A85025DF-64B0-4068-A1ED-8235DC2C43ED}" type="presOf" srcId="{E1643E44-4DCA-4BC7-A01A-B12DDBE7D3CF}" destId="{3629C91A-C1EE-43F1-957A-41114723552D}" srcOrd="0" destOrd="0" presId="urn:microsoft.com/office/officeart/2008/layout/HorizontalMultiLevelHierarchy"/>
    <dgm:cxn modelId="{D27CD238-53EB-4626-B257-9F5C55073312}" type="presOf" srcId="{76F937B9-2ACE-4445-BF30-B47D110CE10E}" destId="{50F4CAFB-2447-4D02-9342-0E022D9B3EE0}" srcOrd="0" destOrd="0" presId="urn:microsoft.com/office/officeart/2008/layout/HorizontalMultiLevelHierarchy"/>
    <dgm:cxn modelId="{E07FE0C2-7D38-4524-BC02-64FC72A52DB2}" srcId="{613B9CF7-F2AE-419C-A1FC-A9C2BF02BAD1}" destId="{EA49D0A6-044A-4586-B00B-2EE21E5B5138}" srcOrd="0" destOrd="0" parTransId="{07628917-1B3D-4CC3-B86F-C5175AADF09D}" sibTransId="{4B26D911-87BE-431D-9C5B-7B5BC1305578}"/>
    <dgm:cxn modelId="{4EB5586B-BE9F-47C7-A7E7-CC176D72EC5F}" type="presOf" srcId="{9CF4CE00-CBC8-4CD3-886E-431EF60ED478}" destId="{B8292535-C910-4111-9DD2-6EEB64D9B1E0}" srcOrd="0" destOrd="0" presId="urn:microsoft.com/office/officeart/2008/layout/HorizontalMultiLevelHierarchy"/>
    <dgm:cxn modelId="{58F27204-B8FE-49D1-9E42-73074021655D}" srcId="{4A3C1F13-BB86-444C-94AF-F2502CFF3A28}" destId="{414C4CB7-B59E-4CF8-A30A-3C7250AB4FF8}" srcOrd="2" destOrd="0" parTransId="{1C981A20-985F-4C16-BD85-CD9D37EFF7CE}" sibTransId="{8FC97AC2-50D3-4A71-8069-6D3EADF816FE}"/>
    <dgm:cxn modelId="{9D3053E5-057F-43AD-BB20-F12213C9ACD8}" type="presOf" srcId="{1C981A20-985F-4C16-BD85-CD9D37EFF7CE}" destId="{0B042CAF-2C41-485B-866C-7CDE78BA3BA6}" srcOrd="0" destOrd="0" presId="urn:microsoft.com/office/officeart/2008/layout/HorizontalMultiLevelHierarchy"/>
    <dgm:cxn modelId="{D9F85963-C70D-436F-8F83-FF5DF93C4086}" type="presOf" srcId="{4A3C1F13-BB86-444C-94AF-F2502CFF3A28}" destId="{31701DDF-4BA4-40CD-93CE-A42E291FC80F}" srcOrd="0" destOrd="0" presId="urn:microsoft.com/office/officeart/2008/layout/HorizontalMultiLevelHierarchy"/>
    <dgm:cxn modelId="{11B19651-96AA-448C-B493-2A5C63FB8274}" type="presOf" srcId="{7FAC3AD3-2DE6-4419-9DA1-09C3ECD5C00B}" destId="{7AAB4B11-AE3D-4B50-AADC-75DC22DDE25A}" srcOrd="0" destOrd="0" presId="urn:microsoft.com/office/officeart/2008/layout/HorizontalMultiLevelHierarchy"/>
    <dgm:cxn modelId="{50062B68-338B-44AE-A761-C663FB93B0AC}" type="presOf" srcId="{7FAC3AD3-2DE6-4419-9DA1-09C3ECD5C00B}" destId="{AF5FA9E4-ED3A-4E69-8865-98B187313008}" srcOrd="1" destOrd="0" presId="urn:microsoft.com/office/officeart/2008/layout/HorizontalMultiLevelHierarchy"/>
    <dgm:cxn modelId="{124CC070-5B69-4733-8C32-23A3AB0BB4F6}" type="presOf" srcId="{07628917-1B3D-4CC3-B86F-C5175AADF09D}" destId="{F2A1F6B6-B7FC-49A0-A425-8C98DA81ACE0}" srcOrd="0" destOrd="0" presId="urn:microsoft.com/office/officeart/2008/layout/HorizontalMultiLevelHierarchy"/>
    <dgm:cxn modelId="{2C86B3F6-7EB4-4110-964E-4C06CAD0763A}" srcId="{4A3C1F13-BB86-444C-94AF-F2502CFF3A28}" destId="{613B9CF7-F2AE-419C-A1FC-A9C2BF02BAD1}" srcOrd="1" destOrd="0" parTransId="{C14A612D-C9B2-44BC-9A3D-01513E60E370}" sibTransId="{B825B709-8E58-4A66-A2C3-1552599E3CA2}"/>
    <dgm:cxn modelId="{943341B2-181C-43D6-B52E-32A7F90C3CBD}" type="presOf" srcId="{EA49D0A6-044A-4586-B00B-2EE21E5B5138}" destId="{95440F24-3AA8-499B-B7D6-91ECBF47812A}" srcOrd="0" destOrd="0" presId="urn:microsoft.com/office/officeart/2008/layout/HorizontalMultiLevelHierarchy"/>
    <dgm:cxn modelId="{7B405481-9BCD-467C-99DC-6A5DEFF66409}" type="presOf" srcId="{C14A612D-C9B2-44BC-9A3D-01513E60E370}" destId="{5B56B3CE-BB89-41AB-A135-F2DE8DD8BF26}" srcOrd="0" destOrd="0" presId="urn:microsoft.com/office/officeart/2008/layout/HorizontalMultiLevelHierarchy"/>
    <dgm:cxn modelId="{59C5648A-290B-4FD3-9989-937CC33F9FEA}" type="presOf" srcId="{966D9D59-3225-4998-8AB8-03DDB048ECC1}" destId="{698C40A9-F66D-45B9-83BD-8C24309EC503}" srcOrd="0" destOrd="0" presId="urn:microsoft.com/office/officeart/2008/layout/HorizontalMultiLevelHierarchy"/>
    <dgm:cxn modelId="{FE1AE20A-BAA8-47F1-82CE-7B83639B8E6A}" type="presOf" srcId="{F97AA74F-F958-4560-8441-1D5963873098}" destId="{F957851E-5FA4-483E-8C7B-166EED602DAB}" srcOrd="1" destOrd="0" presId="urn:microsoft.com/office/officeart/2008/layout/HorizontalMultiLevelHierarchy"/>
    <dgm:cxn modelId="{F702E88B-00FA-450C-8CFF-251830AE2DB5}" srcId="{AE315944-3168-4E0E-A637-AFB91A39AFC1}" destId="{5707DE97-D356-453D-8FD8-49099746B0D0}" srcOrd="1" destOrd="0" parTransId="{7FAC3AD3-2DE6-4419-9DA1-09C3ECD5C00B}" sibTransId="{54EBB949-090B-4E30-9D54-74627D55BC48}"/>
    <dgm:cxn modelId="{DBE8A666-6879-4C1C-8AFF-D202659F9B7F}" type="presOf" srcId="{E1643E44-4DCA-4BC7-A01A-B12DDBE7D3CF}" destId="{3181115D-C26E-4D4E-87E2-0E6E59930CE1}" srcOrd="1" destOrd="0" presId="urn:microsoft.com/office/officeart/2008/layout/HorizontalMultiLevelHierarchy"/>
    <dgm:cxn modelId="{57C1C2EF-CEA0-4CA2-B81C-E27E1589D3BB}" type="presOf" srcId="{9CF4CE00-CBC8-4CD3-886E-431EF60ED478}" destId="{1C61DBD6-1ED3-4FD0-940F-41438FD817DB}" srcOrd="1" destOrd="0" presId="urn:microsoft.com/office/officeart/2008/layout/HorizontalMultiLevelHierarchy"/>
    <dgm:cxn modelId="{62C4C64D-FA8A-46BB-A552-ABC0F56274B7}" type="presOf" srcId="{E90AF80A-3BAA-4210-88B2-738BF11655B3}" destId="{CDA21B52-06CB-43BD-94E2-561FAA38D183}" srcOrd="0" destOrd="0" presId="urn:microsoft.com/office/officeart/2008/layout/HorizontalMultiLevelHierarchy"/>
    <dgm:cxn modelId="{123F80E6-01D3-49D0-908E-8A3D0350DED1}" type="presParOf" srcId="{7F206B2F-1739-456D-8CAA-5FDAC3B514FF}" destId="{EE93EECA-32A5-4AFC-BB8B-C14E5EDCEF2E}" srcOrd="0" destOrd="0" presId="urn:microsoft.com/office/officeart/2008/layout/HorizontalMultiLevelHierarchy"/>
    <dgm:cxn modelId="{0C1E9362-6BC1-44C3-B127-59A7A2DBBCE9}" type="presParOf" srcId="{EE93EECA-32A5-4AFC-BB8B-C14E5EDCEF2E}" destId="{31701DDF-4BA4-40CD-93CE-A42E291FC80F}" srcOrd="0" destOrd="0" presId="urn:microsoft.com/office/officeart/2008/layout/HorizontalMultiLevelHierarchy"/>
    <dgm:cxn modelId="{FA8A24E5-C025-42EB-83DC-514E51C42079}" type="presParOf" srcId="{EE93EECA-32A5-4AFC-BB8B-C14E5EDCEF2E}" destId="{E5362D07-4858-4A2C-A46A-314E33AF06E1}" srcOrd="1" destOrd="0" presId="urn:microsoft.com/office/officeart/2008/layout/HorizontalMultiLevelHierarchy"/>
    <dgm:cxn modelId="{29EF6E5D-417D-41C5-8F36-983F8C14EFBF}" type="presParOf" srcId="{E5362D07-4858-4A2C-A46A-314E33AF06E1}" destId="{E0E8751D-25B0-49F6-8BD6-1AE720FE00F2}" srcOrd="0" destOrd="0" presId="urn:microsoft.com/office/officeart/2008/layout/HorizontalMultiLevelHierarchy"/>
    <dgm:cxn modelId="{F64561C1-71C1-420D-99B2-0D5FA879D5A1}" type="presParOf" srcId="{E0E8751D-25B0-49F6-8BD6-1AE720FE00F2}" destId="{F957851E-5FA4-483E-8C7B-166EED602DAB}" srcOrd="0" destOrd="0" presId="urn:microsoft.com/office/officeart/2008/layout/HorizontalMultiLevelHierarchy"/>
    <dgm:cxn modelId="{12406F6E-B4FA-4EEF-8A13-A6063B58DD55}" type="presParOf" srcId="{E5362D07-4858-4A2C-A46A-314E33AF06E1}" destId="{429AFCD0-3988-422C-849C-35254D695D8B}" srcOrd="1" destOrd="0" presId="urn:microsoft.com/office/officeart/2008/layout/HorizontalMultiLevelHierarchy"/>
    <dgm:cxn modelId="{D729E12D-AA74-4166-BC67-8837E6DD18B0}" type="presParOf" srcId="{429AFCD0-3988-422C-849C-35254D695D8B}" destId="{CF5CEE62-B934-4D9E-84CB-152EE3946C13}" srcOrd="0" destOrd="0" presId="urn:microsoft.com/office/officeart/2008/layout/HorizontalMultiLevelHierarchy"/>
    <dgm:cxn modelId="{442D64EF-02AF-4D9B-B9F4-E4CAB016F169}" type="presParOf" srcId="{429AFCD0-3988-422C-849C-35254D695D8B}" destId="{78ED5003-871A-42F7-84F0-2DF81CADD93B}" srcOrd="1" destOrd="0" presId="urn:microsoft.com/office/officeart/2008/layout/HorizontalMultiLevelHierarchy"/>
    <dgm:cxn modelId="{6BA6CD94-319E-4AAF-9E57-31E7BA6B6016}" type="presParOf" srcId="{78ED5003-871A-42F7-84F0-2DF81CADD93B}" destId="{3629C91A-C1EE-43F1-957A-41114723552D}" srcOrd="0" destOrd="0" presId="urn:microsoft.com/office/officeart/2008/layout/HorizontalMultiLevelHierarchy"/>
    <dgm:cxn modelId="{8C734BBE-185E-446B-BC4D-0B3985E1B3EF}" type="presParOf" srcId="{3629C91A-C1EE-43F1-957A-41114723552D}" destId="{3181115D-C26E-4D4E-87E2-0E6E59930CE1}" srcOrd="0" destOrd="0" presId="urn:microsoft.com/office/officeart/2008/layout/HorizontalMultiLevelHierarchy"/>
    <dgm:cxn modelId="{973641F1-35D2-43B3-A0B3-4812261442E5}" type="presParOf" srcId="{78ED5003-871A-42F7-84F0-2DF81CADD93B}" destId="{AAC576AC-89D2-457F-9263-1EB99907A1DE}" srcOrd="1" destOrd="0" presId="urn:microsoft.com/office/officeart/2008/layout/HorizontalMultiLevelHierarchy"/>
    <dgm:cxn modelId="{31577E68-F78E-4AB9-969D-623E97D36BC1}" type="presParOf" srcId="{AAC576AC-89D2-457F-9263-1EB99907A1DE}" destId="{698C40A9-F66D-45B9-83BD-8C24309EC503}" srcOrd="0" destOrd="0" presId="urn:microsoft.com/office/officeart/2008/layout/HorizontalMultiLevelHierarchy"/>
    <dgm:cxn modelId="{4FCBC1CD-7B40-4F70-A5EB-0AC9D635D99E}" type="presParOf" srcId="{AAC576AC-89D2-457F-9263-1EB99907A1DE}" destId="{5A75B399-6072-4CDC-A536-A165C0E0ACB9}" srcOrd="1" destOrd="0" presId="urn:microsoft.com/office/officeart/2008/layout/HorizontalMultiLevelHierarchy"/>
    <dgm:cxn modelId="{AD71FAE7-9089-4BE9-9910-A5E214CB5930}" type="presParOf" srcId="{78ED5003-871A-42F7-84F0-2DF81CADD93B}" destId="{7AAB4B11-AE3D-4B50-AADC-75DC22DDE25A}" srcOrd="2" destOrd="0" presId="urn:microsoft.com/office/officeart/2008/layout/HorizontalMultiLevelHierarchy"/>
    <dgm:cxn modelId="{FA45D43A-735C-4D75-900E-17A6C3345ACD}" type="presParOf" srcId="{7AAB4B11-AE3D-4B50-AADC-75DC22DDE25A}" destId="{AF5FA9E4-ED3A-4E69-8865-98B187313008}" srcOrd="0" destOrd="0" presId="urn:microsoft.com/office/officeart/2008/layout/HorizontalMultiLevelHierarchy"/>
    <dgm:cxn modelId="{9618B099-6C44-4771-A7AF-8D0053CD37DF}" type="presParOf" srcId="{78ED5003-871A-42F7-84F0-2DF81CADD93B}" destId="{0DC21E62-A87A-4018-9A52-F45B24A5E853}" srcOrd="3" destOrd="0" presId="urn:microsoft.com/office/officeart/2008/layout/HorizontalMultiLevelHierarchy"/>
    <dgm:cxn modelId="{92C78AAB-53E0-48EE-8409-6DCB651BD673}" type="presParOf" srcId="{0DC21E62-A87A-4018-9A52-F45B24A5E853}" destId="{97840B70-0E03-4132-82DB-88C558FB9245}" srcOrd="0" destOrd="0" presId="urn:microsoft.com/office/officeart/2008/layout/HorizontalMultiLevelHierarchy"/>
    <dgm:cxn modelId="{34ECBF7D-0D08-4113-81D6-572089126755}" type="presParOf" srcId="{0DC21E62-A87A-4018-9A52-F45B24A5E853}" destId="{39CF140A-278F-468E-A63C-39124E475846}" srcOrd="1" destOrd="0" presId="urn:microsoft.com/office/officeart/2008/layout/HorizontalMultiLevelHierarchy"/>
    <dgm:cxn modelId="{9C6BAEA3-C13A-4802-B6F0-26863BBF9FD0}" type="presParOf" srcId="{78ED5003-871A-42F7-84F0-2DF81CADD93B}" destId="{855C0030-740F-47F0-B89A-8621658587B7}" srcOrd="4" destOrd="0" presId="urn:microsoft.com/office/officeart/2008/layout/HorizontalMultiLevelHierarchy"/>
    <dgm:cxn modelId="{91BB0283-2285-435D-BC2E-048E3911021D}" type="presParOf" srcId="{855C0030-740F-47F0-B89A-8621658587B7}" destId="{41BE8B2A-E011-4D36-8401-D0092DEA6F03}" srcOrd="0" destOrd="0" presId="urn:microsoft.com/office/officeart/2008/layout/HorizontalMultiLevelHierarchy"/>
    <dgm:cxn modelId="{43F4C76F-4225-4BEC-B5BE-55D05A3BDE1E}" type="presParOf" srcId="{78ED5003-871A-42F7-84F0-2DF81CADD93B}" destId="{814DEABC-FD6F-4F00-9D0C-15893E5C0314}" srcOrd="5" destOrd="0" presId="urn:microsoft.com/office/officeart/2008/layout/HorizontalMultiLevelHierarchy"/>
    <dgm:cxn modelId="{21039935-F4D7-43A5-840C-0E85676AAEAD}" type="presParOf" srcId="{814DEABC-FD6F-4F00-9D0C-15893E5C0314}" destId="{50F4CAFB-2447-4D02-9342-0E022D9B3EE0}" srcOrd="0" destOrd="0" presId="urn:microsoft.com/office/officeart/2008/layout/HorizontalMultiLevelHierarchy"/>
    <dgm:cxn modelId="{C638B17A-FC34-4ACA-B68E-0E59A75CE7ED}" type="presParOf" srcId="{814DEABC-FD6F-4F00-9D0C-15893E5C0314}" destId="{18D9D863-D7C5-4018-A1BD-CDD95C1093AF}" srcOrd="1" destOrd="0" presId="urn:microsoft.com/office/officeart/2008/layout/HorizontalMultiLevelHierarchy"/>
    <dgm:cxn modelId="{4B298DC4-99FE-477A-B581-417A70D1FD50}" type="presParOf" srcId="{E5362D07-4858-4A2C-A46A-314E33AF06E1}" destId="{5B56B3CE-BB89-41AB-A135-F2DE8DD8BF26}" srcOrd="2" destOrd="0" presId="urn:microsoft.com/office/officeart/2008/layout/HorizontalMultiLevelHierarchy"/>
    <dgm:cxn modelId="{CB18ECB6-B27A-4B44-BCFF-0AB08AEBCCEC}" type="presParOf" srcId="{5B56B3CE-BB89-41AB-A135-F2DE8DD8BF26}" destId="{4CA3D8CE-0201-445A-9892-3A65CBF57928}" srcOrd="0" destOrd="0" presId="urn:microsoft.com/office/officeart/2008/layout/HorizontalMultiLevelHierarchy"/>
    <dgm:cxn modelId="{2E998043-6A2B-4AB5-9ACF-787999DABD14}" type="presParOf" srcId="{E5362D07-4858-4A2C-A46A-314E33AF06E1}" destId="{E4273442-129B-4B98-A772-86E0A6A4AD43}" srcOrd="3" destOrd="0" presId="urn:microsoft.com/office/officeart/2008/layout/HorizontalMultiLevelHierarchy"/>
    <dgm:cxn modelId="{44813003-0E71-44A5-8BBC-DDA6E85A3CA7}" type="presParOf" srcId="{E4273442-129B-4B98-A772-86E0A6A4AD43}" destId="{C95986DA-6B69-43E6-8BED-646E4A63B317}" srcOrd="0" destOrd="0" presId="urn:microsoft.com/office/officeart/2008/layout/HorizontalMultiLevelHierarchy"/>
    <dgm:cxn modelId="{A5A83569-A37B-4BB0-AA88-E35A01F15E5B}" type="presParOf" srcId="{E4273442-129B-4B98-A772-86E0A6A4AD43}" destId="{0959D2B6-3B53-4D55-A0E5-7DCB40EE8022}" srcOrd="1" destOrd="0" presId="urn:microsoft.com/office/officeart/2008/layout/HorizontalMultiLevelHierarchy"/>
    <dgm:cxn modelId="{05883354-FB9A-4C9F-9D55-C52195ABCC88}" type="presParOf" srcId="{0959D2B6-3B53-4D55-A0E5-7DCB40EE8022}" destId="{F2A1F6B6-B7FC-49A0-A425-8C98DA81ACE0}" srcOrd="0" destOrd="0" presId="urn:microsoft.com/office/officeart/2008/layout/HorizontalMultiLevelHierarchy"/>
    <dgm:cxn modelId="{ADF30BAD-936F-46CF-845A-1D467ECB581D}" type="presParOf" srcId="{F2A1F6B6-B7FC-49A0-A425-8C98DA81ACE0}" destId="{2E06F5F7-B402-49A7-9AB2-E215BF516CDB}" srcOrd="0" destOrd="0" presId="urn:microsoft.com/office/officeart/2008/layout/HorizontalMultiLevelHierarchy"/>
    <dgm:cxn modelId="{E925D89C-2EB6-4210-A837-0E5BF118440B}" type="presParOf" srcId="{0959D2B6-3B53-4D55-A0E5-7DCB40EE8022}" destId="{F37CBECB-6C81-4548-B89F-F23F9D051A9B}" srcOrd="1" destOrd="0" presId="urn:microsoft.com/office/officeart/2008/layout/HorizontalMultiLevelHierarchy"/>
    <dgm:cxn modelId="{C40BF21B-2E25-4E01-A11D-5B84764177DD}" type="presParOf" srcId="{F37CBECB-6C81-4548-B89F-F23F9D051A9B}" destId="{95440F24-3AA8-499B-B7D6-91ECBF47812A}" srcOrd="0" destOrd="0" presId="urn:microsoft.com/office/officeart/2008/layout/HorizontalMultiLevelHierarchy"/>
    <dgm:cxn modelId="{5D702080-DB2C-4938-84FF-59279E05177D}" type="presParOf" srcId="{F37CBECB-6C81-4548-B89F-F23F9D051A9B}" destId="{4AF4746E-AB7E-4E6C-A227-66F74D072090}" srcOrd="1" destOrd="0" presId="urn:microsoft.com/office/officeart/2008/layout/HorizontalMultiLevelHierarchy"/>
    <dgm:cxn modelId="{7EE2E8D6-0E9A-4ED7-BF2C-0C81A8C6ADED}" type="presParOf" srcId="{E5362D07-4858-4A2C-A46A-314E33AF06E1}" destId="{0B042CAF-2C41-485B-866C-7CDE78BA3BA6}" srcOrd="4" destOrd="0" presId="urn:microsoft.com/office/officeart/2008/layout/HorizontalMultiLevelHierarchy"/>
    <dgm:cxn modelId="{D816CD52-7B18-43BA-9521-25307091929C}" type="presParOf" srcId="{0B042CAF-2C41-485B-866C-7CDE78BA3BA6}" destId="{BE7B1908-ECAE-4ED5-8DB7-7D59A151A87A}" srcOrd="0" destOrd="0" presId="urn:microsoft.com/office/officeart/2008/layout/HorizontalMultiLevelHierarchy"/>
    <dgm:cxn modelId="{E3C2EF86-A0B5-47F9-BC51-1F1847730796}" type="presParOf" srcId="{E5362D07-4858-4A2C-A46A-314E33AF06E1}" destId="{2027F84B-A616-4E10-B58F-DB41CD982175}" srcOrd="5" destOrd="0" presId="urn:microsoft.com/office/officeart/2008/layout/HorizontalMultiLevelHierarchy"/>
    <dgm:cxn modelId="{16B73244-A46C-40B1-AC03-3F924D652644}" type="presParOf" srcId="{2027F84B-A616-4E10-B58F-DB41CD982175}" destId="{1110CBB3-4B48-487E-9300-6E98CBB10B27}" srcOrd="0" destOrd="0" presId="urn:microsoft.com/office/officeart/2008/layout/HorizontalMultiLevelHierarchy"/>
    <dgm:cxn modelId="{4174693A-F9DC-4A62-BCBE-8D09F1F1E4B6}" type="presParOf" srcId="{2027F84B-A616-4E10-B58F-DB41CD982175}" destId="{2EE7402F-D38D-4F20-A1C9-2C074788D753}" srcOrd="1" destOrd="0" presId="urn:microsoft.com/office/officeart/2008/layout/HorizontalMultiLevelHierarchy"/>
    <dgm:cxn modelId="{AE7C3726-D7A8-436D-9D54-E3C6CE01467D}" type="presParOf" srcId="{2EE7402F-D38D-4F20-A1C9-2C074788D753}" destId="{B8292535-C910-4111-9DD2-6EEB64D9B1E0}" srcOrd="0" destOrd="0" presId="urn:microsoft.com/office/officeart/2008/layout/HorizontalMultiLevelHierarchy"/>
    <dgm:cxn modelId="{BD17131F-F179-4BE8-AE48-4E09FF03F85B}" type="presParOf" srcId="{B8292535-C910-4111-9DD2-6EEB64D9B1E0}" destId="{1C61DBD6-1ED3-4FD0-940F-41438FD817DB}" srcOrd="0" destOrd="0" presId="urn:microsoft.com/office/officeart/2008/layout/HorizontalMultiLevelHierarchy"/>
    <dgm:cxn modelId="{D0D59E03-349C-4A2B-8D2A-04B6D735FB0A}" type="presParOf" srcId="{2EE7402F-D38D-4F20-A1C9-2C074788D753}" destId="{DE7CE763-3B86-4C08-9FC5-AE2EC0DA55D8}" srcOrd="1" destOrd="0" presId="urn:microsoft.com/office/officeart/2008/layout/HorizontalMultiLevelHierarchy"/>
    <dgm:cxn modelId="{9F2DE1E1-2282-44E3-8EB0-70B3F7A5C77C}" type="presParOf" srcId="{DE7CE763-3B86-4C08-9FC5-AE2EC0DA55D8}" destId="{E79EFC4D-05C3-4A7A-9331-834E6CB1134D}" srcOrd="0" destOrd="0" presId="urn:microsoft.com/office/officeart/2008/layout/HorizontalMultiLevelHierarchy"/>
    <dgm:cxn modelId="{CB1556DC-378C-403C-A265-94164AA7FCCA}" type="presParOf" srcId="{DE7CE763-3B86-4C08-9FC5-AE2EC0DA55D8}" destId="{F73EBC0E-ED37-420A-A823-1B0F96850E9D}" srcOrd="1" destOrd="0" presId="urn:microsoft.com/office/officeart/2008/layout/HorizontalMultiLevelHierarchy"/>
    <dgm:cxn modelId="{FD172604-B29C-4624-8217-60279C463FE6}" type="presParOf" srcId="{7F206B2F-1739-456D-8CAA-5FDAC3B514FF}" destId="{A5878412-36AF-4A89-B64F-B4F42A14315F}" srcOrd="1" destOrd="0" presId="urn:microsoft.com/office/officeart/2008/layout/HorizontalMultiLevelHierarchy"/>
    <dgm:cxn modelId="{C667FF6B-C076-4BE2-97F2-74DB95EC1571}" type="presParOf" srcId="{A5878412-36AF-4A89-B64F-B4F42A14315F}" destId="{CDA21B52-06CB-43BD-94E2-561FAA38D183}" srcOrd="0" destOrd="0" presId="urn:microsoft.com/office/officeart/2008/layout/HorizontalMultiLevelHierarchy"/>
    <dgm:cxn modelId="{5940160B-1265-4DB4-A5BC-C75E59EC998D}" type="presParOf" srcId="{A5878412-36AF-4A89-B64F-B4F42A14315F}" destId="{E8A5C6E7-9E7C-4E6F-9D26-9D2C12A6F6C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EAF17B-49DB-443F-898E-06E03ACD2D4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3C1F13-BB86-444C-94AF-F2502CFF3A28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ผู้ป่วย</a:t>
          </a:r>
          <a:r>
            <a:rPr lang="en-US" sz="1400" dirty="0" smtClean="0">
              <a:solidFill>
                <a:schemeClr val="tx1"/>
              </a:solidFill>
            </a:rPr>
            <a:t> TB </a:t>
          </a:r>
          <a:r>
            <a:rPr lang="th-TH" sz="1400" dirty="0" smtClean="0">
              <a:solidFill>
                <a:schemeClr val="tx1"/>
              </a:solidFill>
            </a:rPr>
            <a:t>ได้รับการรักษาต่อเนื่อง จนครบ </a:t>
          </a:r>
          <a:r>
            <a:rPr lang="en-US" sz="1400" dirty="0" smtClean="0">
              <a:solidFill>
                <a:schemeClr val="tx1"/>
              </a:solidFill>
            </a:rPr>
            <a:t>course </a:t>
          </a:r>
          <a:r>
            <a:rPr lang="th-TH" sz="1400" dirty="0" smtClean="0">
              <a:solidFill>
                <a:schemeClr val="tx1"/>
              </a:solidFill>
            </a:rPr>
            <a:t>ไม่ขาดยา ไม่ดื้อยาและหายจากโรค </a:t>
          </a:r>
          <a:endParaRPr lang="en-GB" sz="1400" dirty="0">
            <a:solidFill>
              <a:schemeClr val="tx1"/>
            </a:solidFill>
          </a:endParaRPr>
        </a:p>
      </dgm:t>
    </dgm:pt>
    <dgm:pt modelId="{BF16AAE7-FE97-46BA-91BE-03267A86A94E}" type="parTrans" cxnId="{56DD8737-8452-43FD-85B1-14188921753B}">
      <dgm:prSet/>
      <dgm:spPr/>
      <dgm:t>
        <a:bodyPr/>
        <a:lstStyle/>
        <a:p>
          <a:endParaRPr lang="en-GB" sz="1600"/>
        </a:p>
      </dgm:t>
    </dgm:pt>
    <dgm:pt modelId="{F5AA0923-67BF-4EC0-8C22-AE712B46EE0C}" type="sibTrans" cxnId="{56DD8737-8452-43FD-85B1-14188921753B}">
      <dgm:prSet/>
      <dgm:spPr/>
      <dgm:t>
        <a:bodyPr/>
        <a:lstStyle/>
        <a:p>
          <a:endParaRPr lang="en-GB" sz="1600"/>
        </a:p>
      </dgm:t>
    </dgm:pt>
    <dgm:pt modelId="{AE315944-3168-4E0E-A637-AFB91A39AFC1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Early detection</a:t>
          </a:r>
          <a:r>
            <a:rPr lang="en-GB" sz="1400" dirty="0" smtClean="0">
              <a:solidFill>
                <a:schemeClr val="tx1"/>
              </a:solidFill>
            </a:rPr>
            <a:t> </a:t>
          </a:r>
          <a:endParaRPr lang="en-GB" sz="1400" dirty="0">
            <a:solidFill>
              <a:schemeClr val="tx1"/>
            </a:solidFill>
          </a:endParaRPr>
        </a:p>
      </dgm:t>
    </dgm:pt>
    <dgm:pt modelId="{F97AA74F-F958-4560-8441-1D5963873098}" type="parTrans" cxnId="{19A72A83-7177-4B25-9846-1086BFDF6B50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sz="1600"/>
        </a:p>
      </dgm:t>
    </dgm:pt>
    <dgm:pt modelId="{2ADA845C-D6C7-4386-8B11-6B954257106B}" type="sibTrans" cxnId="{19A72A83-7177-4B25-9846-1086BFDF6B50}">
      <dgm:prSet/>
      <dgm:spPr/>
      <dgm:t>
        <a:bodyPr/>
        <a:lstStyle/>
        <a:p>
          <a:endParaRPr lang="en-GB" sz="1600"/>
        </a:p>
      </dgm:t>
    </dgm:pt>
    <dgm:pt modelId="{966D9D59-3225-4998-8AB8-03DDB048ECC1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Screening</a:t>
          </a:r>
          <a:endParaRPr lang="en-GB" sz="1600" dirty="0">
            <a:solidFill>
              <a:schemeClr val="tx1"/>
            </a:solidFill>
          </a:endParaRPr>
        </a:p>
      </dgm:t>
    </dgm:pt>
    <dgm:pt modelId="{E1643E44-4DCA-4BC7-A01A-B12DDBE7D3CF}" type="parTrans" cxnId="{11598B20-FED3-44CA-BBF4-937D0A54DD08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sz="1600"/>
        </a:p>
      </dgm:t>
    </dgm:pt>
    <dgm:pt modelId="{EC48D8E8-79A7-4AE6-A8DA-AC3DC095048A}" type="sibTrans" cxnId="{11598B20-FED3-44CA-BBF4-937D0A54DD08}">
      <dgm:prSet/>
      <dgm:spPr/>
      <dgm:t>
        <a:bodyPr/>
        <a:lstStyle/>
        <a:p>
          <a:endParaRPr lang="en-GB" sz="1600"/>
        </a:p>
      </dgm:t>
    </dgm:pt>
    <dgm:pt modelId="{613B9CF7-F2AE-419C-A1FC-A9C2BF02BAD1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Treatment</a:t>
          </a:r>
          <a:endParaRPr lang="en-GB" sz="1600" dirty="0">
            <a:solidFill>
              <a:schemeClr val="tx1"/>
            </a:solidFill>
          </a:endParaRPr>
        </a:p>
      </dgm:t>
    </dgm:pt>
    <dgm:pt modelId="{C14A612D-C9B2-44BC-9A3D-01513E60E370}" type="parTrans" cxnId="{2C86B3F6-7EB4-4110-964E-4C06CAD0763A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sz="1600"/>
        </a:p>
      </dgm:t>
    </dgm:pt>
    <dgm:pt modelId="{B825B709-8E58-4A66-A2C3-1552599E3CA2}" type="sibTrans" cxnId="{2C86B3F6-7EB4-4110-964E-4C06CAD0763A}">
      <dgm:prSet/>
      <dgm:spPr/>
      <dgm:t>
        <a:bodyPr/>
        <a:lstStyle/>
        <a:p>
          <a:endParaRPr lang="en-GB" sz="1600"/>
        </a:p>
      </dgm:t>
    </dgm:pt>
    <dgm:pt modelId="{EA49D0A6-044A-4586-B00B-2EE21E5B5138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1050" dirty="0" smtClean="0">
              <a:solidFill>
                <a:schemeClr val="tx1"/>
              </a:solidFill>
            </a:rPr>
            <a:t>NTP Guideline Thailand 2018</a:t>
          </a:r>
          <a:endParaRPr lang="en-GB" sz="1050" dirty="0">
            <a:solidFill>
              <a:schemeClr val="tx1"/>
            </a:solidFill>
          </a:endParaRPr>
        </a:p>
      </dgm:t>
    </dgm:pt>
    <dgm:pt modelId="{07628917-1B3D-4CC3-B86F-C5175AADF09D}" type="parTrans" cxnId="{E07FE0C2-7D38-4524-BC02-64FC72A52DB2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sz="1600"/>
        </a:p>
      </dgm:t>
    </dgm:pt>
    <dgm:pt modelId="{4B26D911-87BE-431D-9C5B-7B5BC1305578}" type="sibTrans" cxnId="{E07FE0C2-7D38-4524-BC02-64FC72A52DB2}">
      <dgm:prSet/>
      <dgm:spPr/>
      <dgm:t>
        <a:bodyPr/>
        <a:lstStyle/>
        <a:p>
          <a:endParaRPr lang="en-GB" sz="1600"/>
        </a:p>
      </dgm:t>
    </dgm:pt>
    <dgm:pt modelId="{414C4CB7-B59E-4CF8-A30A-3C7250AB4FF8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Continue of care</a:t>
          </a:r>
          <a:endParaRPr lang="en-GB" sz="1200" dirty="0">
            <a:solidFill>
              <a:schemeClr val="tx1"/>
            </a:solidFill>
          </a:endParaRPr>
        </a:p>
      </dgm:t>
    </dgm:pt>
    <dgm:pt modelId="{1C981A20-985F-4C16-BD85-CD9D37EFF7CE}" type="parTrans" cxnId="{58F27204-B8FE-49D1-9E42-73074021655D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sz="1600"/>
        </a:p>
      </dgm:t>
    </dgm:pt>
    <dgm:pt modelId="{8FC97AC2-50D3-4A71-8069-6D3EADF816FE}" type="sibTrans" cxnId="{58F27204-B8FE-49D1-9E42-73074021655D}">
      <dgm:prSet/>
      <dgm:spPr/>
      <dgm:t>
        <a:bodyPr/>
        <a:lstStyle/>
        <a:p>
          <a:endParaRPr lang="en-GB" sz="1600"/>
        </a:p>
      </dgm:t>
    </dgm:pt>
    <dgm:pt modelId="{96B67342-93EF-4BA8-85EA-40701B7DF693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en-GB" sz="1200" dirty="0" smtClean="0">
              <a:solidFill>
                <a:schemeClr val="tx1"/>
              </a:solidFill>
            </a:rPr>
            <a:t>TB </a:t>
          </a:r>
          <a:r>
            <a:rPr lang="en-US" sz="1200" dirty="0" smtClean="0">
              <a:solidFill>
                <a:schemeClr val="tx1"/>
              </a:solidFill>
            </a:rPr>
            <a:t>on</a:t>
          </a:r>
          <a:r>
            <a:rPr lang="en-GB" sz="1200" dirty="0" smtClean="0">
              <a:solidFill>
                <a:schemeClr val="tx1"/>
              </a:solidFill>
            </a:rPr>
            <a:t> Online  -</a:t>
          </a:r>
        </a:p>
        <a:p>
          <a:pPr algn="l"/>
          <a:r>
            <a:rPr lang="en-GB" sz="1200" dirty="0" smtClean="0">
              <a:solidFill>
                <a:schemeClr val="tx1"/>
              </a:solidFill>
            </a:rPr>
            <a:t>TB records and report  </a:t>
          </a:r>
        </a:p>
        <a:p>
          <a:pPr algn="l"/>
          <a:r>
            <a:rPr lang="en-GB" sz="1200" dirty="0" smtClean="0">
              <a:solidFill>
                <a:schemeClr val="tx1"/>
              </a:solidFill>
            </a:rPr>
            <a:t>TB Cluster</a:t>
          </a:r>
        </a:p>
        <a:p>
          <a:pPr algn="l"/>
          <a:r>
            <a:rPr lang="en-GB" sz="1200" dirty="0" smtClean="0">
              <a:solidFill>
                <a:schemeClr val="tx1"/>
              </a:solidFill>
            </a:rPr>
            <a:t>Community</a:t>
          </a:r>
          <a:endParaRPr lang="en-GB" sz="1200" dirty="0">
            <a:solidFill>
              <a:schemeClr val="tx1"/>
            </a:solidFill>
          </a:endParaRPr>
        </a:p>
      </dgm:t>
    </dgm:pt>
    <dgm:pt modelId="{61EEAFB2-BA9B-40FA-8E4B-CEF3E2388E3F}" type="sibTrans" cxnId="{7299F31F-15C7-43D7-B538-533904D4390C}">
      <dgm:prSet/>
      <dgm:spPr/>
      <dgm:t>
        <a:bodyPr/>
        <a:lstStyle/>
        <a:p>
          <a:endParaRPr lang="th-TH" sz="1600"/>
        </a:p>
      </dgm:t>
    </dgm:pt>
    <dgm:pt modelId="{943D7F97-F535-494F-9AED-E69BF778CBB3}" type="parTrans" cxnId="{7299F31F-15C7-43D7-B538-533904D4390C}">
      <dgm:prSet custT="1"/>
      <dgm:spPr/>
      <dgm:t>
        <a:bodyPr/>
        <a:lstStyle/>
        <a:p>
          <a:endParaRPr lang="th-TH" sz="1600"/>
        </a:p>
      </dgm:t>
    </dgm:pt>
    <dgm:pt modelId="{7F206B2F-1739-456D-8CAA-5FDAC3B514FF}" type="pres">
      <dgm:prSet presAssocID="{84EAF17B-49DB-443F-898E-06E03ACD2D4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E93EECA-32A5-4AFC-BB8B-C14E5EDCEF2E}" type="pres">
      <dgm:prSet presAssocID="{4A3C1F13-BB86-444C-94AF-F2502CFF3A28}" presName="root1" presStyleCnt="0"/>
      <dgm:spPr/>
    </dgm:pt>
    <dgm:pt modelId="{31701DDF-4BA4-40CD-93CE-A42E291FC80F}" type="pres">
      <dgm:prSet presAssocID="{4A3C1F13-BB86-444C-94AF-F2502CFF3A28}" presName="LevelOneTextNode" presStyleLbl="node0" presStyleIdx="0" presStyleCnt="1" custAng="5400000" custFlipHor="1" custScaleX="421887" custScaleY="63630" custLinFactX="-8675" custLinFactNeighborX="-100000" custLinFactNeighborY="-310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E5362D07-4858-4A2C-A46A-314E33AF06E1}" type="pres">
      <dgm:prSet presAssocID="{4A3C1F13-BB86-444C-94AF-F2502CFF3A28}" presName="level2hierChild" presStyleCnt="0"/>
      <dgm:spPr/>
    </dgm:pt>
    <dgm:pt modelId="{E0E8751D-25B0-49F6-8BD6-1AE720FE00F2}" type="pres">
      <dgm:prSet presAssocID="{F97AA74F-F958-4560-8441-1D5963873098}" presName="conn2-1" presStyleLbl="parChTrans1D2" presStyleIdx="0" presStyleCnt="3"/>
      <dgm:spPr/>
      <dgm:t>
        <a:bodyPr/>
        <a:lstStyle/>
        <a:p>
          <a:endParaRPr lang="th-TH"/>
        </a:p>
      </dgm:t>
    </dgm:pt>
    <dgm:pt modelId="{F957851E-5FA4-483E-8C7B-166EED602DAB}" type="pres">
      <dgm:prSet presAssocID="{F97AA74F-F958-4560-8441-1D5963873098}" presName="connTx" presStyleLbl="parChTrans1D2" presStyleIdx="0" presStyleCnt="3"/>
      <dgm:spPr/>
      <dgm:t>
        <a:bodyPr/>
        <a:lstStyle/>
        <a:p>
          <a:endParaRPr lang="th-TH"/>
        </a:p>
      </dgm:t>
    </dgm:pt>
    <dgm:pt modelId="{429AFCD0-3988-422C-849C-35254D695D8B}" type="pres">
      <dgm:prSet presAssocID="{AE315944-3168-4E0E-A637-AFB91A39AFC1}" presName="root2" presStyleCnt="0"/>
      <dgm:spPr/>
    </dgm:pt>
    <dgm:pt modelId="{CF5CEE62-B934-4D9E-84CB-152EE3946C13}" type="pres">
      <dgm:prSet presAssocID="{AE315944-3168-4E0E-A637-AFB91A39AFC1}" presName="LevelTwoTextNode" presStyleLbl="node2" presStyleIdx="0" presStyleCnt="3" custLinFactY="-100000" custLinFactNeighborX="-48455" custLinFactNeighborY="-1409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78ED5003-871A-42F7-84F0-2DF81CADD93B}" type="pres">
      <dgm:prSet presAssocID="{AE315944-3168-4E0E-A637-AFB91A39AFC1}" presName="level3hierChild" presStyleCnt="0"/>
      <dgm:spPr/>
    </dgm:pt>
    <dgm:pt modelId="{3629C91A-C1EE-43F1-957A-41114723552D}" type="pres">
      <dgm:prSet presAssocID="{E1643E44-4DCA-4BC7-A01A-B12DDBE7D3CF}" presName="conn2-1" presStyleLbl="parChTrans1D3" presStyleIdx="0" presStyleCnt="3"/>
      <dgm:spPr/>
      <dgm:t>
        <a:bodyPr/>
        <a:lstStyle/>
        <a:p>
          <a:endParaRPr lang="th-TH"/>
        </a:p>
      </dgm:t>
    </dgm:pt>
    <dgm:pt modelId="{3181115D-C26E-4D4E-87E2-0E6E59930CE1}" type="pres">
      <dgm:prSet presAssocID="{E1643E44-4DCA-4BC7-A01A-B12DDBE7D3CF}" presName="connTx" presStyleLbl="parChTrans1D3" presStyleIdx="0" presStyleCnt="3"/>
      <dgm:spPr/>
      <dgm:t>
        <a:bodyPr/>
        <a:lstStyle/>
        <a:p>
          <a:endParaRPr lang="th-TH"/>
        </a:p>
      </dgm:t>
    </dgm:pt>
    <dgm:pt modelId="{AAC576AC-89D2-457F-9263-1EB99907A1DE}" type="pres">
      <dgm:prSet presAssocID="{966D9D59-3225-4998-8AB8-03DDB048ECC1}" presName="root2" presStyleCnt="0"/>
      <dgm:spPr/>
    </dgm:pt>
    <dgm:pt modelId="{698C40A9-F66D-45B9-83BD-8C24309EC503}" type="pres">
      <dgm:prSet presAssocID="{966D9D59-3225-4998-8AB8-03DDB048ECC1}" presName="LevelTwoTextNode" presStyleLbl="node3" presStyleIdx="0" presStyleCnt="3" custLinFactY="-100000" custLinFactNeighborX="-49949" custLinFactNeighborY="-15585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5A75B399-6072-4CDC-A536-A165C0E0ACB9}" type="pres">
      <dgm:prSet presAssocID="{966D9D59-3225-4998-8AB8-03DDB048ECC1}" presName="level3hierChild" presStyleCnt="0"/>
      <dgm:spPr/>
    </dgm:pt>
    <dgm:pt modelId="{5B56B3CE-BB89-41AB-A135-F2DE8DD8BF26}" type="pres">
      <dgm:prSet presAssocID="{C14A612D-C9B2-44BC-9A3D-01513E60E370}" presName="conn2-1" presStyleLbl="parChTrans1D2" presStyleIdx="1" presStyleCnt="3"/>
      <dgm:spPr/>
      <dgm:t>
        <a:bodyPr/>
        <a:lstStyle/>
        <a:p>
          <a:endParaRPr lang="th-TH"/>
        </a:p>
      </dgm:t>
    </dgm:pt>
    <dgm:pt modelId="{4CA3D8CE-0201-445A-9892-3A65CBF57928}" type="pres">
      <dgm:prSet presAssocID="{C14A612D-C9B2-44BC-9A3D-01513E60E370}" presName="connTx" presStyleLbl="parChTrans1D2" presStyleIdx="1" presStyleCnt="3"/>
      <dgm:spPr/>
      <dgm:t>
        <a:bodyPr/>
        <a:lstStyle/>
        <a:p>
          <a:endParaRPr lang="th-TH"/>
        </a:p>
      </dgm:t>
    </dgm:pt>
    <dgm:pt modelId="{E4273442-129B-4B98-A772-86E0A6A4AD43}" type="pres">
      <dgm:prSet presAssocID="{613B9CF7-F2AE-419C-A1FC-A9C2BF02BAD1}" presName="root2" presStyleCnt="0"/>
      <dgm:spPr/>
    </dgm:pt>
    <dgm:pt modelId="{C95986DA-6B69-43E6-8BED-646E4A63B317}" type="pres">
      <dgm:prSet presAssocID="{613B9CF7-F2AE-419C-A1FC-A9C2BF02BAD1}" presName="LevelTwoTextNode" presStyleLbl="node2" presStyleIdx="1" presStyleCnt="3" custLinFactNeighborX="-30223" custLinFactNeighborY="-941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0959D2B6-3B53-4D55-A0E5-7DCB40EE8022}" type="pres">
      <dgm:prSet presAssocID="{613B9CF7-F2AE-419C-A1FC-A9C2BF02BAD1}" presName="level3hierChild" presStyleCnt="0"/>
      <dgm:spPr/>
    </dgm:pt>
    <dgm:pt modelId="{F2A1F6B6-B7FC-49A0-A425-8C98DA81ACE0}" type="pres">
      <dgm:prSet presAssocID="{07628917-1B3D-4CC3-B86F-C5175AADF09D}" presName="conn2-1" presStyleLbl="parChTrans1D3" presStyleIdx="1" presStyleCnt="3"/>
      <dgm:spPr/>
      <dgm:t>
        <a:bodyPr/>
        <a:lstStyle/>
        <a:p>
          <a:endParaRPr lang="th-TH"/>
        </a:p>
      </dgm:t>
    </dgm:pt>
    <dgm:pt modelId="{2E06F5F7-B402-49A7-9AB2-E215BF516CDB}" type="pres">
      <dgm:prSet presAssocID="{07628917-1B3D-4CC3-B86F-C5175AADF09D}" presName="connTx" presStyleLbl="parChTrans1D3" presStyleIdx="1" presStyleCnt="3"/>
      <dgm:spPr/>
      <dgm:t>
        <a:bodyPr/>
        <a:lstStyle/>
        <a:p>
          <a:endParaRPr lang="th-TH"/>
        </a:p>
      </dgm:t>
    </dgm:pt>
    <dgm:pt modelId="{F37CBECB-6C81-4548-B89F-F23F9D051A9B}" type="pres">
      <dgm:prSet presAssocID="{EA49D0A6-044A-4586-B00B-2EE21E5B5138}" presName="root2" presStyleCnt="0"/>
      <dgm:spPr/>
    </dgm:pt>
    <dgm:pt modelId="{95440F24-3AA8-499B-B7D6-91ECBF47812A}" type="pres">
      <dgm:prSet presAssocID="{EA49D0A6-044A-4586-B00B-2EE21E5B5138}" presName="LevelTwoTextNode" presStyleLbl="node3" presStyleIdx="1" presStyleCnt="3" custScaleY="203931" custLinFactNeighborX="-47963" custLinFactNeighborY="2414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4AF4746E-AB7E-4E6C-A227-66F74D072090}" type="pres">
      <dgm:prSet presAssocID="{EA49D0A6-044A-4586-B00B-2EE21E5B5138}" presName="level3hierChild" presStyleCnt="0"/>
      <dgm:spPr/>
    </dgm:pt>
    <dgm:pt modelId="{0B042CAF-2C41-485B-866C-7CDE78BA3BA6}" type="pres">
      <dgm:prSet presAssocID="{1C981A20-985F-4C16-BD85-CD9D37EFF7CE}" presName="conn2-1" presStyleLbl="parChTrans1D2" presStyleIdx="2" presStyleCnt="3"/>
      <dgm:spPr/>
      <dgm:t>
        <a:bodyPr/>
        <a:lstStyle/>
        <a:p>
          <a:endParaRPr lang="th-TH"/>
        </a:p>
      </dgm:t>
    </dgm:pt>
    <dgm:pt modelId="{BE7B1908-ECAE-4ED5-8DB7-7D59A151A87A}" type="pres">
      <dgm:prSet presAssocID="{1C981A20-985F-4C16-BD85-CD9D37EFF7CE}" presName="connTx" presStyleLbl="parChTrans1D2" presStyleIdx="2" presStyleCnt="3"/>
      <dgm:spPr/>
      <dgm:t>
        <a:bodyPr/>
        <a:lstStyle/>
        <a:p>
          <a:endParaRPr lang="th-TH"/>
        </a:p>
      </dgm:t>
    </dgm:pt>
    <dgm:pt modelId="{2027F84B-A616-4E10-B58F-DB41CD982175}" type="pres">
      <dgm:prSet presAssocID="{414C4CB7-B59E-4CF8-A30A-3C7250AB4FF8}" presName="root2" presStyleCnt="0"/>
      <dgm:spPr/>
    </dgm:pt>
    <dgm:pt modelId="{1110CBB3-4B48-487E-9300-6E98CBB10B27}" type="pres">
      <dgm:prSet presAssocID="{414C4CB7-B59E-4CF8-A30A-3C7250AB4FF8}" presName="LevelTwoTextNode" presStyleLbl="node2" presStyleIdx="2" presStyleCnt="3" custLinFactNeighborX="-34781" custLinFactNeighborY="245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EE7402F-D38D-4F20-A1C9-2C074788D753}" type="pres">
      <dgm:prSet presAssocID="{414C4CB7-B59E-4CF8-A30A-3C7250AB4FF8}" presName="level3hierChild" presStyleCnt="0"/>
      <dgm:spPr/>
    </dgm:pt>
    <dgm:pt modelId="{CC0C0FA8-0201-4CA1-9888-CA6E5C48A4C9}" type="pres">
      <dgm:prSet presAssocID="{943D7F97-F535-494F-9AED-E69BF778CBB3}" presName="conn2-1" presStyleLbl="parChTrans1D3" presStyleIdx="2" presStyleCnt="3"/>
      <dgm:spPr/>
      <dgm:t>
        <a:bodyPr/>
        <a:lstStyle/>
        <a:p>
          <a:endParaRPr lang="th-TH"/>
        </a:p>
      </dgm:t>
    </dgm:pt>
    <dgm:pt modelId="{42BBDDA2-7D84-4FC2-8B2D-A30D4FEF53BD}" type="pres">
      <dgm:prSet presAssocID="{943D7F97-F535-494F-9AED-E69BF778CBB3}" presName="connTx" presStyleLbl="parChTrans1D3" presStyleIdx="2" presStyleCnt="3"/>
      <dgm:spPr/>
      <dgm:t>
        <a:bodyPr/>
        <a:lstStyle/>
        <a:p>
          <a:endParaRPr lang="th-TH"/>
        </a:p>
      </dgm:t>
    </dgm:pt>
    <dgm:pt modelId="{ED7EE26F-9CE1-4711-8273-1C45F7CD3CF7}" type="pres">
      <dgm:prSet presAssocID="{96B67342-93EF-4BA8-85EA-40701B7DF693}" presName="root2" presStyleCnt="0"/>
      <dgm:spPr/>
    </dgm:pt>
    <dgm:pt modelId="{E9F53CB6-E9C2-4DCC-A674-1AA2B94C774B}" type="pres">
      <dgm:prSet presAssocID="{96B67342-93EF-4BA8-85EA-40701B7DF693}" presName="LevelTwoTextNode" presStyleLbl="node3" presStyleIdx="2" presStyleCnt="3" custAng="0" custScaleY="358312" custLinFactNeighborX="-36275" custLinFactNeighborY="3235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E34BF59A-3918-4E22-86F6-C1A9A64662EC}" type="pres">
      <dgm:prSet presAssocID="{96B67342-93EF-4BA8-85EA-40701B7DF693}" presName="level3hierChild" presStyleCnt="0"/>
      <dgm:spPr/>
    </dgm:pt>
  </dgm:ptLst>
  <dgm:cxnLst>
    <dgm:cxn modelId="{9E917C7B-E5ED-4006-B9D1-E90F8E05C33A}" type="presOf" srcId="{1C981A20-985F-4C16-BD85-CD9D37EFF7CE}" destId="{0B042CAF-2C41-485B-866C-7CDE78BA3BA6}" srcOrd="0" destOrd="0" presId="urn:microsoft.com/office/officeart/2008/layout/HorizontalMultiLevelHierarchy"/>
    <dgm:cxn modelId="{AC14F018-8B10-4E14-936C-7F4D4199B59D}" type="presOf" srcId="{84EAF17B-49DB-443F-898E-06E03ACD2D4E}" destId="{7F206B2F-1739-456D-8CAA-5FDAC3B514FF}" srcOrd="0" destOrd="0" presId="urn:microsoft.com/office/officeart/2008/layout/HorizontalMultiLevelHierarchy"/>
    <dgm:cxn modelId="{A8FD5384-2A63-4FEB-BC93-49E6CA1FEC17}" type="presOf" srcId="{F97AA74F-F958-4560-8441-1D5963873098}" destId="{F957851E-5FA4-483E-8C7B-166EED602DAB}" srcOrd="1" destOrd="0" presId="urn:microsoft.com/office/officeart/2008/layout/HorizontalMultiLevelHierarchy"/>
    <dgm:cxn modelId="{C32B0BA4-A2F6-4A73-9D0E-8976A6DA6200}" type="presOf" srcId="{943D7F97-F535-494F-9AED-E69BF778CBB3}" destId="{42BBDDA2-7D84-4FC2-8B2D-A30D4FEF53BD}" srcOrd="1" destOrd="0" presId="urn:microsoft.com/office/officeart/2008/layout/HorizontalMultiLevelHierarchy"/>
    <dgm:cxn modelId="{56DD8737-8452-43FD-85B1-14188921753B}" srcId="{84EAF17B-49DB-443F-898E-06E03ACD2D4E}" destId="{4A3C1F13-BB86-444C-94AF-F2502CFF3A28}" srcOrd="0" destOrd="0" parTransId="{BF16AAE7-FE97-46BA-91BE-03267A86A94E}" sibTransId="{F5AA0923-67BF-4EC0-8C22-AE712B46EE0C}"/>
    <dgm:cxn modelId="{E7994362-C484-441C-AE2E-D5D24C2BDE81}" type="presOf" srcId="{E1643E44-4DCA-4BC7-A01A-B12DDBE7D3CF}" destId="{3181115D-C26E-4D4E-87E2-0E6E59930CE1}" srcOrd="1" destOrd="0" presId="urn:microsoft.com/office/officeart/2008/layout/HorizontalMultiLevelHierarchy"/>
    <dgm:cxn modelId="{7299F31F-15C7-43D7-B538-533904D4390C}" srcId="{414C4CB7-B59E-4CF8-A30A-3C7250AB4FF8}" destId="{96B67342-93EF-4BA8-85EA-40701B7DF693}" srcOrd="0" destOrd="0" parTransId="{943D7F97-F535-494F-9AED-E69BF778CBB3}" sibTransId="{61EEAFB2-BA9B-40FA-8E4B-CEF3E2388E3F}"/>
    <dgm:cxn modelId="{58F27204-B8FE-49D1-9E42-73074021655D}" srcId="{4A3C1F13-BB86-444C-94AF-F2502CFF3A28}" destId="{414C4CB7-B59E-4CF8-A30A-3C7250AB4FF8}" srcOrd="2" destOrd="0" parTransId="{1C981A20-985F-4C16-BD85-CD9D37EFF7CE}" sibTransId="{8FC97AC2-50D3-4A71-8069-6D3EADF816FE}"/>
    <dgm:cxn modelId="{A67F9473-37D2-4201-8300-BCD19BC5CCD3}" type="presOf" srcId="{C14A612D-C9B2-44BC-9A3D-01513E60E370}" destId="{5B56B3CE-BB89-41AB-A135-F2DE8DD8BF26}" srcOrd="0" destOrd="0" presId="urn:microsoft.com/office/officeart/2008/layout/HorizontalMultiLevelHierarchy"/>
    <dgm:cxn modelId="{A892949F-0C6C-40B1-834C-7A60563D88C7}" type="presOf" srcId="{07628917-1B3D-4CC3-B86F-C5175AADF09D}" destId="{2E06F5F7-B402-49A7-9AB2-E215BF516CDB}" srcOrd="1" destOrd="0" presId="urn:microsoft.com/office/officeart/2008/layout/HorizontalMultiLevelHierarchy"/>
    <dgm:cxn modelId="{11598B20-FED3-44CA-BBF4-937D0A54DD08}" srcId="{AE315944-3168-4E0E-A637-AFB91A39AFC1}" destId="{966D9D59-3225-4998-8AB8-03DDB048ECC1}" srcOrd="0" destOrd="0" parTransId="{E1643E44-4DCA-4BC7-A01A-B12DDBE7D3CF}" sibTransId="{EC48D8E8-79A7-4AE6-A8DA-AC3DC095048A}"/>
    <dgm:cxn modelId="{C911C85B-169C-4760-994E-DFFF6A23805F}" type="presOf" srcId="{C14A612D-C9B2-44BC-9A3D-01513E60E370}" destId="{4CA3D8CE-0201-445A-9892-3A65CBF57928}" srcOrd="1" destOrd="0" presId="urn:microsoft.com/office/officeart/2008/layout/HorizontalMultiLevelHierarchy"/>
    <dgm:cxn modelId="{EA3E6870-5136-4EED-AB9B-90BFE6977190}" type="presOf" srcId="{96B67342-93EF-4BA8-85EA-40701B7DF693}" destId="{E9F53CB6-E9C2-4DCC-A674-1AA2B94C774B}" srcOrd="0" destOrd="0" presId="urn:microsoft.com/office/officeart/2008/layout/HorizontalMultiLevelHierarchy"/>
    <dgm:cxn modelId="{BDE94BBE-1F49-4E3E-9144-E460EB9E0567}" type="presOf" srcId="{4A3C1F13-BB86-444C-94AF-F2502CFF3A28}" destId="{31701DDF-4BA4-40CD-93CE-A42E291FC80F}" srcOrd="0" destOrd="0" presId="urn:microsoft.com/office/officeart/2008/layout/HorizontalMultiLevelHierarchy"/>
    <dgm:cxn modelId="{3EBCD8D2-DEF8-44CC-B886-B95889F40E7E}" type="presOf" srcId="{613B9CF7-F2AE-419C-A1FC-A9C2BF02BAD1}" destId="{C95986DA-6B69-43E6-8BED-646E4A63B317}" srcOrd="0" destOrd="0" presId="urn:microsoft.com/office/officeart/2008/layout/HorizontalMultiLevelHierarchy"/>
    <dgm:cxn modelId="{8D6B371B-D997-4B4D-B3CF-9FC11E3081D5}" type="presOf" srcId="{AE315944-3168-4E0E-A637-AFB91A39AFC1}" destId="{CF5CEE62-B934-4D9E-84CB-152EE3946C13}" srcOrd="0" destOrd="0" presId="urn:microsoft.com/office/officeart/2008/layout/HorizontalMultiLevelHierarchy"/>
    <dgm:cxn modelId="{8F7BC3EA-570E-4C00-8450-18670FD73CE8}" type="presOf" srcId="{943D7F97-F535-494F-9AED-E69BF778CBB3}" destId="{CC0C0FA8-0201-4CA1-9888-CA6E5C48A4C9}" srcOrd="0" destOrd="0" presId="urn:microsoft.com/office/officeart/2008/layout/HorizontalMultiLevelHierarchy"/>
    <dgm:cxn modelId="{5FDFFE6E-C24F-48B9-89EF-355AC8AD4314}" type="presOf" srcId="{414C4CB7-B59E-4CF8-A30A-3C7250AB4FF8}" destId="{1110CBB3-4B48-487E-9300-6E98CBB10B27}" srcOrd="0" destOrd="0" presId="urn:microsoft.com/office/officeart/2008/layout/HorizontalMultiLevelHierarchy"/>
    <dgm:cxn modelId="{2C86B3F6-7EB4-4110-964E-4C06CAD0763A}" srcId="{4A3C1F13-BB86-444C-94AF-F2502CFF3A28}" destId="{613B9CF7-F2AE-419C-A1FC-A9C2BF02BAD1}" srcOrd="1" destOrd="0" parTransId="{C14A612D-C9B2-44BC-9A3D-01513E60E370}" sibTransId="{B825B709-8E58-4A66-A2C3-1552599E3CA2}"/>
    <dgm:cxn modelId="{189A3441-EFCB-4AD3-B7F3-CC876CC7D0A6}" type="presOf" srcId="{F97AA74F-F958-4560-8441-1D5963873098}" destId="{E0E8751D-25B0-49F6-8BD6-1AE720FE00F2}" srcOrd="0" destOrd="0" presId="urn:microsoft.com/office/officeart/2008/layout/HorizontalMultiLevelHierarchy"/>
    <dgm:cxn modelId="{33D3129A-ADAC-4AA6-8C17-D207CDC44DFD}" type="presOf" srcId="{1C981A20-985F-4C16-BD85-CD9D37EFF7CE}" destId="{BE7B1908-ECAE-4ED5-8DB7-7D59A151A87A}" srcOrd="1" destOrd="0" presId="urn:microsoft.com/office/officeart/2008/layout/HorizontalMultiLevelHierarchy"/>
    <dgm:cxn modelId="{E07FE0C2-7D38-4524-BC02-64FC72A52DB2}" srcId="{613B9CF7-F2AE-419C-A1FC-A9C2BF02BAD1}" destId="{EA49D0A6-044A-4586-B00B-2EE21E5B5138}" srcOrd="0" destOrd="0" parTransId="{07628917-1B3D-4CC3-B86F-C5175AADF09D}" sibTransId="{4B26D911-87BE-431D-9C5B-7B5BC1305578}"/>
    <dgm:cxn modelId="{19A72A83-7177-4B25-9846-1086BFDF6B50}" srcId="{4A3C1F13-BB86-444C-94AF-F2502CFF3A28}" destId="{AE315944-3168-4E0E-A637-AFB91A39AFC1}" srcOrd="0" destOrd="0" parTransId="{F97AA74F-F958-4560-8441-1D5963873098}" sibTransId="{2ADA845C-D6C7-4386-8B11-6B954257106B}"/>
    <dgm:cxn modelId="{829BA3A8-7D90-4A65-861B-29E2F5807BDE}" type="presOf" srcId="{E1643E44-4DCA-4BC7-A01A-B12DDBE7D3CF}" destId="{3629C91A-C1EE-43F1-957A-41114723552D}" srcOrd="0" destOrd="0" presId="urn:microsoft.com/office/officeart/2008/layout/HorizontalMultiLevelHierarchy"/>
    <dgm:cxn modelId="{1BD5BC89-463F-4181-BE66-E0C9A25EBE5E}" type="presOf" srcId="{EA49D0A6-044A-4586-B00B-2EE21E5B5138}" destId="{95440F24-3AA8-499B-B7D6-91ECBF47812A}" srcOrd="0" destOrd="0" presId="urn:microsoft.com/office/officeart/2008/layout/HorizontalMultiLevelHierarchy"/>
    <dgm:cxn modelId="{A9080711-4F61-42D7-995D-C1DF12E2B9D1}" type="presOf" srcId="{07628917-1B3D-4CC3-B86F-C5175AADF09D}" destId="{F2A1F6B6-B7FC-49A0-A425-8C98DA81ACE0}" srcOrd="0" destOrd="0" presId="urn:microsoft.com/office/officeart/2008/layout/HorizontalMultiLevelHierarchy"/>
    <dgm:cxn modelId="{B202DED3-12D2-4ADE-A80D-FCCB579B165E}" type="presOf" srcId="{966D9D59-3225-4998-8AB8-03DDB048ECC1}" destId="{698C40A9-F66D-45B9-83BD-8C24309EC503}" srcOrd="0" destOrd="0" presId="urn:microsoft.com/office/officeart/2008/layout/HorizontalMultiLevelHierarchy"/>
    <dgm:cxn modelId="{4C6009FB-5CBC-4B5D-8ECB-2F28185F2702}" type="presParOf" srcId="{7F206B2F-1739-456D-8CAA-5FDAC3B514FF}" destId="{EE93EECA-32A5-4AFC-BB8B-C14E5EDCEF2E}" srcOrd="0" destOrd="0" presId="urn:microsoft.com/office/officeart/2008/layout/HorizontalMultiLevelHierarchy"/>
    <dgm:cxn modelId="{C39C3E8D-DF34-436F-A45A-350D83CE8513}" type="presParOf" srcId="{EE93EECA-32A5-4AFC-BB8B-C14E5EDCEF2E}" destId="{31701DDF-4BA4-40CD-93CE-A42E291FC80F}" srcOrd="0" destOrd="0" presId="urn:microsoft.com/office/officeart/2008/layout/HorizontalMultiLevelHierarchy"/>
    <dgm:cxn modelId="{A6CD9A57-9485-4783-9117-0889748FEC37}" type="presParOf" srcId="{EE93EECA-32A5-4AFC-BB8B-C14E5EDCEF2E}" destId="{E5362D07-4858-4A2C-A46A-314E33AF06E1}" srcOrd="1" destOrd="0" presId="urn:microsoft.com/office/officeart/2008/layout/HorizontalMultiLevelHierarchy"/>
    <dgm:cxn modelId="{648ACCBB-48B5-411D-AF2D-4ED44B49B67F}" type="presParOf" srcId="{E5362D07-4858-4A2C-A46A-314E33AF06E1}" destId="{E0E8751D-25B0-49F6-8BD6-1AE720FE00F2}" srcOrd="0" destOrd="0" presId="urn:microsoft.com/office/officeart/2008/layout/HorizontalMultiLevelHierarchy"/>
    <dgm:cxn modelId="{5FEBB7A2-D7AA-4CEA-96C5-F282C8EB05A4}" type="presParOf" srcId="{E0E8751D-25B0-49F6-8BD6-1AE720FE00F2}" destId="{F957851E-5FA4-483E-8C7B-166EED602DAB}" srcOrd="0" destOrd="0" presId="urn:microsoft.com/office/officeart/2008/layout/HorizontalMultiLevelHierarchy"/>
    <dgm:cxn modelId="{C2505D9A-88FC-429C-9132-FE418B6246A9}" type="presParOf" srcId="{E5362D07-4858-4A2C-A46A-314E33AF06E1}" destId="{429AFCD0-3988-422C-849C-35254D695D8B}" srcOrd="1" destOrd="0" presId="urn:microsoft.com/office/officeart/2008/layout/HorizontalMultiLevelHierarchy"/>
    <dgm:cxn modelId="{C84BCBB1-5B38-4ACC-8EC9-1365B6E4CE85}" type="presParOf" srcId="{429AFCD0-3988-422C-849C-35254D695D8B}" destId="{CF5CEE62-B934-4D9E-84CB-152EE3946C13}" srcOrd="0" destOrd="0" presId="urn:microsoft.com/office/officeart/2008/layout/HorizontalMultiLevelHierarchy"/>
    <dgm:cxn modelId="{2E8A760B-E2BC-4FE6-A465-AFD180713D28}" type="presParOf" srcId="{429AFCD0-3988-422C-849C-35254D695D8B}" destId="{78ED5003-871A-42F7-84F0-2DF81CADD93B}" srcOrd="1" destOrd="0" presId="urn:microsoft.com/office/officeart/2008/layout/HorizontalMultiLevelHierarchy"/>
    <dgm:cxn modelId="{A79BA7FE-1ACB-4E9B-8A2B-20BF8A0AA52C}" type="presParOf" srcId="{78ED5003-871A-42F7-84F0-2DF81CADD93B}" destId="{3629C91A-C1EE-43F1-957A-41114723552D}" srcOrd="0" destOrd="0" presId="urn:microsoft.com/office/officeart/2008/layout/HorizontalMultiLevelHierarchy"/>
    <dgm:cxn modelId="{180854E5-3BC7-435B-9B5B-2A52D1ADB4AB}" type="presParOf" srcId="{3629C91A-C1EE-43F1-957A-41114723552D}" destId="{3181115D-C26E-4D4E-87E2-0E6E59930CE1}" srcOrd="0" destOrd="0" presId="urn:microsoft.com/office/officeart/2008/layout/HorizontalMultiLevelHierarchy"/>
    <dgm:cxn modelId="{AADF9B29-51B0-4650-9FB5-9A2EA4FEC173}" type="presParOf" srcId="{78ED5003-871A-42F7-84F0-2DF81CADD93B}" destId="{AAC576AC-89D2-457F-9263-1EB99907A1DE}" srcOrd="1" destOrd="0" presId="urn:microsoft.com/office/officeart/2008/layout/HorizontalMultiLevelHierarchy"/>
    <dgm:cxn modelId="{EE34AD50-926B-4885-A104-B6A3BE2AE2B2}" type="presParOf" srcId="{AAC576AC-89D2-457F-9263-1EB99907A1DE}" destId="{698C40A9-F66D-45B9-83BD-8C24309EC503}" srcOrd="0" destOrd="0" presId="urn:microsoft.com/office/officeart/2008/layout/HorizontalMultiLevelHierarchy"/>
    <dgm:cxn modelId="{D8AD47B3-BB4E-4B23-A59B-CAC3F869B154}" type="presParOf" srcId="{AAC576AC-89D2-457F-9263-1EB99907A1DE}" destId="{5A75B399-6072-4CDC-A536-A165C0E0ACB9}" srcOrd="1" destOrd="0" presId="urn:microsoft.com/office/officeart/2008/layout/HorizontalMultiLevelHierarchy"/>
    <dgm:cxn modelId="{E83190ED-DEF1-4012-9CFC-84E0D7C2109A}" type="presParOf" srcId="{E5362D07-4858-4A2C-A46A-314E33AF06E1}" destId="{5B56B3CE-BB89-41AB-A135-F2DE8DD8BF26}" srcOrd="2" destOrd="0" presId="urn:microsoft.com/office/officeart/2008/layout/HorizontalMultiLevelHierarchy"/>
    <dgm:cxn modelId="{B4234770-F1F8-478A-BE64-1543EF5AE5AC}" type="presParOf" srcId="{5B56B3CE-BB89-41AB-A135-F2DE8DD8BF26}" destId="{4CA3D8CE-0201-445A-9892-3A65CBF57928}" srcOrd="0" destOrd="0" presId="urn:microsoft.com/office/officeart/2008/layout/HorizontalMultiLevelHierarchy"/>
    <dgm:cxn modelId="{8942A168-B7CE-4B62-B559-21067597F8D9}" type="presParOf" srcId="{E5362D07-4858-4A2C-A46A-314E33AF06E1}" destId="{E4273442-129B-4B98-A772-86E0A6A4AD43}" srcOrd="3" destOrd="0" presId="urn:microsoft.com/office/officeart/2008/layout/HorizontalMultiLevelHierarchy"/>
    <dgm:cxn modelId="{76EEE5BD-7CDB-454A-8D22-315C777C3095}" type="presParOf" srcId="{E4273442-129B-4B98-A772-86E0A6A4AD43}" destId="{C95986DA-6B69-43E6-8BED-646E4A63B317}" srcOrd="0" destOrd="0" presId="urn:microsoft.com/office/officeart/2008/layout/HorizontalMultiLevelHierarchy"/>
    <dgm:cxn modelId="{38D44944-4653-4219-9C60-003D44D5A1CE}" type="presParOf" srcId="{E4273442-129B-4B98-A772-86E0A6A4AD43}" destId="{0959D2B6-3B53-4D55-A0E5-7DCB40EE8022}" srcOrd="1" destOrd="0" presId="urn:microsoft.com/office/officeart/2008/layout/HorizontalMultiLevelHierarchy"/>
    <dgm:cxn modelId="{111FD50B-C513-4F85-A4DC-EC5FCED70E66}" type="presParOf" srcId="{0959D2B6-3B53-4D55-A0E5-7DCB40EE8022}" destId="{F2A1F6B6-B7FC-49A0-A425-8C98DA81ACE0}" srcOrd="0" destOrd="0" presId="urn:microsoft.com/office/officeart/2008/layout/HorizontalMultiLevelHierarchy"/>
    <dgm:cxn modelId="{50B05C69-603F-4D40-B550-20206D905CA7}" type="presParOf" srcId="{F2A1F6B6-B7FC-49A0-A425-8C98DA81ACE0}" destId="{2E06F5F7-B402-49A7-9AB2-E215BF516CDB}" srcOrd="0" destOrd="0" presId="urn:microsoft.com/office/officeart/2008/layout/HorizontalMultiLevelHierarchy"/>
    <dgm:cxn modelId="{42A3FC8F-4C9C-4F33-A1C4-7668FFDFDF39}" type="presParOf" srcId="{0959D2B6-3B53-4D55-A0E5-7DCB40EE8022}" destId="{F37CBECB-6C81-4548-B89F-F23F9D051A9B}" srcOrd="1" destOrd="0" presId="urn:microsoft.com/office/officeart/2008/layout/HorizontalMultiLevelHierarchy"/>
    <dgm:cxn modelId="{6D99DFDD-A08E-4E3C-A31B-7683F440949F}" type="presParOf" srcId="{F37CBECB-6C81-4548-B89F-F23F9D051A9B}" destId="{95440F24-3AA8-499B-B7D6-91ECBF47812A}" srcOrd="0" destOrd="0" presId="urn:microsoft.com/office/officeart/2008/layout/HorizontalMultiLevelHierarchy"/>
    <dgm:cxn modelId="{A4FF6F21-8B9D-4826-93ED-B0590EC5EBC4}" type="presParOf" srcId="{F37CBECB-6C81-4548-B89F-F23F9D051A9B}" destId="{4AF4746E-AB7E-4E6C-A227-66F74D072090}" srcOrd="1" destOrd="0" presId="urn:microsoft.com/office/officeart/2008/layout/HorizontalMultiLevelHierarchy"/>
    <dgm:cxn modelId="{F297088D-044E-4682-9828-E9D327D8F76A}" type="presParOf" srcId="{E5362D07-4858-4A2C-A46A-314E33AF06E1}" destId="{0B042CAF-2C41-485B-866C-7CDE78BA3BA6}" srcOrd="4" destOrd="0" presId="urn:microsoft.com/office/officeart/2008/layout/HorizontalMultiLevelHierarchy"/>
    <dgm:cxn modelId="{47D0C210-DD55-4B57-A193-41D33F847D68}" type="presParOf" srcId="{0B042CAF-2C41-485B-866C-7CDE78BA3BA6}" destId="{BE7B1908-ECAE-4ED5-8DB7-7D59A151A87A}" srcOrd="0" destOrd="0" presId="urn:microsoft.com/office/officeart/2008/layout/HorizontalMultiLevelHierarchy"/>
    <dgm:cxn modelId="{882F4B6D-8B51-4BD5-B5D4-5703F1795422}" type="presParOf" srcId="{E5362D07-4858-4A2C-A46A-314E33AF06E1}" destId="{2027F84B-A616-4E10-B58F-DB41CD982175}" srcOrd="5" destOrd="0" presId="urn:microsoft.com/office/officeart/2008/layout/HorizontalMultiLevelHierarchy"/>
    <dgm:cxn modelId="{0C18AF51-069D-435B-A3E4-35F18B5827BD}" type="presParOf" srcId="{2027F84B-A616-4E10-B58F-DB41CD982175}" destId="{1110CBB3-4B48-487E-9300-6E98CBB10B27}" srcOrd="0" destOrd="0" presId="urn:microsoft.com/office/officeart/2008/layout/HorizontalMultiLevelHierarchy"/>
    <dgm:cxn modelId="{FBA45A00-3867-4E76-86D3-D6A78480D0E8}" type="presParOf" srcId="{2027F84B-A616-4E10-B58F-DB41CD982175}" destId="{2EE7402F-D38D-4F20-A1C9-2C074788D753}" srcOrd="1" destOrd="0" presId="urn:microsoft.com/office/officeart/2008/layout/HorizontalMultiLevelHierarchy"/>
    <dgm:cxn modelId="{5B921137-47F4-410B-A4BD-C254AD0B8001}" type="presParOf" srcId="{2EE7402F-D38D-4F20-A1C9-2C074788D753}" destId="{CC0C0FA8-0201-4CA1-9888-CA6E5C48A4C9}" srcOrd="0" destOrd="0" presId="urn:microsoft.com/office/officeart/2008/layout/HorizontalMultiLevelHierarchy"/>
    <dgm:cxn modelId="{C8338456-7169-4A3F-8792-1024ED1F9E9E}" type="presParOf" srcId="{CC0C0FA8-0201-4CA1-9888-CA6E5C48A4C9}" destId="{42BBDDA2-7D84-4FC2-8B2D-A30D4FEF53BD}" srcOrd="0" destOrd="0" presId="urn:microsoft.com/office/officeart/2008/layout/HorizontalMultiLevelHierarchy"/>
    <dgm:cxn modelId="{9A3AF47C-2BB3-471D-A33E-40E3B782D798}" type="presParOf" srcId="{2EE7402F-D38D-4F20-A1C9-2C074788D753}" destId="{ED7EE26F-9CE1-4711-8273-1C45F7CD3CF7}" srcOrd="1" destOrd="0" presId="urn:microsoft.com/office/officeart/2008/layout/HorizontalMultiLevelHierarchy"/>
    <dgm:cxn modelId="{283DC0FD-FCF7-49DE-A89E-26BA104FD628}" type="presParOf" srcId="{ED7EE26F-9CE1-4711-8273-1C45F7CD3CF7}" destId="{E9F53CB6-E9C2-4DCC-A674-1AA2B94C774B}" srcOrd="0" destOrd="0" presId="urn:microsoft.com/office/officeart/2008/layout/HorizontalMultiLevelHierarchy"/>
    <dgm:cxn modelId="{3FD84D7E-F7BC-4A2E-94D9-0D4AED657DC2}" type="presParOf" srcId="{ED7EE26F-9CE1-4711-8273-1C45F7CD3CF7}" destId="{E34BF59A-3918-4E22-86F6-C1A9A64662E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EAF17B-49DB-443F-898E-06E03ACD2D4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3C1F13-BB86-444C-94AF-F2502CFF3A28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เป้าหมาย</a:t>
          </a:r>
          <a:r>
            <a:rPr lang="en-US" b="1" dirty="0" smtClean="0">
              <a:solidFill>
                <a:schemeClr val="tx1"/>
              </a:solidFill>
            </a:rPr>
            <a:t>:</a:t>
          </a:r>
        </a:p>
        <a:p>
          <a:r>
            <a:rPr lang="th-TH" b="1" dirty="0" smtClean="0">
              <a:solidFill>
                <a:schemeClr val="tx1"/>
              </a:solidFill>
            </a:rPr>
            <a:t>ลดอัตราการ </a:t>
          </a:r>
          <a:r>
            <a:rPr lang="en-GB" b="1" dirty="0" smtClean="0">
              <a:solidFill>
                <a:schemeClr val="tx1"/>
              </a:solidFill>
            </a:rPr>
            <a:t>readmit COPD</a:t>
          </a:r>
          <a:endParaRPr lang="en-GB" dirty="0">
            <a:solidFill>
              <a:schemeClr val="tx1"/>
            </a:solidFill>
          </a:endParaRPr>
        </a:p>
      </dgm:t>
    </dgm:pt>
    <dgm:pt modelId="{BF16AAE7-FE97-46BA-91BE-03267A86A94E}" type="parTrans" cxnId="{56DD8737-8452-43FD-85B1-14188921753B}">
      <dgm:prSet/>
      <dgm:spPr/>
      <dgm:t>
        <a:bodyPr/>
        <a:lstStyle/>
        <a:p>
          <a:endParaRPr lang="en-GB"/>
        </a:p>
      </dgm:t>
    </dgm:pt>
    <dgm:pt modelId="{F5AA0923-67BF-4EC0-8C22-AE712B46EE0C}" type="sibTrans" cxnId="{56DD8737-8452-43FD-85B1-14188921753B}">
      <dgm:prSet/>
      <dgm:spPr/>
      <dgm:t>
        <a:bodyPr/>
        <a:lstStyle/>
        <a:p>
          <a:endParaRPr lang="en-GB"/>
        </a:p>
      </dgm:t>
    </dgm:pt>
    <dgm:pt modelId="{AE315944-3168-4E0E-A637-AFB91A39AFC1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Accury</a:t>
          </a:r>
          <a:r>
            <a:rPr lang="en-US" dirty="0" smtClean="0">
              <a:solidFill>
                <a:schemeClr val="tx1"/>
              </a:solidFill>
            </a:rPr>
            <a:t> of diagnosis </a:t>
          </a:r>
          <a:endParaRPr lang="en-GB" dirty="0">
            <a:solidFill>
              <a:schemeClr val="tx1"/>
            </a:solidFill>
          </a:endParaRPr>
        </a:p>
      </dgm:t>
    </dgm:pt>
    <dgm:pt modelId="{F97AA74F-F958-4560-8441-1D5963873098}" type="parTrans" cxnId="{19A72A83-7177-4B25-9846-1086BFDF6B5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2ADA845C-D6C7-4386-8B11-6B954257106B}" type="sibTrans" cxnId="{19A72A83-7177-4B25-9846-1086BFDF6B50}">
      <dgm:prSet/>
      <dgm:spPr/>
      <dgm:t>
        <a:bodyPr/>
        <a:lstStyle/>
        <a:p>
          <a:endParaRPr lang="en-GB"/>
        </a:p>
      </dgm:t>
    </dgm:pt>
    <dgm:pt modelId="{966D9D59-3225-4998-8AB8-03DDB048ECC1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COPD </a:t>
          </a:r>
          <a:r>
            <a:rPr lang="en-US" dirty="0" smtClean="0"/>
            <a:t>gold </a:t>
          </a:r>
          <a:r>
            <a:rPr lang="en-US" dirty="0" err="1" smtClean="0"/>
            <a:t>guidline</a:t>
          </a:r>
          <a:r>
            <a:rPr lang="en-US" dirty="0" smtClean="0"/>
            <a:t> </a:t>
          </a:r>
          <a:endParaRPr lang="en-GB" dirty="0"/>
        </a:p>
      </dgm:t>
    </dgm:pt>
    <dgm:pt modelId="{E1643E44-4DCA-4BC7-A01A-B12DDBE7D3CF}" type="parTrans" cxnId="{11598B20-FED3-44CA-BBF4-937D0A54DD0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EC48D8E8-79A7-4AE6-A8DA-AC3DC095048A}" type="sibTrans" cxnId="{11598B20-FED3-44CA-BBF4-937D0A54DD08}">
      <dgm:prSet/>
      <dgm:spPr/>
      <dgm:t>
        <a:bodyPr/>
        <a:lstStyle/>
        <a:p>
          <a:endParaRPr lang="en-GB"/>
        </a:p>
      </dgm:t>
    </dgm:pt>
    <dgm:pt modelId="{613B9CF7-F2AE-419C-A1FC-A9C2BF02BAD1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Treatment</a:t>
          </a:r>
          <a:r>
            <a:rPr lang="en-GB" dirty="0" smtClean="0">
              <a:solidFill>
                <a:schemeClr val="tx1"/>
              </a:solidFill>
            </a:rPr>
            <a:t> </a:t>
          </a:r>
          <a:endParaRPr lang="en-GB" dirty="0">
            <a:solidFill>
              <a:schemeClr val="tx1"/>
            </a:solidFill>
          </a:endParaRPr>
        </a:p>
      </dgm:t>
    </dgm:pt>
    <dgm:pt modelId="{C14A612D-C9B2-44BC-9A3D-01513E60E370}" type="parTrans" cxnId="{2C86B3F6-7EB4-4110-964E-4C06CAD0763A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B825B709-8E58-4A66-A2C3-1552599E3CA2}" type="sibTrans" cxnId="{2C86B3F6-7EB4-4110-964E-4C06CAD0763A}">
      <dgm:prSet/>
      <dgm:spPr/>
      <dgm:t>
        <a:bodyPr/>
        <a:lstStyle/>
        <a:p>
          <a:endParaRPr lang="en-GB"/>
        </a:p>
      </dgm:t>
    </dgm:pt>
    <dgm:pt modelId="{414C4CB7-B59E-4CF8-A30A-3C7250AB4FF8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Continue of cure</a:t>
          </a:r>
          <a:endParaRPr lang="en-GB" dirty="0">
            <a:solidFill>
              <a:schemeClr val="tx1"/>
            </a:solidFill>
          </a:endParaRPr>
        </a:p>
      </dgm:t>
    </dgm:pt>
    <dgm:pt modelId="{1C981A20-985F-4C16-BD85-CD9D37EFF7CE}" type="parTrans" cxnId="{58F27204-B8FE-49D1-9E42-73074021655D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8FC97AC2-50D3-4A71-8069-6D3EADF816FE}" type="sibTrans" cxnId="{58F27204-B8FE-49D1-9E42-73074021655D}">
      <dgm:prSet/>
      <dgm:spPr/>
      <dgm:t>
        <a:bodyPr/>
        <a:lstStyle/>
        <a:p>
          <a:endParaRPr lang="en-GB"/>
        </a:p>
      </dgm:t>
    </dgm:pt>
    <dgm:pt modelId="{AC3F633B-88B0-427D-A84D-D599746883CE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rehabilitation</a:t>
          </a:r>
          <a:endParaRPr lang="en-GB" dirty="0">
            <a:solidFill>
              <a:schemeClr val="tx1"/>
            </a:solidFill>
          </a:endParaRPr>
        </a:p>
      </dgm:t>
    </dgm:pt>
    <dgm:pt modelId="{3B770EC6-4583-4A0A-A299-247D5DA77B67}" type="sibTrans" cxnId="{4B24E17E-B42F-4AC0-B21D-56A8467BF851}">
      <dgm:prSet/>
      <dgm:spPr/>
      <dgm:t>
        <a:bodyPr/>
        <a:lstStyle/>
        <a:p>
          <a:endParaRPr lang="th-TH"/>
        </a:p>
      </dgm:t>
    </dgm:pt>
    <dgm:pt modelId="{7863109D-3619-4F2F-9E0F-BCD22F80E6FF}" type="parTrans" cxnId="{4B24E17E-B42F-4AC0-B21D-56A8467BF851}">
      <dgm:prSet/>
      <dgm:spPr/>
      <dgm:t>
        <a:bodyPr/>
        <a:lstStyle/>
        <a:p>
          <a:endParaRPr lang="th-TH"/>
        </a:p>
      </dgm:t>
    </dgm:pt>
    <dgm:pt modelId="{92DBAAF9-6256-4A49-A007-CEC58C210193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h-TH" sz="1500" dirty="0" smtClean="0">
              <a:solidFill>
                <a:schemeClr val="bg1"/>
              </a:solidFill>
            </a:rPr>
            <a:t>การติดตาม </a:t>
          </a:r>
          <a:r>
            <a:rPr lang="en-US" sz="1500" dirty="0" smtClean="0">
              <a:solidFill>
                <a:schemeClr val="bg1"/>
              </a:solidFill>
            </a:rPr>
            <a:t>case</a:t>
          </a:r>
          <a:r>
            <a:rPr lang="en-GB" sz="1500" dirty="0" smtClean="0">
              <a:solidFill>
                <a:schemeClr val="bg1"/>
              </a:solidFill>
            </a:rPr>
            <a:t> </a:t>
          </a:r>
          <a:endParaRPr lang="en-GB" sz="1500" dirty="0">
            <a:solidFill>
              <a:schemeClr val="bg1"/>
            </a:solidFill>
          </a:endParaRPr>
        </a:p>
      </dgm:t>
    </dgm:pt>
    <dgm:pt modelId="{5634EFCF-6C75-473C-ADDB-1096B994585F}" type="parTrans" cxnId="{9739674F-1CF1-491E-8C75-C94D7A8E9780}">
      <dgm:prSet/>
      <dgm:spPr/>
      <dgm:t>
        <a:bodyPr/>
        <a:lstStyle/>
        <a:p>
          <a:endParaRPr lang="th-TH"/>
        </a:p>
      </dgm:t>
    </dgm:pt>
    <dgm:pt modelId="{AD632CFB-666E-40FC-9DB7-63DCF736B763}" type="sibTrans" cxnId="{9739674F-1CF1-491E-8C75-C94D7A8E9780}">
      <dgm:prSet/>
      <dgm:spPr/>
      <dgm:t>
        <a:bodyPr/>
        <a:lstStyle/>
        <a:p>
          <a:endParaRPr lang="th-TH"/>
        </a:p>
      </dgm:t>
    </dgm:pt>
    <dgm:pt modelId="{F2B27B45-F489-4206-8547-8919F080A25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Pulmonary functional</a:t>
          </a:r>
          <a:endParaRPr lang="en-GB" dirty="0"/>
        </a:p>
      </dgm:t>
    </dgm:pt>
    <dgm:pt modelId="{CE66D355-93CA-47B4-A4F0-3D93D83D74ED}" type="parTrans" cxnId="{B976FB62-8E9B-4525-B27C-31E30FECE050}">
      <dgm:prSet/>
      <dgm:spPr/>
      <dgm:t>
        <a:bodyPr/>
        <a:lstStyle/>
        <a:p>
          <a:endParaRPr lang="th-TH"/>
        </a:p>
      </dgm:t>
    </dgm:pt>
    <dgm:pt modelId="{F7391299-B016-49BB-A198-C89F0462CF52}" type="sibTrans" cxnId="{B976FB62-8E9B-4525-B27C-31E30FECE050}">
      <dgm:prSet/>
      <dgm:spPr/>
      <dgm:t>
        <a:bodyPr/>
        <a:lstStyle/>
        <a:p>
          <a:endParaRPr lang="th-TH"/>
        </a:p>
      </dgm:t>
    </dgm:pt>
    <dgm:pt modelId="{40ABD793-673F-480C-9F8C-675DFA3DA747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Medication</a:t>
          </a:r>
          <a:endParaRPr lang="en-GB" dirty="0"/>
        </a:p>
      </dgm:t>
    </dgm:pt>
    <dgm:pt modelId="{1B386A6B-2694-4ACD-9AAE-D67B3D9F6A1B}" type="parTrans" cxnId="{B68444CF-05C4-4A4E-825B-0A053A734A53}">
      <dgm:prSet/>
      <dgm:spPr/>
      <dgm:t>
        <a:bodyPr/>
        <a:lstStyle/>
        <a:p>
          <a:endParaRPr lang="th-TH"/>
        </a:p>
      </dgm:t>
    </dgm:pt>
    <dgm:pt modelId="{DADC226E-1DF5-4EC9-B11B-D21B0AF6802C}" type="sibTrans" cxnId="{B68444CF-05C4-4A4E-825B-0A053A734A53}">
      <dgm:prSet/>
      <dgm:spPr/>
      <dgm:t>
        <a:bodyPr/>
        <a:lstStyle/>
        <a:p>
          <a:endParaRPr lang="th-TH"/>
        </a:p>
      </dgm:t>
    </dgm:pt>
    <dgm:pt modelId="{1D8112F6-8FF2-46EE-9A5A-6080BF1F26CC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Non Medication</a:t>
          </a:r>
          <a:r>
            <a:rPr lang="en-GB" dirty="0" smtClean="0">
              <a:solidFill>
                <a:schemeClr val="tx1"/>
              </a:solidFill>
            </a:rPr>
            <a:t> </a:t>
          </a:r>
          <a:endParaRPr lang="en-GB" dirty="0"/>
        </a:p>
      </dgm:t>
    </dgm:pt>
    <dgm:pt modelId="{3A31E88C-07C4-4D5E-ABEE-70E64EB46D1F}" type="parTrans" cxnId="{CAC3625B-AD4F-4DA3-9DDE-CC698E977E5B}">
      <dgm:prSet/>
      <dgm:spPr/>
      <dgm:t>
        <a:bodyPr/>
        <a:lstStyle/>
        <a:p>
          <a:endParaRPr lang="th-TH"/>
        </a:p>
      </dgm:t>
    </dgm:pt>
    <dgm:pt modelId="{D5CD11D3-F254-4F30-A607-ED70D3ECBE80}" type="sibTrans" cxnId="{CAC3625B-AD4F-4DA3-9DDE-CC698E977E5B}">
      <dgm:prSet/>
      <dgm:spPr/>
      <dgm:t>
        <a:bodyPr/>
        <a:lstStyle/>
        <a:p>
          <a:endParaRPr lang="th-TH"/>
        </a:p>
      </dgm:t>
    </dgm:pt>
    <dgm:pt modelId="{EA49D0A6-044A-4586-B00B-2EE21E5B5138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err="1" smtClean="0">
              <a:solidFill>
                <a:schemeClr val="bg1"/>
              </a:solidFill>
            </a:rPr>
            <a:t>Pt.education</a:t>
          </a:r>
          <a:endParaRPr lang="en-GB" dirty="0"/>
        </a:p>
      </dgm:t>
    </dgm:pt>
    <dgm:pt modelId="{4B26D911-87BE-431D-9C5B-7B5BC1305578}" type="sibTrans" cxnId="{E07FE0C2-7D38-4524-BC02-64FC72A52DB2}">
      <dgm:prSet/>
      <dgm:spPr/>
      <dgm:t>
        <a:bodyPr/>
        <a:lstStyle/>
        <a:p>
          <a:endParaRPr lang="en-GB"/>
        </a:p>
      </dgm:t>
    </dgm:pt>
    <dgm:pt modelId="{07628917-1B3D-4CC3-B86F-C5175AADF09D}" type="parTrans" cxnId="{E07FE0C2-7D38-4524-BC02-64FC72A52DB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4B4C328C-0848-49AC-A9B0-1705A20DE091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Stop smoking</a:t>
          </a:r>
          <a:endParaRPr lang="en-GB" dirty="0"/>
        </a:p>
      </dgm:t>
    </dgm:pt>
    <dgm:pt modelId="{8B9AAEA6-9DC1-4361-808D-033589D3E0E6}" type="sibTrans" cxnId="{2A9F95D7-09C5-4083-A21F-90853A25091B}">
      <dgm:prSet/>
      <dgm:spPr/>
      <dgm:t>
        <a:bodyPr/>
        <a:lstStyle/>
        <a:p>
          <a:endParaRPr lang="th-TH"/>
        </a:p>
      </dgm:t>
    </dgm:pt>
    <dgm:pt modelId="{177904DF-3C91-4BD4-AA27-710F24A8D12B}" type="parTrans" cxnId="{2A9F95D7-09C5-4083-A21F-90853A25091B}">
      <dgm:prSet/>
      <dgm:spPr/>
      <dgm:t>
        <a:bodyPr/>
        <a:lstStyle/>
        <a:p>
          <a:endParaRPr lang="th-TH"/>
        </a:p>
      </dgm:t>
    </dgm:pt>
    <dgm:pt modelId="{7F206B2F-1739-456D-8CAA-5FDAC3B514FF}" type="pres">
      <dgm:prSet presAssocID="{84EAF17B-49DB-443F-898E-06E03ACD2D4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E93EECA-32A5-4AFC-BB8B-C14E5EDCEF2E}" type="pres">
      <dgm:prSet presAssocID="{4A3C1F13-BB86-444C-94AF-F2502CFF3A28}" presName="root1" presStyleCnt="0"/>
      <dgm:spPr/>
    </dgm:pt>
    <dgm:pt modelId="{31701DDF-4BA4-40CD-93CE-A42E291FC80F}" type="pres">
      <dgm:prSet presAssocID="{4A3C1F13-BB86-444C-94AF-F2502CFF3A28}" presName="LevelOneTextNode" presStyleLbl="node0" presStyleIdx="0" presStyleCnt="1" custAng="5400000" custFlipHor="1" custScaleX="421887" custScaleY="63630" custLinFactNeighborX="-43842" custLinFactNeighborY="-278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E5362D07-4858-4A2C-A46A-314E33AF06E1}" type="pres">
      <dgm:prSet presAssocID="{4A3C1F13-BB86-444C-94AF-F2502CFF3A28}" presName="level2hierChild" presStyleCnt="0"/>
      <dgm:spPr/>
    </dgm:pt>
    <dgm:pt modelId="{E0E8751D-25B0-49F6-8BD6-1AE720FE00F2}" type="pres">
      <dgm:prSet presAssocID="{F97AA74F-F958-4560-8441-1D5963873098}" presName="conn2-1" presStyleLbl="parChTrans1D2" presStyleIdx="0" presStyleCnt="4"/>
      <dgm:spPr/>
      <dgm:t>
        <a:bodyPr/>
        <a:lstStyle/>
        <a:p>
          <a:endParaRPr lang="th-TH"/>
        </a:p>
      </dgm:t>
    </dgm:pt>
    <dgm:pt modelId="{F957851E-5FA4-483E-8C7B-166EED602DAB}" type="pres">
      <dgm:prSet presAssocID="{F97AA74F-F958-4560-8441-1D5963873098}" presName="connTx" presStyleLbl="parChTrans1D2" presStyleIdx="0" presStyleCnt="4"/>
      <dgm:spPr/>
      <dgm:t>
        <a:bodyPr/>
        <a:lstStyle/>
        <a:p>
          <a:endParaRPr lang="th-TH"/>
        </a:p>
      </dgm:t>
    </dgm:pt>
    <dgm:pt modelId="{429AFCD0-3988-422C-849C-35254D695D8B}" type="pres">
      <dgm:prSet presAssocID="{AE315944-3168-4E0E-A637-AFB91A39AFC1}" presName="root2" presStyleCnt="0"/>
      <dgm:spPr/>
    </dgm:pt>
    <dgm:pt modelId="{CF5CEE62-B934-4D9E-84CB-152EE3946C13}" type="pres">
      <dgm:prSet presAssocID="{AE315944-3168-4E0E-A637-AFB91A39AFC1}" presName="LevelTwoTextNode" presStyleLbl="node2" presStyleIdx="0" presStyleCnt="4" custLinFactNeighborX="-34781" custLinFactNeighborY="-7105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78ED5003-871A-42F7-84F0-2DF81CADD93B}" type="pres">
      <dgm:prSet presAssocID="{AE315944-3168-4E0E-A637-AFB91A39AFC1}" presName="level3hierChild" presStyleCnt="0"/>
      <dgm:spPr/>
    </dgm:pt>
    <dgm:pt modelId="{3629C91A-C1EE-43F1-957A-41114723552D}" type="pres">
      <dgm:prSet presAssocID="{E1643E44-4DCA-4BC7-A01A-B12DDBE7D3CF}" presName="conn2-1" presStyleLbl="parChTrans1D3" presStyleIdx="0" presStyleCnt="7"/>
      <dgm:spPr/>
      <dgm:t>
        <a:bodyPr/>
        <a:lstStyle/>
        <a:p>
          <a:endParaRPr lang="th-TH"/>
        </a:p>
      </dgm:t>
    </dgm:pt>
    <dgm:pt modelId="{3181115D-C26E-4D4E-87E2-0E6E59930CE1}" type="pres">
      <dgm:prSet presAssocID="{E1643E44-4DCA-4BC7-A01A-B12DDBE7D3CF}" presName="connTx" presStyleLbl="parChTrans1D3" presStyleIdx="0" presStyleCnt="7"/>
      <dgm:spPr/>
      <dgm:t>
        <a:bodyPr/>
        <a:lstStyle/>
        <a:p>
          <a:endParaRPr lang="th-TH"/>
        </a:p>
      </dgm:t>
    </dgm:pt>
    <dgm:pt modelId="{AAC576AC-89D2-457F-9263-1EB99907A1DE}" type="pres">
      <dgm:prSet presAssocID="{966D9D59-3225-4998-8AB8-03DDB048ECC1}" presName="root2" presStyleCnt="0"/>
      <dgm:spPr/>
    </dgm:pt>
    <dgm:pt modelId="{698C40A9-F66D-45B9-83BD-8C24309EC503}" type="pres">
      <dgm:prSet presAssocID="{966D9D59-3225-4998-8AB8-03DDB048ECC1}" presName="LevelTwoTextNode" presStyleLbl="node3" presStyleIdx="0" presStyleCnt="7" custLinFactNeighborX="3358" custLinFactNeighborY="-505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5A75B399-6072-4CDC-A536-A165C0E0ACB9}" type="pres">
      <dgm:prSet presAssocID="{966D9D59-3225-4998-8AB8-03DDB048ECC1}" presName="level3hierChild" presStyleCnt="0"/>
      <dgm:spPr/>
    </dgm:pt>
    <dgm:pt modelId="{E8B6C40B-CFBD-43C6-AB12-68CA46FE0C1F}" type="pres">
      <dgm:prSet presAssocID="{CE66D355-93CA-47B4-A4F0-3D93D83D74ED}" presName="conn2-1" presStyleLbl="parChTrans1D3" presStyleIdx="1" presStyleCnt="7"/>
      <dgm:spPr/>
      <dgm:t>
        <a:bodyPr/>
        <a:lstStyle/>
        <a:p>
          <a:endParaRPr lang="th-TH"/>
        </a:p>
      </dgm:t>
    </dgm:pt>
    <dgm:pt modelId="{F4302214-8E0E-4C35-8024-ECC69527BA70}" type="pres">
      <dgm:prSet presAssocID="{CE66D355-93CA-47B4-A4F0-3D93D83D74ED}" presName="connTx" presStyleLbl="parChTrans1D3" presStyleIdx="1" presStyleCnt="7"/>
      <dgm:spPr/>
      <dgm:t>
        <a:bodyPr/>
        <a:lstStyle/>
        <a:p>
          <a:endParaRPr lang="th-TH"/>
        </a:p>
      </dgm:t>
    </dgm:pt>
    <dgm:pt modelId="{BA8E93A9-46F9-49C6-8F52-983005171C1A}" type="pres">
      <dgm:prSet presAssocID="{F2B27B45-F489-4206-8547-8919F080A255}" presName="root2" presStyleCnt="0"/>
      <dgm:spPr/>
    </dgm:pt>
    <dgm:pt modelId="{84809E11-E88D-42A1-AD19-F93DE7F6AA7E}" type="pres">
      <dgm:prSet presAssocID="{F2B27B45-F489-4206-8547-8919F080A255}" presName="LevelTwoTextNode" presStyleLbl="node3" presStyleIdx="1" presStyleCnt="7" custLinFactNeighborX="-15496" custLinFactNeighborY="-1376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0C2B3C4-5E1D-48DF-A48B-418C06BBF2BA}" type="pres">
      <dgm:prSet presAssocID="{F2B27B45-F489-4206-8547-8919F080A255}" presName="level3hierChild" presStyleCnt="0"/>
      <dgm:spPr/>
    </dgm:pt>
    <dgm:pt modelId="{5B56B3CE-BB89-41AB-A135-F2DE8DD8BF26}" type="pres">
      <dgm:prSet presAssocID="{C14A612D-C9B2-44BC-9A3D-01513E60E370}" presName="conn2-1" presStyleLbl="parChTrans1D2" presStyleIdx="1" presStyleCnt="4"/>
      <dgm:spPr/>
      <dgm:t>
        <a:bodyPr/>
        <a:lstStyle/>
        <a:p>
          <a:endParaRPr lang="th-TH"/>
        </a:p>
      </dgm:t>
    </dgm:pt>
    <dgm:pt modelId="{4CA3D8CE-0201-445A-9892-3A65CBF57928}" type="pres">
      <dgm:prSet presAssocID="{C14A612D-C9B2-44BC-9A3D-01513E60E370}" presName="connTx" presStyleLbl="parChTrans1D2" presStyleIdx="1" presStyleCnt="4"/>
      <dgm:spPr/>
      <dgm:t>
        <a:bodyPr/>
        <a:lstStyle/>
        <a:p>
          <a:endParaRPr lang="th-TH"/>
        </a:p>
      </dgm:t>
    </dgm:pt>
    <dgm:pt modelId="{E4273442-129B-4B98-A772-86E0A6A4AD43}" type="pres">
      <dgm:prSet presAssocID="{613B9CF7-F2AE-419C-A1FC-A9C2BF02BAD1}" presName="root2" presStyleCnt="0"/>
      <dgm:spPr/>
    </dgm:pt>
    <dgm:pt modelId="{C95986DA-6B69-43E6-8BED-646E4A63B317}" type="pres">
      <dgm:prSet presAssocID="{613B9CF7-F2AE-419C-A1FC-A9C2BF02BAD1}" presName="LevelTwoTextNode" presStyleLbl="node2" presStyleIdx="1" presStyleCnt="4" custLinFactY="-100000" custLinFactNeighborX="-25666" custLinFactNeighborY="-13945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0959D2B6-3B53-4D55-A0E5-7DCB40EE8022}" type="pres">
      <dgm:prSet presAssocID="{613B9CF7-F2AE-419C-A1FC-A9C2BF02BAD1}" presName="level3hierChild" presStyleCnt="0"/>
      <dgm:spPr/>
    </dgm:pt>
    <dgm:pt modelId="{F2A1F6B6-B7FC-49A0-A425-8C98DA81ACE0}" type="pres">
      <dgm:prSet presAssocID="{07628917-1B3D-4CC3-B86F-C5175AADF09D}" presName="conn2-1" presStyleLbl="parChTrans1D3" presStyleIdx="2" presStyleCnt="7"/>
      <dgm:spPr/>
      <dgm:t>
        <a:bodyPr/>
        <a:lstStyle/>
        <a:p>
          <a:endParaRPr lang="th-TH"/>
        </a:p>
      </dgm:t>
    </dgm:pt>
    <dgm:pt modelId="{2E06F5F7-B402-49A7-9AB2-E215BF516CDB}" type="pres">
      <dgm:prSet presAssocID="{07628917-1B3D-4CC3-B86F-C5175AADF09D}" presName="connTx" presStyleLbl="parChTrans1D3" presStyleIdx="2" presStyleCnt="7"/>
      <dgm:spPr/>
      <dgm:t>
        <a:bodyPr/>
        <a:lstStyle/>
        <a:p>
          <a:endParaRPr lang="th-TH"/>
        </a:p>
      </dgm:t>
    </dgm:pt>
    <dgm:pt modelId="{F37CBECB-6C81-4548-B89F-F23F9D051A9B}" type="pres">
      <dgm:prSet presAssocID="{EA49D0A6-044A-4586-B00B-2EE21E5B5138}" presName="root2" presStyleCnt="0"/>
      <dgm:spPr/>
    </dgm:pt>
    <dgm:pt modelId="{95440F24-3AA8-499B-B7D6-91ECBF47812A}" type="pres">
      <dgm:prSet presAssocID="{EA49D0A6-044A-4586-B00B-2EE21E5B5138}" presName="LevelTwoTextNode" presStyleLbl="node3" presStyleIdx="2" presStyleCnt="7" custLinFactNeighborX="-18044" custLinFactNeighborY="1055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4AF4746E-AB7E-4E6C-A227-66F74D072090}" type="pres">
      <dgm:prSet presAssocID="{EA49D0A6-044A-4586-B00B-2EE21E5B5138}" presName="level3hierChild" presStyleCnt="0"/>
      <dgm:spPr/>
    </dgm:pt>
    <dgm:pt modelId="{4FE62250-208E-46B7-8814-8D329F299432}" type="pres">
      <dgm:prSet presAssocID="{177904DF-3C91-4BD4-AA27-710F24A8D12B}" presName="conn2-1" presStyleLbl="parChTrans1D3" presStyleIdx="3" presStyleCnt="7"/>
      <dgm:spPr/>
      <dgm:t>
        <a:bodyPr/>
        <a:lstStyle/>
        <a:p>
          <a:endParaRPr lang="th-TH"/>
        </a:p>
      </dgm:t>
    </dgm:pt>
    <dgm:pt modelId="{9C2A8C42-E909-470F-BEFA-FBC38E1BFE32}" type="pres">
      <dgm:prSet presAssocID="{177904DF-3C91-4BD4-AA27-710F24A8D12B}" presName="connTx" presStyleLbl="parChTrans1D3" presStyleIdx="3" presStyleCnt="7"/>
      <dgm:spPr/>
      <dgm:t>
        <a:bodyPr/>
        <a:lstStyle/>
        <a:p>
          <a:endParaRPr lang="th-TH"/>
        </a:p>
      </dgm:t>
    </dgm:pt>
    <dgm:pt modelId="{F72610D4-913B-435A-B479-94EB014AE2DD}" type="pres">
      <dgm:prSet presAssocID="{4B4C328C-0848-49AC-A9B0-1705A20DE091}" presName="root2" presStyleCnt="0"/>
      <dgm:spPr/>
    </dgm:pt>
    <dgm:pt modelId="{E24B02F9-2320-459F-9021-FF0E2C4F7692}" type="pres">
      <dgm:prSet presAssocID="{4B4C328C-0848-49AC-A9B0-1705A20DE091}" presName="LevelTwoTextNode" presStyleLbl="node3" presStyleIdx="3" presStyleCnt="7" custLinFactNeighborX="-18044" custLinFactNeighborY="201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4949E008-1506-47FB-BD34-A2ECD0AC0219}" type="pres">
      <dgm:prSet presAssocID="{4B4C328C-0848-49AC-A9B0-1705A20DE091}" presName="level3hierChild" presStyleCnt="0"/>
      <dgm:spPr/>
    </dgm:pt>
    <dgm:pt modelId="{7EE86C56-8C1C-4AD0-A7E0-959579E1C860}" type="pres">
      <dgm:prSet presAssocID="{5634EFCF-6C75-473C-ADDB-1096B994585F}" presName="conn2-1" presStyleLbl="parChTrans1D3" presStyleIdx="4" presStyleCnt="7"/>
      <dgm:spPr/>
      <dgm:t>
        <a:bodyPr/>
        <a:lstStyle/>
        <a:p>
          <a:endParaRPr lang="th-TH"/>
        </a:p>
      </dgm:t>
    </dgm:pt>
    <dgm:pt modelId="{2B468314-09D3-4BF6-8734-9BCCB23D8725}" type="pres">
      <dgm:prSet presAssocID="{5634EFCF-6C75-473C-ADDB-1096B994585F}" presName="connTx" presStyleLbl="parChTrans1D3" presStyleIdx="4" presStyleCnt="7"/>
      <dgm:spPr/>
      <dgm:t>
        <a:bodyPr/>
        <a:lstStyle/>
        <a:p>
          <a:endParaRPr lang="th-TH"/>
        </a:p>
      </dgm:t>
    </dgm:pt>
    <dgm:pt modelId="{6D550D16-9E8A-43D3-9B40-C0E8AB25A0F2}" type="pres">
      <dgm:prSet presAssocID="{92DBAAF9-6256-4A49-A007-CEC58C210193}" presName="root2" presStyleCnt="0"/>
      <dgm:spPr/>
    </dgm:pt>
    <dgm:pt modelId="{A53095E9-BC3C-4F8A-AB31-F90747F32985}" type="pres">
      <dgm:prSet presAssocID="{92DBAAF9-6256-4A49-A007-CEC58C210193}" presName="LevelTwoTextNode" presStyleLbl="node3" presStyleIdx="4" presStyleCnt="7" custScaleY="53394" custLinFactNeighborX="-7934" custLinFactNeighborY="559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CA21EB11-8C20-40A3-B266-D7D537587408}" type="pres">
      <dgm:prSet presAssocID="{92DBAAF9-6256-4A49-A007-CEC58C210193}" presName="level3hierChild" presStyleCnt="0"/>
      <dgm:spPr/>
    </dgm:pt>
    <dgm:pt modelId="{D5016D11-EB4A-4C87-B663-8F32D0538524}" type="pres">
      <dgm:prSet presAssocID="{1B386A6B-2694-4ACD-9AAE-D67B3D9F6A1B}" presName="conn2-1" presStyleLbl="parChTrans1D3" presStyleIdx="5" presStyleCnt="7"/>
      <dgm:spPr/>
      <dgm:t>
        <a:bodyPr/>
        <a:lstStyle/>
        <a:p>
          <a:endParaRPr lang="th-TH"/>
        </a:p>
      </dgm:t>
    </dgm:pt>
    <dgm:pt modelId="{9FE0523F-16A3-4F34-9534-FACC19D6E50B}" type="pres">
      <dgm:prSet presAssocID="{1B386A6B-2694-4ACD-9AAE-D67B3D9F6A1B}" presName="connTx" presStyleLbl="parChTrans1D3" presStyleIdx="5" presStyleCnt="7"/>
      <dgm:spPr/>
      <dgm:t>
        <a:bodyPr/>
        <a:lstStyle/>
        <a:p>
          <a:endParaRPr lang="th-TH"/>
        </a:p>
      </dgm:t>
    </dgm:pt>
    <dgm:pt modelId="{489F2CA5-2163-4C79-8AE6-21AFDE93F03B}" type="pres">
      <dgm:prSet presAssocID="{40ABD793-673F-480C-9F8C-675DFA3DA747}" presName="root2" presStyleCnt="0"/>
      <dgm:spPr/>
    </dgm:pt>
    <dgm:pt modelId="{F7C0BD34-2FA0-402B-A6D9-E61E8FDFA8E8}" type="pres">
      <dgm:prSet presAssocID="{40ABD793-673F-480C-9F8C-675DFA3DA747}" presName="LevelTwoTextNode" presStyleLbl="node3" presStyleIdx="5" presStyleCnt="7" custAng="0" custScaleY="47611" custLinFactNeighborX="-8894" custLinFactNeighborY="3878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7322BB7-6BCF-4D18-906A-8C1380AFC6AA}" type="pres">
      <dgm:prSet presAssocID="{40ABD793-673F-480C-9F8C-675DFA3DA747}" presName="level3hierChild" presStyleCnt="0"/>
      <dgm:spPr/>
    </dgm:pt>
    <dgm:pt modelId="{A5409E4A-CBB5-4925-B2EE-9C2B09CD39EF}" type="pres">
      <dgm:prSet presAssocID="{3A31E88C-07C4-4D5E-ABEE-70E64EB46D1F}" presName="conn2-1" presStyleLbl="parChTrans1D3" presStyleIdx="6" presStyleCnt="7"/>
      <dgm:spPr/>
      <dgm:t>
        <a:bodyPr/>
        <a:lstStyle/>
        <a:p>
          <a:endParaRPr lang="th-TH"/>
        </a:p>
      </dgm:t>
    </dgm:pt>
    <dgm:pt modelId="{DB883998-E5C7-4D00-820C-6E400468AB3E}" type="pres">
      <dgm:prSet presAssocID="{3A31E88C-07C4-4D5E-ABEE-70E64EB46D1F}" presName="connTx" presStyleLbl="parChTrans1D3" presStyleIdx="6" presStyleCnt="7"/>
      <dgm:spPr/>
      <dgm:t>
        <a:bodyPr/>
        <a:lstStyle/>
        <a:p>
          <a:endParaRPr lang="th-TH"/>
        </a:p>
      </dgm:t>
    </dgm:pt>
    <dgm:pt modelId="{5040D371-88E7-468F-A788-2A911E18D39D}" type="pres">
      <dgm:prSet presAssocID="{1D8112F6-8FF2-46EE-9A5A-6080BF1F26CC}" presName="root2" presStyleCnt="0"/>
      <dgm:spPr/>
    </dgm:pt>
    <dgm:pt modelId="{9174EC58-3615-41A2-916F-2F98611ED800}" type="pres">
      <dgm:prSet presAssocID="{1D8112F6-8FF2-46EE-9A5A-6080BF1F26CC}" presName="LevelTwoTextNode" presStyleLbl="node3" presStyleIdx="6" presStyleCnt="7" custAng="0" custScaleY="32877" custLinFactNeighborX="-11662" custLinFactNeighborY="4925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F7115D4D-5FBE-4687-83A2-813B846E06FB}" type="pres">
      <dgm:prSet presAssocID="{1D8112F6-8FF2-46EE-9A5A-6080BF1F26CC}" presName="level3hierChild" presStyleCnt="0"/>
      <dgm:spPr/>
    </dgm:pt>
    <dgm:pt modelId="{0B042CAF-2C41-485B-866C-7CDE78BA3BA6}" type="pres">
      <dgm:prSet presAssocID="{1C981A20-985F-4C16-BD85-CD9D37EFF7CE}" presName="conn2-1" presStyleLbl="parChTrans1D2" presStyleIdx="2" presStyleCnt="4"/>
      <dgm:spPr/>
      <dgm:t>
        <a:bodyPr/>
        <a:lstStyle/>
        <a:p>
          <a:endParaRPr lang="th-TH"/>
        </a:p>
      </dgm:t>
    </dgm:pt>
    <dgm:pt modelId="{BE7B1908-ECAE-4ED5-8DB7-7D59A151A87A}" type="pres">
      <dgm:prSet presAssocID="{1C981A20-985F-4C16-BD85-CD9D37EFF7CE}" presName="connTx" presStyleLbl="parChTrans1D2" presStyleIdx="2" presStyleCnt="4"/>
      <dgm:spPr/>
      <dgm:t>
        <a:bodyPr/>
        <a:lstStyle/>
        <a:p>
          <a:endParaRPr lang="th-TH"/>
        </a:p>
      </dgm:t>
    </dgm:pt>
    <dgm:pt modelId="{2027F84B-A616-4E10-B58F-DB41CD982175}" type="pres">
      <dgm:prSet presAssocID="{414C4CB7-B59E-4CF8-A30A-3C7250AB4FF8}" presName="root2" presStyleCnt="0"/>
      <dgm:spPr/>
    </dgm:pt>
    <dgm:pt modelId="{1110CBB3-4B48-487E-9300-6E98CBB10B27}" type="pres">
      <dgm:prSet presAssocID="{414C4CB7-B59E-4CF8-A30A-3C7250AB4FF8}" presName="LevelTwoTextNode" presStyleLbl="node2" presStyleIdx="2" presStyleCnt="4" custLinFactNeighborX="-21108" custLinFactNeighborY="-9535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EE7402F-D38D-4F20-A1C9-2C074788D753}" type="pres">
      <dgm:prSet presAssocID="{414C4CB7-B59E-4CF8-A30A-3C7250AB4FF8}" presName="level3hierChild" presStyleCnt="0"/>
      <dgm:spPr/>
    </dgm:pt>
    <dgm:pt modelId="{1F8B07A5-CE62-4A98-BBC8-9DD23CA3C4F1}" type="pres">
      <dgm:prSet presAssocID="{7863109D-3619-4F2F-9E0F-BCD22F80E6FF}" presName="conn2-1" presStyleLbl="parChTrans1D2" presStyleIdx="3" presStyleCnt="4"/>
      <dgm:spPr/>
      <dgm:t>
        <a:bodyPr/>
        <a:lstStyle/>
        <a:p>
          <a:endParaRPr lang="th-TH"/>
        </a:p>
      </dgm:t>
    </dgm:pt>
    <dgm:pt modelId="{374F6EFD-5F18-4F18-B074-64C64BA3A216}" type="pres">
      <dgm:prSet presAssocID="{7863109D-3619-4F2F-9E0F-BCD22F80E6FF}" presName="connTx" presStyleLbl="parChTrans1D2" presStyleIdx="3" presStyleCnt="4"/>
      <dgm:spPr/>
      <dgm:t>
        <a:bodyPr/>
        <a:lstStyle/>
        <a:p>
          <a:endParaRPr lang="th-TH"/>
        </a:p>
      </dgm:t>
    </dgm:pt>
    <dgm:pt modelId="{3FFFDCF6-01FE-4C88-9E2E-64CEDD29C0DC}" type="pres">
      <dgm:prSet presAssocID="{AC3F633B-88B0-427D-A84D-D599746883CE}" presName="root2" presStyleCnt="0"/>
      <dgm:spPr/>
    </dgm:pt>
    <dgm:pt modelId="{16EB6AE4-4AF5-4CF6-B4C8-C197135764BB}" type="pres">
      <dgm:prSet presAssocID="{AC3F633B-88B0-427D-A84D-D599746883CE}" presName="LevelTwoTextNode" presStyleLbl="node2" presStyleIdx="3" presStyleCnt="4" custLinFactNeighborX="-30223" custLinFactNeighborY="3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447B1A40-932D-4B00-A2F7-023CD69C30B7}" type="pres">
      <dgm:prSet presAssocID="{AC3F633B-88B0-427D-A84D-D599746883CE}" presName="level3hierChild" presStyleCnt="0"/>
      <dgm:spPr/>
    </dgm:pt>
  </dgm:ptLst>
  <dgm:cxnLst>
    <dgm:cxn modelId="{084AFA09-FFCD-4818-BC3F-5BBBD8397978}" type="presOf" srcId="{84EAF17B-49DB-443F-898E-06E03ACD2D4E}" destId="{7F206B2F-1739-456D-8CAA-5FDAC3B514FF}" srcOrd="0" destOrd="0" presId="urn:microsoft.com/office/officeart/2008/layout/HorizontalMultiLevelHierarchy"/>
    <dgm:cxn modelId="{0CC31C2C-1B0F-4CC1-8623-B26FC157F868}" type="presOf" srcId="{AC3F633B-88B0-427D-A84D-D599746883CE}" destId="{16EB6AE4-4AF5-4CF6-B4C8-C197135764BB}" srcOrd="0" destOrd="0" presId="urn:microsoft.com/office/officeart/2008/layout/HorizontalMultiLevelHierarchy"/>
    <dgm:cxn modelId="{B976FB62-8E9B-4525-B27C-31E30FECE050}" srcId="{AE315944-3168-4E0E-A637-AFB91A39AFC1}" destId="{F2B27B45-F489-4206-8547-8919F080A255}" srcOrd="1" destOrd="0" parTransId="{CE66D355-93CA-47B4-A4F0-3D93D83D74ED}" sibTransId="{F7391299-B016-49BB-A198-C89F0462CF52}"/>
    <dgm:cxn modelId="{19A72A83-7177-4B25-9846-1086BFDF6B50}" srcId="{4A3C1F13-BB86-444C-94AF-F2502CFF3A28}" destId="{AE315944-3168-4E0E-A637-AFB91A39AFC1}" srcOrd="0" destOrd="0" parTransId="{F97AA74F-F958-4560-8441-1D5963873098}" sibTransId="{2ADA845C-D6C7-4386-8B11-6B954257106B}"/>
    <dgm:cxn modelId="{3C378702-9333-434C-B333-455FA8DB9C8A}" type="presOf" srcId="{40ABD793-673F-480C-9F8C-675DFA3DA747}" destId="{F7C0BD34-2FA0-402B-A6D9-E61E8FDFA8E8}" srcOrd="0" destOrd="0" presId="urn:microsoft.com/office/officeart/2008/layout/HorizontalMultiLevelHierarchy"/>
    <dgm:cxn modelId="{2C86B3F6-7EB4-4110-964E-4C06CAD0763A}" srcId="{4A3C1F13-BB86-444C-94AF-F2502CFF3A28}" destId="{613B9CF7-F2AE-419C-A1FC-A9C2BF02BAD1}" srcOrd="1" destOrd="0" parTransId="{C14A612D-C9B2-44BC-9A3D-01513E60E370}" sibTransId="{B825B709-8E58-4A66-A2C3-1552599E3CA2}"/>
    <dgm:cxn modelId="{4B24E17E-B42F-4AC0-B21D-56A8467BF851}" srcId="{4A3C1F13-BB86-444C-94AF-F2502CFF3A28}" destId="{AC3F633B-88B0-427D-A84D-D599746883CE}" srcOrd="3" destOrd="0" parTransId="{7863109D-3619-4F2F-9E0F-BCD22F80E6FF}" sibTransId="{3B770EC6-4583-4A0A-A299-247D5DA77B67}"/>
    <dgm:cxn modelId="{4F3C0F05-A6A7-4C32-8B07-C2A26FBEB55C}" type="presOf" srcId="{F97AA74F-F958-4560-8441-1D5963873098}" destId="{F957851E-5FA4-483E-8C7B-166EED602DAB}" srcOrd="1" destOrd="0" presId="urn:microsoft.com/office/officeart/2008/layout/HorizontalMultiLevelHierarchy"/>
    <dgm:cxn modelId="{0BA87A78-FFAE-499F-B8EB-721B724B2A58}" type="presOf" srcId="{EA49D0A6-044A-4586-B00B-2EE21E5B5138}" destId="{95440F24-3AA8-499B-B7D6-91ECBF47812A}" srcOrd="0" destOrd="0" presId="urn:microsoft.com/office/officeart/2008/layout/HorizontalMultiLevelHierarchy"/>
    <dgm:cxn modelId="{D849C1EF-95D2-4F7A-AB6D-162856A2F02D}" type="presOf" srcId="{4A3C1F13-BB86-444C-94AF-F2502CFF3A28}" destId="{31701DDF-4BA4-40CD-93CE-A42E291FC80F}" srcOrd="0" destOrd="0" presId="urn:microsoft.com/office/officeart/2008/layout/HorizontalMultiLevelHierarchy"/>
    <dgm:cxn modelId="{F8ABE445-C54D-41A1-A60B-CB1FFF4C92E6}" type="presOf" srcId="{C14A612D-C9B2-44BC-9A3D-01513E60E370}" destId="{4CA3D8CE-0201-445A-9892-3A65CBF57928}" srcOrd="1" destOrd="0" presId="urn:microsoft.com/office/officeart/2008/layout/HorizontalMultiLevelHierarchy"/>
    <dgm:cxn modelId="{33829C09-958E-4ACD-B96A-77FE66E1EE8A}" type="presOf" srcId="{414C4CB7-B59E-4CF8-A30A-3C7250AB4FF8}" destId="{1110CBB3-4B48-487E-9300-6E98CBB10B27}" srcOrd="0" destOrd="0" presId="urn:microsoft.com/office/officeart/2008/layout/HorizontalMultiLevelHierarchy"/>
    <dgm:cxn modelId="{E07FE0C2-7D38-4524-BC02-64FC72A52DB2}" srcId="{613B9CF7-F2AE-419C-A1FC-A9C2BF02BAD1}" destId="{EA49D0A6-044A-4586-B00B-2EE21E5B5138}" srcOrd="0" destOrd="0" parTransId="{07628917-1B3D-4CC3-B86F-C5175AADF09D}" sibTransId="{4B26D911-87BE-431D-9C5B-7B5BC1305578}"/>
    <dgm:cxn modelId="{AA61764B-4BB3-4E79-A250-C19F0B77C990}" type="presOf" srcId="{177904DF-3C91-4BD4-AA27-710F24A8D12B}" destId="{9C2A8C42-E909-470F-BEFA-FBC38E1BFE32}" srcOrd="1" destOrd="0" presId="urn:microsoft.com/office/officeart/2008/layout/HorizontalMultiLevelHierarchy"/>
    <dgm:cxn modelId="{CAC3625B-AD4F-4DA3-9DDE-CC698E977E5B}" srcId="{613B9CF7-F2AE-419C-A1FC-A9C2BF02BAD1}" destId="{1D8112F6-8FF2-46EE-9A5A-6080BF1F26CC}" srcOrd="4" destOrd="0" parTransId="{3A31E88C-07C4-4D5E-ABEE-70E64EB46D1F}" sibTransId="{D5CD11D3-F254-4F30-A607-ED70D3ECBE80}"/>
    <dgm:cxn modelId="{70A19A2B-97E4-4E6F-B335-E104FE749DCB}" type="presOf" srcId="{177904DF-3C91-4BD4-AA27-710F24A8D12B}" destId="{4FE62250-208E-46B7-8814-8D329F299432}" srcOrd="0" destOrd="0" presId="urn:microsoft.com/office/officeart/2008/layout/HorizontalMultiLevelHierarchy"/>
    <dgm:cxn modelId="{3464C273-275B-4923-A1D6-9B7C32383448}" type="presOf" srcId="{C14A612D-C9B2-44BC-9A3D-01513E60E370}" destId="{5B56B3CE-BB89-41AB-A135-F2DE8DD8BF26}" srcOrd="0" destOrd="0" presId="urn:microsoft.com/office/officeart/2008/layout/HorizontalMultiLevelHierarchy"/>
    <dgm:cxn modelId="{5ECF5993-7F5C-43D4-AD30-2A29280C1075}" type="presOf" srcId="{1B386A6B-2694-4ACD-9AAE-D67B3D9F6A1B}" destId="{9FE0523F-16A3-4F34-9534-FACC19D6E50B}" srcOrd="1" destOrd="0" presId="urn:microsoft.com/office/officeart/2008/layout/HorizontalMultiLevelHierarchy"/>
    <dgm:cxn modelId="{D440F073-83C2-495E-9549-F29D0ADFA976}" type="presOf" srcId="{CE66D355-93CA-47B4-A4F0-3D93D83D74ED}" destId="{E8B6C40B-CFBD-43C6-AB12-68CA46FE0C1F}" srcOrd="0" destOrd="0" presId="urn:microsoft.com/office/officeart/2008/layout/HorizontalMultiLevelHierarchy"/>
    <dgm:cxn modelId="{D8AE386B-60D4-41F7-8876-833FA5875BA0}" type="presOf" srcId="{7863109D-3619-4F2F-9E0F-BCD22F80E6FF}" destId="{1F8B07A5-CE62-4A98-BBC8-9DD23CA3C4F1}" srcOrd="0" destOrd="0" presId="urn:microsoft.com/office/officeart/2008/layout/HorizontalMultiLevelHierarchy"/>
    <dgm:cxn modelId="{F99C8BD5-B0F2-4B14-BF70-5DDC7DCD1C14}" type="presOf" srcId="{92DBAAF9-6256-4A49-A007-CEC58C210193}" destId="{A53095E9-BC3C-4F8A-AB31-F90747F32985}" srcOrd="0" destOrd="0" presId="urn:microsoft.com/office/officeart/2008/layout/HorizontalMultiLevelHierarchy"/>
    <dgm:cxn modelId="{B2DC3061-6E4E-4608-90D2-5952854EC500}" type="presOf" srcId="{5634EFCF-6C75-473C-ADDB-1096B994585F}" destId="{7EE86C56-8C1C-4AD0-A7E0-959579E1C860}" srcOrd="0" destOrd="0" presId="urn:microsoft.com/office/officeart/2008/layout/HorizontalMultiLevelHierarchy"/>
    <dgm:cxn modelId="{B68444CF-05C4-4A4E-825B-0A053A734A53}" srcId="{613B9CF7-F2AE-419C-A1FC-A9C2BF02BAD1}" destId="{40ABD793-673F-480C-9F8C-675DFA3DA747}" srcOrd="3" destOrd="0" parTransId="{1B386A6B-2694-4ACD-9AAE-D67B3D9F6A1B}" sibTransId="{DADC226E-1DF5-4EC9-B11B-D21B0AF6802C}"/>
    <dgm:cxn modelId="{0084010D-2322-43A0-B077-BB6751B93557}" type="presOf" srcId="{5634EFCF-6C75-473C-ADDB-1096B994585F}" destId="{2B468314-09D3-4BF6-8734-9BCCB23D8725}" srcOrd="1" destOrd="0" presId="urn:microsoft.com/office/officeart/2008/layout/HorizontalMultiLevelHierarchy"/>
    <dgm:cxn modelId="{2A9F95D7-09C5-4083-A21F-90853A25091B}" srcId="{613B9CF7-F2AE-419C-A1FC-A9C2BF02BAD1}" destId="{4B4C328C-0848-49AC-A9B0-1705A20DE091}" srcOrd="1" destOrd="0" parTransId="{177904DF-3C91-4BD4-AA27-710F24A8D12B}" sibTransId="{8B9AAEA6-9DC1-4361-808D-033589D3E0E6}"/>
    <dgm:cxn modelId="{B8EA047F-A89C-4849-8B08-6085D98C9634}" type="presOf" srcId="{3A31E88C-07C4-4D5E-ABEE-70E64EB46D1F}" destId="{DB883998-E5C7-4D00-820C-6E400468AB3E}" srcOrd="1" destOrd="0" presId="urn:microsoft.com/office/officeart/2008/layout/HorizontalMultiLevelHierarchy"/>
    <dgm:cxn modelId="{595279F4-126E-47F1-B7E0-77DB6E04836B}" type="presOf" srcId="{F2B27B45-F489-4206-8547-8919F080A255}" destId="{84809E11-E88D-42A1-AD19-F93DE7F6AA7E}" srcOrd="0" destOrd="0" presId="urn:microsoft.com/office/officeart/2008/layout/HorizontalMultiLevelHierarchy"/>
    <dgm:cxn modelId="{9A3DDA9F-E196-4AA5-B916-78F72E8CBD46}" type="presOf" srcId="{07628917-1B3D-4CC3-B86F-C5175AADF09D}" destId="{F2A1F6B6-B7FC-49A0-A425-8C98DA81ACE0}" srcOrd="0" destOrd="0" presId="urn:microsoft.com/office/officeart/2008/layout/HorizontalMultiLevelHierarchy"/>
    <dgm:cxn modelId="{EAEE8FF2-8B7F-4336-9974-FF383BB97BD9}" type="presOf" srcId="{1C981A20-985F-4C16-BD85-CD9D37EFF7CE}" destId="{0B042CAF-2C41-485B-866C-7CDE78BA3BA6}" srcOrd="0" destOrd="0" presId="urn:microsoft.com/office/officeart/2008/layout/HorizontalMultiLevelHierarchy"/>
    <dgm:cxn modelId="{F2A49BAE-2762-482E-9CC9-F3DC1F9A437E}" type="presOf" srcId="{E1643E44-4DCA-4BC7-A01A-B12DDBE7D3CF}" destId="{3181115D-C26E-4D4E-87E2-0E6E59930CE1}" srcOrd="1" destOrd="0" presId="urn:microsoft.com/office/officeart/2008/layout/HorizontalMultiLevelHierarchy"/>
    <dgm:cxn modelId="{9AAE43F3-10DE-4A3D-97E1-D121CA8C6622}" type="presOf" srcId="{E1643E44-4DCA-4BC7-A01A-B12DDBE7D3CF}" destId="{3629C91A-C1EE-43F1-957A-41114723552D}" srcOrd="0" destOrd="0" presId="urn:microsoft.com/office/officeart/2008/layout/HorizontalMultiLevelHierarchy"/>
    <dgm:cxn modelId="{F5615AA3-227A-4C3B-AEDC-592B351BFE62}" type="presOf" srcId="{07628917-1B3D-4CC3-B86F-C5175AADF09D}" destId="{2E06F5F7-B402-49A7-9AB2-E215BF516CDB}" srcOrd="1" destOrd="0" presId="urn:microsoft.com/office/officeart/2008/layout/HorizontalMultiLevelHierarchy"/>
    <dgm:cxn modelId="{11598B20-FED3-44CA-BBF4-937D0A54DD08}" srcId="{AE315944-3168-4E0E-A637-AFB91A39AFC1}" destId="{966D9D59-3225-4998-8AB8-03DDB048ECC1}" srcOrd="0" destOrd="0" parTransId="{E1643E44-4DCA-4BC7-A01A-B12DDBE7D3CF}" sibTransId="{EC48D8E8-79A7-4AE6-A8DA-AC3DC095048A}"/>
    <dgm:cxn modelId="{BDB0B26F-BE3A-48E5-9B96-9855620790EE}" type="presOf" srcId="{966D9D59-3225-4998-8AB8-03DDB048ECC1}" destId="{698C40A9-F66D-45B9-83BD-8C24309EC503}" srcOrd="0" destOrd="0" presId="urn:microsoft.com/office/officeart/2008/layout/HorizontalMultiLevelHierarchy"/>
    <dgm:cxn modelId="{09FAEFFF-20B1-4BB9-80E7-3D82F47C2628}" type="presOf" srcId="{AE315944-3168-4E0E-A637-AFB91A39AFC1}" destId="{CF5CEE62-B934-4D9E-84CB-152EE3946C13}" srcOrd="0" destOrd="0" presId="urn:microsoft.com/office/officeart/2008/layout/HorizontalMultiLevelHierarchy"/>
    <dgm:cxn modelId="{C91DE7B2-3EE2-4A4C-B9AA-C295983EF6DF}" type="presOf" srcId="{CE66D355-93CA-47B4-A4F0-3D93D83D74ED}" destId="{F4302214-8E0E-4C35-8024-ECC69527BA70}" srcOrd="1" destOrd="0" presId="urn:microsoft.com/office/officeart/2008/layout/HorizontalMultiLevelHierarchy"/>
    <dgm:cxn modelId="{E04F2B2D-5CF4-4D5F-9607-6A9A84E61F36}" type="presOf" srcId="{4B4C328C-0848-49AC-A9B0-1705A20DE091}" destId="{E24B02F9-2320-459F-9021-FF0E2C4F7692}" srcOrd="0" destOrd="0" presId="urn:microsoft.com/office/officeart/2008/layout/HorizontalMultiLevelHierarchy"/>
    <dgm:cxn modelId="{56DD8737-8452-43FD-85B1-14188921753B}" srcId="{84EAF17B-49DB-443F-898E-06E03ACD2D4E}" destId="{4A3C1F13-BB86-444C-94AF-F2502CFF3A28}" srcOrd="0" destOrd="0" parTransId="{BF16AAE7-FE97-46BA-91BE-03267A86A94E}" sibTransId="{F5AA0923-67BF-4EC0-8C22-AE712B46EE0C}"/>
    <dgm:cxn modelId="{8FB00FAF-A07F-4BA3-B29D-AD942E1CC02D}" type="presOf" srcId="{F97AA74F-F958-4560-8441-1D5963873098}" destId="{E0E8751D-25B0-49F6-8BD6-1AE720FE00F2}" srcOrd="0" destOrd="0" presId="urn:microsoft.com/office/officeart/2008/layout/HorizontalMultiLevelHierarchy"/>
    <dgm:cxn modelId="{D809D0FC-F46B-4269-AF48-5F62BE514FDA}" type="presOf" srcId="{7863109D-3619-4F2F-9E0F-BCD22F80E6FF}" destId="{374F6EFD-5F18-4F18-B074-64C64BA3A216}" srcOrd="1" destOrd="0" presId="urn:microsoft.com/office/officeart/2008/layout/HorizontalMultiLevelHierarchy"/>
    <dgm:cxn modelId="{45D82821-9436-4F62-8D9E-423812F88258}" type="presOf" srcId="{3A31E88C-07C4-4D5E-ABEE-70E64EB46D1F}" destId="{A5409E4A-CBB5-4925-B2EE-9C2B09CD39EF}" srcOrd="0" destOrd="0" presId="urn:microsoft.com/office/officeart/2008/layout/HorizontalMultiLevelHierarchy"/>
    <dgm:cxn modelId="{6D5608EC-FF7D-4A1F-9623-F50899D6873C}" type="presOf" srcId="{1B386A6B-2694-4ACD-9AAE-D67B3D9F6A1B}" destId="{D5016D11-EB4A-4C87-B663-8F32D0538524}" srcOrd="0" destOrd="0" presId="urn:microsoft.com/office/officeart/2008/layout/HorizontalMultiLevelHierarchy"/>
    <dgm:cxn modelId="{98674CC0-F813-49C1-956B-70747B09BFAD}" type="presOf" srcId="{1D8112F6-8FF2-46EE-9A5A-6080BF1F26CC}" destId="{9174EC58-3615-41A2-916F-2F98611ED800}" srcOrd="0" destOrd="0" presId="urn:microsoft.com/office/officeart/2008/layout/HorizontalMultiLevelHierarchy"/>
    <dgm:cxn modelId="{58F27204-B8FE-49D1-9E42-73074021655D}" srcId="{4A3C1F13-BB86-444C-94AF-F2502CFF3A28}" destId="{414C4CB7-B59E-4CF8-A30A-3C7250AB4FF8}" srcOrd="2" destOrd="0" parTransId="{1C981A20-985F-4C16-BD85-CD9D37EFF7CE}" sibTransId="{8FC97AC2-50D3-4A71-8069-6D3EADF816FE}"/>
    <dgm:cxn modelId="{9739674F-1CF1-491E-8C75-C94D7A8E9780}" srcId="{613B9CF7-F2AE-419C-A1FC-A9C2BF02BAD1}" destId="{92DBAAF9-6256-4A49-A007-CEC58C210193}" srcOrd="2" destOrd="0" parTransId="{5634EFCF-6C75-473C-ADDB-1096B994585F}" sibTransId="{AD632CFB-666E-40FC-9DB7-63DCF736B763}"/>
    <dgm:cxn modelId="{3B0D12B1-9630-44C2-AB63-01F59A7EC6E8}" type="presOf" srcId="{613B9CF7-F2AE-419C-A1FC-A9C2BF02BAD1}" destId="{C95986DA-6B69-43E6-8BED-646E4A63B317}" srcOrd="0" destOrd="0" presId="urn:microsoft.com/office/officeart/2008/layout/HorizontalMultiLevelHierarchy"/>
    <dgm:cxn modelId="{8A420DA9-FE92-4BA2-BE26-1B4440E52BDD}" type="presOf" srcId="{1C981A20-985F-4C16-BD85-CD9D37EFF7CE}" destId="{BE7B1908-ECAE-4ED5-8DB7-7D59A151A87A}" srcOrd="1" destOrd="0" presId="urn:microsoft.com/office/officeart/2008/layout/HorizontalMultiLevelHierarchy"/>
    <dgm:cxn modelId="{E43172F5-59AA-4E90-9703-08134905ADD5}" type="presParOf" srcId="{7F206B2F-1739-456D-8CAA-5FDAC3B514FF}" destId="{EE93EECA-32A5-4AFC-BB8B-C14E5EDCEF2E}" srcOrd="0" destOrd="0" presId="urn:microsoft.com/office/officeart/2008/layout/HorizontalMultiLevelHierarchy"/>
    <dgm:cxn modelId="{13720724-1C71-430E-AEFB-864616B9F5F8}" type="presParOf" srcId="{EE93EECA-32A5-4AFC-BB8B-C14E5EDCEF2E}" destId="{31701DDF-4BA4-40CD-93CE-A42E291FC80F}" srcOrd="0" destOrd="0" presId="urn:microsoft.com/office/officeart/2008/layout/HorizontalMultiLevelHierarchy"/>
    <dgm:cxn modelId="{B74DCA35-61D8-44AA-9E86-2636D5E827CE}" type="presParOf" srcId="{EE93EECA-32A5-4AFC-BB8B-C14E5EDCEF2E}" destId="{E5362D07-4858-4A2C-A46A-314E33AF06E1}" srcOrd="1" destOrd="0" presId="urn:microsoft.com/office/officeart/2008/layout/HorizontalMultiLevelHierarchy"/>
    <dgm:cxn modelId="{BAEF93D1-A44F-4DA3-8340-5A851B1BB800}" type="presParOf" srcId="{E5362D07-4858-4A2C-A46A-314E33AF06E1}" destId="{E0E8751D-25B0-49F6-8BD6-1AE720FE00F2}" srcOrd="0" destOrd="0" presId="urn:microsoft.com/office/officeart/2008/layout/HorizontalMultiLevelHierarchy"/>
    <dgm:cxn modelId="{9250FF7A-3CA2-4C6E-8F8C-60EBB4E1A07B}" type="presParOf" srcId="{E0E8751D-25B0-49F6-8BD6-1AE720FE00F2}" destId="{F957851E-5FA4-483E-8C7B-166EED602DAB}" srcOrd="0" destOrd="0" presId="urn:microsoft.com/office/officeart/2008/layout/HorizontalMultiLevelHierarchy"/>
    <dgm:cxn modelId="{841D3ADF-B783-49A3-A323-6EAD8D2A9474}" type="presParOf" srcId="{E5362D07-4858-4A2C-A46A-314E33AF06E1}" destId="{429AFCD0-3988-422C-849C-35254D695D8B}" srcOrd="1" destOrd="0" presId="urn:microsoft.com/office/officeart/2008/layout/HorizontalMultiLevelHierarchy"/>
    <dgm:cxn modelId="{EEF8DBAD-39C9-4943-AE1B-5AB7C3BF68A9}" type="presParOf" srcId="{429AFCD0-3988-422C-849C-35254D695D8B}" destId="{CF5CEE62-B934-4D9E-84CB-152EE3946C13}" srcOrd="0" destOrd="0" presId="urn:microsoft.com/office/officeart/2008/layout/HorizontalMultiLevelHierarchy"/>
    <dgm:cxn modelId="{969AD91F-7D5D-42F8-9BA3-606C01484609}" type="presParOf" srcId="{429AFCD0-3988-422C-849C-35254D695D8B}" destId="{78ED5003-871A-42F7-84F0-2DF81CADD93B}" srcOrd="1" destOrd="0" presId="urn:microsoft.com/office/officeart/2008/layout/HorizontalMultiLevelHierarchy"/>
    <dgm:cxn modelId="{8D3F8594-53FB-4D6B-B12D-BD59776C7B8E}" type="presParOf" srcId="{78ED5003-871A-42F7-84F0-2DF81CADD93B}" destId="{3629C91A-C1EE-43F1-957A-41114723552D}" srcOrd="0" destOrd="0" presId="urn:microsoft.com/office/officeart/2008/layout/HorizontalMultiLevelHierarchy"/>
    <dgm:cxn modelId="{11C29467-2DF6-4288-B927-2B1D0A8041A4}" type="presParOf" srcId="{3629C91A-C1EE-43F1-957A-41114723552D}" destId="{3181115D-C26E-4D4E-87E2-0E6E59930CE1}" srcOrd="0" destOrd="0" presId="urn:microsoft.com/office/officeart/2008/layout/HorizontalMultiLevelHierarchy"/>
    <dgm:cxn modelId="{62265425-1C90-4B48-881D-74769D6D3E93}" type="presParOf" srcId="{78ED5003-871A-42F7-84F0-2DF81CADD93B}" destId="{AAC576AC-89D2-457F-9263-1EB99907A1DE}" srcOrd="1" destOrd="0" presId="urn:microsoft.com/office/officeart/2008/layout/HorizontalMultiLevelHierarchy"/>
    <dgm:cxn modelId="{049E37DE-E04A-4338-A25D-82D6A6A70D83}" type="presParOf" srcId="{AAC576AC-89D2-457F-9263-1EB99907A1DE}" destId="{698C40A9-F66D-45B9-83BD-8C24309EC503}" srcOrd="0" destOrd="0" presId="urn:microsoft.com/office/officeart/2008/layout/HorizontalMultiLevelHierarchy"/>
    <dgm:cxn modelId="{69DA382D-9EA2-4D53-875C-3784EC435324}" type="presParOf" srcId="{AAC576AC-89D2-457F-9263-1EB99907A1DE}" destId="{5A75B399-6072-4CDC-A536-A165C0E0ACB9}" srcOrd="1" destOrd="0" presId="urn:microsoft.com/office/officeart/2008/layout/HorizontalMultiLevelHierarchy"/>
    <dgm:cxn modelId="{2F49514A-0D0D-4FFB-9CEC-CAAE4C168E76}" type="presParOf" srcId="{78ED5003-871A-42F7-84F0-2DF81CADD93B}" destId="{E8B6C40B-CFBD-43C6-AB12-68CA46FE0C1F}" srcOrd="2" destOrd="0" presId="urn:microsoft.com/office/officeart/2008/layout/HorizontalMultiLevelHierarchy"/>
    <dgm:cxn modelId="{515C316D-01E4-40E1-B45D-2A0B45D42286}" type="presParOf" srcId="{E8B6C40B-CFBD-43C6-AB12-68CA46FE0C1F}" destId="{F4302214-8E0E-4C35-8024-ECC69527BA70}" srcOrd="0" destOrd="0" presId="urn:microsoft.com/office/officeart/2008/layout/HorizontalMultiLevelHierarchy"/>
    <dgm:cxn modelId="{67FF6C3C-06FB-443F-852F-C00DE7B26F59}" type="presParOf" srcId="{78ED5003-871A-42F7-84F0-2DF81CADD93B}" destId="{BA8E93A9-46F9-49C6-8F52-983005171C1A}" srcOrd="3" destOrd="0" presId="urn:microsoft.com/office/officeart/2008/layout/HorizontalMultiLevelHierarchy"/>
    <dgm:cxn modelId="{EBA9CF96-8CDE-4CD3-B174-D8847AC794A6}" type="presParOf" srcId="{BA8E93A9-46F9-49C6-8F52-983005171C1A}" destId="{84809E11-E88D-42A1-AD19-F93DE7F6AA7E}" srcOrd="0" destOrd="0" presId="urn:microsoft.com/office/officeart/2008/layout/HorizontalMultiLevelHierarchy"/>
    <dgm:cxn modelId="{ADD3CCFB-A6CA-40E3-9BB5-1CA99FA58A9F}" type="presParOf" srcId="{BA8E93A9-46F9-49C6-8F52-983005171C1A}" destId="{C0C2B3C4-5E1D-48DF-A48B-418C06BBF2BA}" srcOrd="1" destOrd="0" presId="urn:microsoft.com/office/officeart/2008/layout/HorizontalMultiLevelHierarchy"/>
    <dgm:cxn modelId="{96DE2F55-49C2-4CD9-8B0C-F586F0E87EBC}" type="presParOf" srcId="{E5362D07-4858-4A2C-A46A-314E33AF06E1}" destId="{5B56B3CE-BB89-41AB-A135-F2DE8DD8BF26}" srcOrd="2" destOrd="0" presId="urn:microsoft.com/office/officeart/2008/layout/HorizontalMultiLevelHierarchy"/>
    <dgm:cxn modelId="{D47EDC16-8439-45D6-8A4A-85492C7E388B}" type="presParOf" srcId="{5B56B3CE-BB89-41AB-A135-F2DE8DD8BF26}" destId="{4CA3D8CE-0201-445A-9892-3A65CBF57928}" srcOrd="0" destOrd="0" presId="urn:microsoft.com/office/officeart/2008/layout/HorizontalMultiLevelHierarchy"/>
    <dgm:cxn modelId="{DA19C6FC-2143-4B35-9D4C-BBBBD123024B}" type="presParOf" srcId="{E5362D07-4858-4A2C-A46A-314E33AF06E1}" destId="{E4273442-129B-4B98-A772-86E0A6A4AD43}" srcOrd="3" destOrd="0" presId="urn:microsoft.com/office/officeart/2008/layout/HorizontalMultiLevelHierarchy"/>
    <dgm:cxn modelId="{94D9CC2A-7C83-40ED-B395-3811B0438578}" type="presParOf" srcId="{E4273442-129B-4B98-A772-86E0A6A4AD43}" destId="{C95986DA-6B69-43E6-8BED-646E4A63B317}" srcOrd="0" destOrd="0" presId="urn:microsoft.com/office/officeart/2008/layout/HorizontalMultiLevelHierarchy"/>
    <dgm:cxn modelId="{30558EA4-DCC5-4788-AEE8-CFA0A4180F54}" type="presParOf" srcId="{E4273442-129B-4B98-A772-86E0A6A4AD43}" destId="{0959D2B6-3B53-4D55-A0E5-7DCB40EE8022}" srcOrd="1" destOrd="0" presId="urn:microsoft.com/office/officeart/2008/layout/HorizontalMultiLevelHierarchy"/>
    <dgm:cxn modelId="{3D33113E-28F4-44AD-BFC0-E69C094C6F2C}" type="presParOf" srcId="{0959D2B6-3B53-4D55-A0E5-7DCB40EE8022}" destId="{F2A1F6B6-B7FC-49A0-A425-8C98DA81ACE0}" srcOrd="0" destOrd="0" presId="urn:microsoft.com/office/officeart/2008/layout/HorizontalMultiLevelHierarchy"/>
    <dgm:cxn modelId="{E139B3DB-EEEB-45F6-8E67-9AC447E148F7}" type="presParOf" srcId="{F2A1F6B6-B7FC-49A0-A425-8C98DA81ACE0}" destId="{2E06F5F7-B402-49A7-9AB2-E215BF516CDB}" srcOrd="0" destOrd="0" presId="urn:microsoft.com/office/officeart/2008/layout/HorizontalMultiLevelHierarchy"/>
    <dgm:cxn modelId="{495F8FC4-54D1-45AF-B408-8E94F0D4A659}" type="presParOf" srcId="{0959D2B6-3B53-4D55-A0E5-7DCB40EE8022}" destId="{F37CBECB-6C81-4548-B89F-F23F9D051A9B}" srcOrd="1" destOrd="0" presId="urn:microsoft.com/office/officeart/2008/layout/HorizontalMultiLevelHierarchy"/>
    <dgm:cxn modelId="{962A2BF9-B240-49A3-839E-65329F1BC985}" type="presParOf" srcId="{F37CBECB-6C81-4548-B89F-F23F9D051A9B}" destId="{95440F24-3AA8-499B-B7D6-91ECBF47812A}" srcOrd="0" destOrd="0" presId="urn:microsoft.com/office/officeart/2008/layout/HorizontalMultiLevelHierarchy"/>
    <dgm:cxn modelId="{BBAC797D-6EBD-4A5D-B4AB-1D7DD0630468}" type="presParOf" srcId="{F37CBECB-6C81-4548-B89F-F23F9D051A9B}" destId="{4AF4746E-AB7E-4E6C-A227-66F74D072090}" srcOrd="1" destOrd="0" presId="urn:microsoft.com/office/officeart/2008/layout/HorizontalMultiLevelHierarchy"/>
    <dgm:cxn modelId="{7C7FF3F6-B6EB-470C-BF90-5FDE50E76044}" type="presParOf" srcId="{0959D2B6-3B53-4D55-A0E5-7DCB40EE8022}" destId="{4FE62250-208E-46B7-8814-8D329F299432}" srcOrd="2" destOrd="0" presId="urn:microsoft.com/office/officeart/2008/layout/HorizontalMultiLevelHierarchy"/>
    <dgm:cxn modelId="{70BBA1C4-5C43-429E-A795-4F03C96A3E58}" type="presParOf" srcId="{4FE62250-208E-46B7-8814-8D329F299432}" destId="{9C2A8C42-E909-470F-BEFA-FBC38E1BFE32}" srcOrd="0" destOrd="0" presId="urn:microsoft.com/office/officeart/2008/layout/HorizontalMultiLevelHierarchy"/>
    <dgm:cxn modelId="{23A9BA74-A1CF-41A2-89DB-684EBF695883}" type="presParOf" srcId="{0959D2B6-3B53-4D55-A0E5-7DCB40EE8022}" destId="{F72610D4-913B-435A-B479-94EB014AE2DD}" srcOrd="3" destOrd="0" presId="urn:microsoft.com/office/officeart/2008/layout/HorizontalMultiLevelHierarchy"/>
    <dgm:cxn modelId="{5CE3B476-6C87-4819-8131-46FAA4C861DC}" type="presParOf" srcId="{F72610D4-913B-435A-B479-94EB014AE2DD}" destId="{E24B02F9-2320-459F-9021-FF0E2C4F7692}" srcOrd="0" destOrd="0" presId="urn:microsoft.com/office/officeart/2008/layout/HorizontalMultiLevelHierarchy"/>
    <dgm:cxn modelId="{3B58AF56-231C-4B03-820C-6B0829ADE938}" type="presParOf" srcId="{F72610D4-913B-435A-B479-94EB014AE2DD}" destId="{4949E008-1506-47FB-BD34-A2ECD0AC0219}" srcOrd="1" destOrd="0" presId="urn:microsoft.com/office/officeart/2008/layout/HorizontalMultiLevelHierarchy"/>
    <dgm:cxn modelId="{7C2E2051-B837-4976-8CD6-BC38B70568B3}" type="presParOf" srcId="{0959D2B6-3B53-4D55-A0E5-7DCB40EE8022}" destId="{7EE86C56-8C1C-4AD0-A7E0-959579E1C860}" srcOrd="4" destOrd="0" presId="urn:microsoft.com/office/officeart/2008/layout/HorizontalMultiLevelHierarchy"/>
    <dgm:cxn modelId="{B45508F3-EA21-4DBF-849B-50D08FF74072}" type="presParOf" srcId="{7EE86C56-8C1C-4AD0-A7E0-959579E1C860}" destId="{2B468314-09D3-4BF6-8734-9BCCB23D8725}" srcOrd="0" destOrd="0" presId="urn:microsoft.com/office/officeart/2008/layout/HorizontalMultiLevelHierarchy"/>
    <dgm:cxn modelId="{8537AE36-A3F5-4897-8E7E-D88890F306C6}" type="presParOf" srcId="{0959D2B6-3B53-4D55-A0E5-7DCB40EE8022}" destId="{6D550D16-9E8A-43D3-9B40-C0E8AB25A0F2}" srcOrd="5" destOrd="0" presId="urn:microsoft.com/office/officeart/2008/layout/HorizontalMultiLevelHierarchy"/>
    <dgm:cxn modelId="{4BD561EF-0B61-4D45-9559-304A3D597EE9}" type="presParOf" srcId="{6D550D16-9E8A-43D3-9B40-C0E8AB25A0F2}" destId="{A53095E9-BC3C-4F8A-AB31-F90747F32985}" srcOrd="0" destOrd="0" presId="urn:microsoft.com/office/officeart/2008/layout/HorizontalMultiLevelHierarchy"/>
    <dgm:cxn modelId="{A3500E78-010C-4C9E-8D5A-D75869AF87DE}" type="presParOf" srcId="{6D550D16-9E8A-43D3-9B40-C0E8AB25A0F2}" destId="{CA21EB11-8C20-40A3-B266-D7D537587408}" srcOrd="1" destOrd="0" presId="urn:microsoft.com/office/officeart/2008/layout/HorizontalMultiLevelHierarchy"/>
    <dgm:cxn modelId="{5E9FF50C-B155-4883-8C71-9DC5352EE774}" type="presParOf" srcId="{0959D2B6-3B53-4D55-A0E5-7DCB40EE8022}" destId="{D5016D11-EB4A-4C87-B663-8F32D0538524}" srcOrd="6" destOrd="0" presId="urn:microsoft.com/office/officeart/2008/layout/HorizontalMultiLevelHierarchy"/>
    <dgm:cxn modelId="{9FC7A219-D1BF-4368-9371-C96362D0B9BF}" type="presParOf" srcId="{D5016D11-EB4A-4C87-B663-8F32D0538524}" destId="{9FE0523F-16A3-4F34-9534-FACC19D6E50B}" srcOrd="0" destOrd="0" presId="urn:microsoft.com/office/officeart/2008/layout/HorizontalMultiLevelHierarchy"/>
    <dgm:cxn modelId="{F923E625-DBA4-4E9E-A108-45EF0A755712}" type="presParOf" srcId="{0959D2B6-3B53-4D55-A0E5-7DCB40EE8022}" destId="{489F2CA5-2163-4C79-8AE6-21AFDE93F03B}" srcOrd="7" destOrd="0" presId="urn:microsoft.com/office/officeart/2008/layout/HorizontalMultiLevelHierarchy"/>
    <dgm:cxn modelId="{16A388AA-C762-4032-B955-A3876E02F815}" type="presParOf" srcId="{489F2CA5-2163-4C79-8AE6-21AFDE93F03B}" destId="{F7C0BD34-2FA0-402B-A6D9-E61E8FDFA8E8}" srcOrd="0" destOrd="0" presId="urn:microsoft.com/office/officeart/2008/layout/HorizontalMultiLevelHierarchy"/>
    <dgm:cxn modelId="{06CC0DB3-3989-486B-A02A-F9B3B6520F52}" type="presParOf" srcId="{489F2CA5-2163-4C79-8AE6-21AFDE93F03B}" destId="{27322BB7-6BCF-4D18-906A-8C1380AFC6AA}" srcOrd="1" destOrd="0" presId="urn:microsoft.com/office/officeart/2008/layout/HorizontalMultiLevelHierarchy"/>
    <dgm:cxn modelId="{A8D9A1D7-BD3B-4816-B85B-B5C0D26939A8}" type="presParOf" srcId="{0959D2B6-3B53-4D55-A0E5-7DCB40EE8022}" destId="{A5409E4A-CBB5-4925-B2EE-9C2B09CD39EF}" srcOrd="8" destOrd="0" presId="urn:microsoft.com/office/officeart/2008/layout/HorizontalMultiLevelHierarchy"/>
    <dgm:cxn modelId="{87BBFAB8-9774-4F11-9D1D-DBF227361C9F}" type="presParOf" srcId="{A5409E4A-CBB5-4925-B2EE-9C2B09CD39EF}" destId="{DB883998-E5C7-4D00-820C-6E400468AB3E}" srcOrd="0" destOrd="0" presId="urn:microsoft.com/office/officeart/2008/layout/HorizontalMultiLevelHierarchy"/>
    <dgm:cxn modelId="{CAAE83F4-D1CD-4A33-A138-F6A24D37D013}" type="presParOf" srcId="{0959D2B6-3B53-4D55-A0E5-7DCB40EE8022}" destId="{5040D371-88E7-468F-A788-2A911E18D39D}" srcOrd="9" destOrd="0" presId="urn:microsoft.com/office/officeart/2008/layout/HorizontalMultiLevelHierarchy"/>
    <dgm:cxn modelId="{0A400D66-866D-4F78-8ABD-90DE0821F0F7}" type="presParOf" srcId="{5040D371-88E7-468F-A788-2A911E18D39D}" destId="{9174EC58-3615-41A2-916F-2F98611ED800}" srcOrd="0" destOrd="0" presId="urn:microsoft.com/office/officeart/2008/layout/HorizontalMultiLevelHierarchy"/>
    <dgm:cxn modelId="{BF0ECDFF-95AD-4312-A59A-1BFA41F00379}" type="presParOf" srcId="{5040D371-88E7-468F-A788-2A911E18D39D}" destId="{F7115D4D-5FBE-4687-83A2-813B846E06FB}" srcOrd="1" destOrd="0" presId="urn:microsoft.com/office/officeart/2008/layout/HorizontalMultiLevelHierarchy"/>
    <dgm:cxn modelId="{5D0C6FA7-A622-4499-B5E1-BA1F05ECB24A}" type="presParOf" srcId="{E5362D07-4858-4A2C-A46A-314E33AF06E1}" destId="{0B042CAF-2C41-485B-866C-7CDE78BA3BA6}" srcOrd="4" destOrd="0" presId="urn:microsoft.com/office/officeart/2008/layout/HorizontalMultiLevelHierarchy"/>
    <dgm:cxn modelId="{BE98CB5E-C5FD-45F7-9587-27D6536B2BC8}" type="presParOf" srcId="{0B042CAF-2C41-485B-866C-7CDE78BA3BA6}" destId="{BE7B1908-ECAE-4ED5-8DB7-7D59A151A87A}" srcOrd="0" destOrd="0" presId="urn:microsoft.com/office/officeart/2008/layout/HorizontalMultiLevelHierarchy"/>
    <dgm:cxn modelId="{1E8B0351-BEC9-492D-B1B8-37191448041F}" type="presParOf" srcId="{E5362D07-4858-4A2C-A46A-314E33AF06E1}" destId="{2027F84B-A616-4E10-B58F-DB41CD982175}" srcOrd="5" destOrd="0" presId="urn:microsoft.com/office/officeart/2008/layout/HorizontalMultiLevelHierarchy"/>
    <dgm:cxn modelId="{838635FE-1231-4A47-AD22-00D24DA5EEF4}" type="presParOf" srcId="{2027F84B-A616-4E10-B58F-DB41CD982175}" destId="{1110CBB3-4B48-487E-9300-6E98CBB10B27}" srcOrd="0" destOrd="0" presId="urn:microsoft.com/office/officeart/2008/layout/HorizontalMultiLevelHierarchy"/>
    <dgm:cxn modelId="{086DF23C-8347-4A1A-9F86-B6FF0D54062F}" type="presParOf" srcId="{2027F84B-A616-4E10-B58F-DB41CD982175}" destId="{2EE7402F-D38D-4F20-A1C9-2C074788D753}" srcOrd="1" destOrd="0" presId="urn:microsoft.com/office/officeart/2008/layout/HorizontalMultiLevelHierarchy"/>
    <dgm:cxn modelId="{2C082CAF-6499-48B2-AAA2-75D53E0E1A63}" type="presParOf" srcId="{E5362D07-4858-4A2C-A46A-314E33AF06E1}" destId="{1F8B07A5-CE62-4A98-BBC8-9DD23CA3C4F1}" srcOrd="6" destOrd="0" presId="urn:microsoft.com/office/officeart/2008/layout/HorizontalMultiLevelHierarchy"/>
    <dgm:cxn modelId="{145E902A-92F9-40A5-9DE3-26A1E4236169}" type="presParOf" srcId="{1F8B07A5-CE62-4A98-BBC8-9DD23CA3C4F1}" destId="{374F6EFD-5F18-4F18-B074-64C64BA3A216}" srcOrd="0" destOrd="0" presId="urn:microsoft.com/office/officeart/2008/layout/HorizontalMultiLevelHierarchy"/>
    <dgm:cxn modelId="{D065589F-4285-4DE1-919B-ACB4C33D38A9}" type="presParOf" srcId="{E5362D07-4858-4A2C-A46A-314E33AF06E1}" destId="{3FFFDCF6-01FE-4C88-9E2E-64CEDD29C0DC}" srcOrd="7" destOrd="0" presId="urn:microsoft.com/office/officeart/2008/layout/HorizontalMultiLevelHierarchy"/>
    <dgm:cxn modelId="{48430C35-3A42-41AD-B975-9D3DDDB177B9}" type="presParOf" srcId="{3FFFDCF6-01FE-4C88-9E2E-64CEDD29C0DC}" destId="{16EB6AE4-4AF5-4CF6-B4C8-C197135764BB}" srcOrd="0" destOrd="0" presId="urn:microsoft.com/office/officeart/2008/layout/HorizontalMultiLevelHierarchy"/>
    <dgm:cxn modelId="{CCA506DF-2614-4DDF-9AD9-3F225A933F46}" type="presParOf" srcId="{3FFFDCF6-01FE-4C88-9E2E-64CEDD29C0DC}" destId="{447B1A40-932D-4B00-A2F7-023CD69C30B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EAF17B-49DB-443F-898E-06E03ACD2D4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3C1F13-BB86-444C-94AF-F2502CFF3A28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th-TH" sz="1800" b="1" dirty="0" smtClean="0">
              <a:solidFill>
                <a:schemeClr val="tx1"/>
              </a:solidFill>
            </a:rPr>
            <a:t>เป้าหมาย</a:t>
          </a:r>
          <a:r>
            <a:rPr lang="en-US" sz="1800" b="1" dirty="0" smtClean="0">
              <a:solidFill>
                <a:schemeClr val="tx1"/>
              </a:solidFill>
            </a:rPr>
            <a:t>:</a:t>
          </a:r>
        </a:p>
        <a:p>
          <a:pPr algn="l"/>
          <a:r>
            <a:rPr lang="th-TH" sz="1600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- รายใหม่ลดลง</a:t>
          </a:r>
        </a:p>
        <a:p>
          <a:pPr algn="l"/>
          <a:r>
            <a:rPr lang="en-US" sz="1600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- Control </a:t>
          </a:r>
          <a:r>
            <a:rPr lang="th-TH" sz="1600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ได้ </a:t>
          </a:r>
        </a:p>
        <a:p>
          <a:pPr algn="l"/>
          <a:r>
            <a:rPr lang="th-TH" sz="1600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- ไม่มีภาวะแทรก ซ้อน</a:t>
          </a:r>
          <a:endParaRPr lang="en-GB" sz="1600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BF16AAE7-FE97-46BA-91BE-03267A86A94E}" type="parTrans" cxnId="{56DD8737-8452-43FD-85B1-14188921753B}">
      <dgm:prSet/>
      <dgm:spPr/>
      <dgm:t>
        <a:bodyPr/>
        <a:lstStyle/>
        <a:p>
          <a:endParaRPr lang="en-GB"/>
        </a:p>
      </dgm:t>
    </dgm:pt>
    <dgm:pt modelId="{F5AA0923-67BF-4EC0-8C22-AE712B46EE0C}" type="sibTrans" cxnId="{56DD8737-8452-43FD-85B1-14188921753B}">
      <dgm:prSet/>
      <dgm:spPr/>
      <dgm:t>
        <a:bodyPr/>
        <a:lstStyle/>
        <a:p>
          <a:endParaRPr lang="en-GB"/>
        </a:p>
      </dgm:t>
    </dgm:pt>
    <dgm:pt modelId="{AE315944-3168-4E0E-A637-AFB91A39AFC1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Early detection</a:t>
          </a:r>
          <a:r>
            <a:rPr lang="en-GB" dirty="0" smtClean="0">
              <a:solidFill>
                <a:schemeClr val="tx1"/>
              </a:solidFill>
            </a:rPr>
            <a:t> </a:t>
          </a:r>
          <a:endParaRPr lang="en-GB" dirty="0">
            <a:solidFill>
              <a:schemeClr val="tx1"/>
            </a:solidFill>
          </a:endParaRPr>
        </a:p>
      </dgm:t>
    </dgm:pt>
    <dgm:pt modelId="{F97AA74F-F958-4560-8441-1D5963873098}" type="parTrans" cxnId="{19A72A83-7177-4B25-9846-1086BFDF6B5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2ADA845C-D6C7-4386-8B11-6B954257106B}" type="sibTrans" cxnId="{19A72A83-7177-4B25-9846-1086BFDF6B50}">
      <dgm:prSet/>
      <dgm:spPr/>
      <dgm:t>
        <a:bodyPr/>
        <a:lstStyle/>
        <a:p>
          <a:endParaRPr lang="en-GB"/>
        </a:p>
      </dgm:t>
    </dgm:pt>
    <dgm:pt modelId="{966D9D59-3225-4998-8AB8-03DDB048ECC1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Screening  </a:t>
          </a:r>
          <a:endParaRPr lang="en-GB" dirty="0"/>
        </a:p>
      </dgm:t>
    </dgm:pt>
    <dgm:pt modelId="{E1643E44-4DCA-4BC7-A01A-B12DDBE7D3CF}" type="parTrans" cxnId="{11598B20-FED3-44CA-BBF4-937D0A54DD0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EC48D8E8-79A7-4AE6-A8DA-AC3DC095048A}" type="sibTrans" cxnId="{11598B20-FED3-44CA-BBF4-937D0A54DD08}">
      <dgm:prSet/>
      <dgm:spPr/>
      <dgm:t>
        <a:bodyPr/>
        <a:lstStyle/>
        <a:p>
          <a:endParaRPr lang="en-GB"/>
        </a:p>
      </dgm:t>
    </dgm:pt>
    <dgm:pt modelId="{613B9CF7-F2AE-419C-A1FC-A9C2BF02BAD1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Treatment</a:t>
          </a:r>
          <a:endParaRPr lang="en-GB" dirty="0">
            <a:solidFill>
              <a:schemeClr val="tx1"/>
            </a:solidFill>
          </a:endParaRPr>
        </a:p>
      </dgm:t>
    </dgm:pt>
    <dgm:pt modelId="{C14A612D-C9B2-44BC-9A3D-01513E60E370}" type="parTrans" cxnId="{2C86B3F6-7EB4-4110-964E-4C06CAD0763A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B825B709-8E58-4A66-A2C3-1552599E3CA2}" type="sibTrans" cxnId="{2C86B3F6-7EB4-4110-964E-4C06CAD0763A}">
      <dgm:prSet/>
      <dgm:spPr/>
      <dgm:t>
        <a:bodyPr/>
        <a:lstStyle/>
        <a:p>
          <a:endParaRPr lang="en-GB"/>
        </a:p>
      </dgm:t>
    </dgm:pt>
    <dgm:pt modelId="{EA49D0A6-044A-4586-B00B-2EE21E5B5138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Drugs</a:t>
          </a:r>
          <a:endParaRPr lang="en-GB" dirty="0"/>
        </a:p>
      </dgm:t>
    </dgm:pt>
    <dgm:pt modelId="{07628917-1B3D-4CC3-B86F-C5175AADF09D}" type="parTrans" cxnId="{E07FE0C2-7D38-4524-BC02-64FC72A52DB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4B26D911-87BE-431D-9C5B-7B5BC1305578}" type="sibTrans" cxnId="{E07FE0C2-7D38-4524-BC02-64FC72A52DB2}">
      <dgm:prSet/>
      <dgm:spPr/>
      <dgm:t>
        <a:bodyPr/>
        <a:lstStyle/>
        <a:p>
          <a:endParaRPr lang="en-GB"/>
        </a:p>
      </dgm:t>
    </dgm:pt>
    <dgm:pt modelId="{414C4CB7-B59E-4CF8-A30A-3C7250AB4FF8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Continue of care</a:t>
          </a:r>
          <a:endParaRPr lang="en-GB" dirty="0">
            <a:solidFill>
              <a:schemeClr val="tx1"/>
            </a:solidFill>
          </a:endParaRPr>
        </a:p>
      </dgm:t>
    </dgm:pt>
    <dgm:pt modelId="{1C981A20-985F-4C16-BD85-CD9D37EFF7CE}" type="parTrans" cxnId="{58F27204-B8FE-49D1-9E42-73074021655D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8FC97AC2-50D3-4A71-8069-6D3EADF816FE}" type="sibTrans" cxnId="{58F27204-B8FE-49D1-9E42-73074021655D}">
      <dgm:prSet/>
      <dgm:spPr/>
      <dgm:t>
        <a:bodyPr/>
        <a:lstStyle/>
        <a:p>
          <a:endParaRPr lang="en-GB"/>
        </a:p>
      </dgm:t>
    </dgm:pt>
    <dgm:pt modelId="{99CF9886-161C-4285-BB9D-3661F3BE2E17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เฝ้าระวังภาวะแทรกซ้อนที่อาจเกิดขึ้น</a:t>
          </a:r>
          <a:endParaRPr lang="en-GB" dirty="0">
            <a:solidFill>
              <a:schemeClr val="tx1"/>
            </a:solidFill>
          </a:endParaRPr>
        </a:p>
      </dgm:t>
    </dgm:pt>
    <dgm:pt modelId="{000D3A81-1EED-4F43-A8B8-870885C9D1F1}" type="parTrans" cxnId="{1514571B-6F19-4593-A63D-4FB84437A505}">
      <dgm:prSet/>
      <dgm:spPr/>
      <dgm:t>
        <a:bodyPr/>
        <a:lstStyle/>
        <a:p>
          <a:endParaRPr lang="th-TH"/>
        </a:p>
      </dgm:t>
    </dgm:pt>
    <dgm:pt modelId="{1882CE77-10C6-4617-A682-F31A5C01F4AA}" type="sibTrans" cxnId="{1514571B-6F19-4593-A63D-4FB84437A505}">
      <dgm:prSet/>
      <dgm:spPr/>
      <dgm:t>
        <a:bodyPr/>
        <a:lstStyle/>
        <a:p>
          <a:endParaRPr lang="th-TH"/>
        </a:p>
      </dgm:t>
    </dgm:pt>
    <dgm:pt modelId="{AC3F633B-88B0-427D-A84D-D599746883CE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Rehab </a:t>
          </a:r>
          <a:r>
            <a:rPr lang="th-TH" dirty="0" smtClean="0">
              <a:solidFill>
                <a:schemeClr val="tx1"/>
              </a:solidFill>
            </a:rPr>
            <a:t>ฟื้นฟูสภาพในรายที่เกิดภาวะแทรกซ้อนแล้ว</a:t>
          </a:r>
          <a:endParaRPr lang="en-GB" dirty="0">
            <a:solidFill>
              <a:schemeClr val="tx1"/>
            </a:solidFill>
          </a:endParaRPr>
        </a:p>
      </dgm:t>
    </dgm:pt>
    <dgm:pt modelId="{3B770EC6-4583-4A0A-A299-247D5DA77B67}" type="sibTrans" cxnId="{4B24E17E-B42F-4AC0-B21D-56A8467BF851}">
      <dgm:prSet/>
      <dgm:spPr/>
      <dgm:t>
        <a:bodyPr/>
        <a:lstStyle/>
        <a:p>
          <a:endParaRPr lang="th-TH"/>
        </a:p>
      </dgm:t>
    </dgm:pt>
    <dgm:pt modelId="{7863109D-3619-4F2F-9E0F-BCD22F80E6FF}" type="parTrans" cxnId="{4B24E17E-B42F-4AC0-B21D-56A8467BF851}">
      <dgm:prSet/>
      <dgm:spPr/>
      <dgm:t>
        <a:bodyPr/>
        <a:lstStyle/>
        <a:p>
          <a:endParaRPr lang="th-TH"/>
        </a:p>
      </dgm:t>
    </dgm:pt>
    <dgm:pt modelId="{49727071-8F38-439B-95AF-E8FD98BB11E1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Rehabilitation</a:t>
          </a:r>
          <a:r>
            <a:rPr lang="en-GB" dirty="0" smtClean="0">
              <a:solidFill>
                <a:schemeClr val="tx1"/>
              </a:solidFill>
            </a:rPr>
            <a:t> </a:t>
          </a:r>
          <a:endParaRPr lang="en-GB" dirty="0">
            <a:solidFill>
              <a:schemeClr val="tx1"/>
            </a:solidFill>
          </a:endParaRPr>
        </a:p>
      </dgm:t>
    </dgm:pt>
    <dgm:pt modelId="{F8E94098-F285-4ABB-9754-6573DC7BB975}" type="parTrans" cxnId="{E60EB22D-36B9-4A05-8C02-F889F82373F0}">
      <dgm:prSet/>
      <dgm:spPr/>
      <dgm:t>
        <a:bodyPr/>
        <a:lstStyle/>
        <a:p>
          <a:endParaRPr lang="th-TH"/>
        </a:p>
      </dgm:t>
    </dgm:pt>
    <dgm:pt modelId="{C84EA4DF-AF7D-489D-967D-840172A5EF4E}" type="sibTrans" cxnId="{E60EB22D-36B9-4A05-8C02-F889F82373F0}">
      <dgm:prSet/>
      <dgm:spPr/>
      <dgm:t>
        <a:bodyPr/>
        <a:lstStyle/>
        <a:p>
          <a:endParaRPr lang="th-TH"/>
        </a:p>
      </dgm:t>
    </dgm:pt>
    <dgm:pt modelId="{92DBAAF9-6256-4A49-A007-CEC58C210193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Non Drugs</a:t>
          </a:r>
          <a:endParaRPr lang="en-GB" dirty="0"/>
        </a:p>
      </dgm:t>
    </dgm:pt>
    <dgm:pt modelId="{5634EFCF-6C75-473C-ADDB-1096B994585F}" type="parTrans" cxnId="{9739674F-1CF1-491E-8C75-C94D7A8E9780}">
      <dgm:prSet/>
      <dgm:spPr/>
      <dgm:t>
        <a:bodyPr/>
        <a:lstStyle/>
        <a:p>
          <a:endParaRPr lang="th-TH"/>
        </a:p>
      </dgm:t>
    </dgm:pt>
    <dgm:pt modelId="{AD632CFB-666E-40FC-9DB7-63DCF736B763}" type="sibTrans" cxnId="{9739674F-1CF1-491E-8C75-C94D7A8E9780}">
      <dgm:prSet/>
      <dgm:spPr/>
      <dgm:t>
        <a:bodyPr/>
        <a:lstStyle/>
        <a:p>
          <a:endParaRPr lang="th-TH"/>
        </a:p>
      </dgm:t>
    </dgm:pt>
    <dgm:pt modelId="{96B67342-93EF-4BA8-85EA-40701B7DF693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h-TH" dirty="0" smtClean="0">
              <a:solidFill>
                <a:schemeClr val="bg1"/>
              </a:solidFill>
            </a:rPr>
            <a:t>การติดตาม </a:t>
          </a:r>
          <a:r>
            <a:rPr lang="en-US" dirty="0" smtClean="0">
              <a:solidFill>
                <a:schemeClr val="bg1"/>
              </a:solidFill>
            </a:rPr>
            <a:t>case</a:t>
          </a:r>
          <a:r>
            <a:rPr lang="en-GB" dirty="0" smtClean="0">
              <a:solidFill>
                <a:schemeClr val="bg1"/>
              </a:solidFill>
            </a:rPr>
            <a:t> </a:t>
          </a:r>
          <a:endParaRPr lang="en-GB" dirty="0"/>
        </a:p>
      </dgm:t>
    </dgm:pt>
    <dgm:pt modelId="{61EEAFB2-BA9B-40FA-8E4B-CEF3E2388E3F}" type="sibTrans" cxnId="{7299F31F-15C7-43D7-B538-533904D4390C}">
      <dgm:prSet/>
      <dgm:spPr/>
      <dgm:t>
        <a:bodyPr/>
        <a:lstStyle/>
        <a:p>
          <a:endParaRPr lang="th-TH"/>
        </a:p>
      </dgm:t>
    </dgm:pt>
    <dgm:pt modelId="{943D7F97-F535-494F-9AED-E69BF778CBB3}" type="parTrans" cxnId="{7299F31F-15C7-43D7-B538-533904D4390C}">
      <dgm:prSet/>
      <dgm:spPr/>
      <dgm:t>
        <a:bodyPr/>
        <a:lstStyle/>
        <a:p>
          <a:endParaRPr lang="th-TH"/>
        </a:p>
      </dgm:t>
    </dgm:pt>
    <dgm:pt modelId="{98DB07C7-B8F4-46FD-8AD8-3DFBB8A6627A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mtClean="0"/>
            <a:t>Routine LAB yearly LAB</a:t>
          </a:r>
          <a:endParaRPr lang="en-GB" dirty="0">
            <a:solidFill>
              <a:schemeClr val="bg1"/>
            </a:solidFill>
          </a:endParaRPr>
        </a:p>
      </dgm:t>
    </dgm:pt>
    <dgm:pt modelId="{BF730121-8EC7-414C-A218-78D859DAE3B6}" type="sibTrans" cxnId="{3A21FC4D-C81D-4E6B-B2AF-933255417C6F}">
      <dgm:prSet/>
      <dgm:spPr/>
      <dgm:t>
        <a:bodyPr/>
        <a:lstStyle/>
        <a:p>
          <a:endParaRPr lang="th-TH"/>
        </a:p>
      </dgm:t>
    </dgm:pt>
    <dgm:pt modelId="{F694D763-9D83-4E2C-B5D2-D73AFE9F8EC3}" type="parTrans" cxnId="{3A21FC4D-C81D-4E6B-B2AF-933255417C6F}">
      <dgm:prSet/>
      <dgm:spPr/>
      <dgm:t>
        <a:bodyPr/>
        <a:lstStyle/>
        <a:p>
          <a:endParaRPr lang="th-TH"/>
        </a:p>
      </dgm:t>
    </dgm:pt>
    <dgm:pt modelId="{784A67A3-8A7C-42DF-8373-368D37CEF19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Diagnosis</a:t>
          </a:r>
          <a:endParaRPr lang="en-GB" dirty="0"/>
        </a:p>
      </dgm:t>
    </dgm:pt>
    <dgm:pt modelId="{2E47AD13-0959-4BB5-A940-50728C7C08CC}" type="parTrans" cxnId="{BB41F958-7EB9-4667-AD78-D6C935A7FEFF}">
      <dgm:prSet/>
      <dgm:spPr/>
      <dgm:t>
        <a:bodyPr/>
        <a:lstStyle/>
        <a:p>
          <a:endParaRPr lang="th-TH"/>
        </a:p>
      </dgm:t>
    </dgm:pt>
    <dgm:pt modelId="{A3317DEB-8D1F-4866-8939-3398808834E2}" type="sibTrans" cxnId="{BB41F958-7EB9-4667-AD78-D6C935A7FEFF}">
      <dgm:prSet/>
      <dgm:spPr/>
      <dgm:t>
        <a:bodyPr/>
        <a:lstStyle/>
        <a:p>
          <a:endParaRPr lang="th-TH"/>
        </a:p>
      </dgm:t>
    </dgm:pt>
    <dgm:pt modelId="{48DADBC4-49D0-4104-93AB-6E16B1C63ACC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CPG for HT</a:t>
          </a:r>
          <a:endParaRPr lang="en-GB" dirty="0"/>
        </a:p>
      </dgm:t>
    </dgm:pt>
    <dgm:pt modelId="{AA66562A-0257-4F6A-B0CA-ECDB846753BA}" type="parTrans" cxnId="{C387C5F6-D3F3-4C65-9532-2E3B075A2445}">
      <dgm:prSet/>
      <dgm:spPr/>
      <dgm:t>
        <a:bodyPr/>
        <a:lstStyle/>
        <a:p>
          <a:endParaRPr lang="th-TH"/>
        </a:p>
      </dgm:t>
    </dgm:pt>
    <dgm:pt modelId="{AB9181C0-11C4-4209-9C0F-1C0E5D1E4348}" type="sibTrans" cxnId="{C387C5F6-D3F3-4C65-9532-2E3B075A2445}">
      <dgm:prSet/>
      <dgm:spPr/>
      <dgm:t>
        <a:bodyPr/>
        <a:lstStyle/>
        <a:p>
          <a:endParaRPr lang="th-TH"/>
        </a:p>
      </dgm:t>
    </dgm:pt>
    <dgm:pt modelId="{7F206B2F-1739-456D-8CAA-5FDAC3B514FF}" type="pres">
      <dgm:prSet presAssocID="{84EAF17B-49DB-443F-898E-06E03ACD2D4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E93EECA-32A5-4AFC-BB8B-C14E5EDCEF2E}" type="pres">
      <dgm:prSet presAssocID="{4A3C1F13-BB86-444C-94AF-F2502CFF3A28}" presName="root1" presStyleCnt="0"/>
      <dgm:spPr/>
    </dgm:pt>
    <dgm:pt modelId="{31701DDF-4BA4-40CD-93CE-A42E291FC80F}" type="pres">
      <dgm:prSet presAssocID="{4A3C1F13-BB86-444C-94AF-F2502CFF3A28}" presName="LevelOneTextNode" presStyleLbl="node0" presStyleIdx="0" presStyleCnt="1" custAng="5400000" custFlipHor="1" custScaleX="419009" custScaleY="57109" custLinFactNeighborX="-59333" custLinFactNeighborY="-198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E5362D07-4858-4A2C-A46A-314E33AF06E1}" type="pres">
      <dgm:prSet presAssocID="{4A3C1F13-BB86-444C-94AF-F2502CFF3A28}" presName="level2hierChild" presStyleCnt="0"/>
      <dgm:spPr/>
    </dgm:pt>
    <dgm:pt modelId="{E0E8751D-25B0-49F6-8BD6-1AE720FE00F2}" type="pres">
      <dgm:prSet presAssocID="{F97AA74F-F958-4560-8441-1D5963873098}" presName="conn2-1" presStyleLbl="parChTrans1D2" presStyleIdx="0" presStyleCnt="5"/>
      <dgm:spPr/>
      <dgm:t>
        <a:bodyPr/>
        <a:lstStyle/>
        <a:p>
          <a:endParaRPr lang="th-TH"/>
        </a:p>
      </dgm:t>
    </dgm:pt>
    <dgm:pt modelId="{F957851E-5FA4-483E-8C7B-166EED602DAB}" type="pres">
      <dgm:prSet presAssocID="{F97AA74F-F958-4560-8441-1D5963873098}" presName="connTx" presStyleLbl="parChTrans1D2" presStyleIdx="0" presStyleCnt="5"/>
      <dgm:spPr/>
      <dgm:t>
        <a:bodyPr/>
        <a:lstStyle/>
        <a:p>
          <a:endParaRPr lang="th-TH"/>
        </a:p>
      </dgm:t>
    </dgm:pt>
    <dgm:pt modelId="{429AFCD0-3988-422C-849C-35254D695D8B}" type="pres">
      <dgm:prSet presAssocID="{AE315944-3168-4E0E-A637-AFB91A39AFC1}" presName="root2" presStyleCnt="0"/>
      <dgm:spPr/>
    </dgm:pt>
    <dgm:pt modelId="{CF5CEE62-B934-4D9E-84CB-152EE3946C13}" type="pres">
      <dgm:prSet presAssocID="{AE315944-3168-4E0E-A637-AFB91A39AFC1}" presName="LevelTwoTextNode" presStyleLbl="node2" presStyleIdx="0" presStyleCnt="5" custLinFactNeighborX="-34781" custLinFactNeighborY="-7105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78ED5003-871A-42F7-84F0-2DF81CADD93B}" type="pres">
      <dgm:prSet presAssocID="{AE315944-3168-4E0E-A637-AFB91A39AFC1}" presName="level3hierChild" presStyleCnt="0"/>
      <dgm:spPr/>
    </dgm:pt>
    <dgm:pt modelId="{3629C91A-C1EE-43F1-957A-41114723552D}" type="pres">
      <dgm:prSet presAssocID="{E1643E44-4DCA-4BC7-A01A-B12DDBE7D3CF}" presName="conn2-1" presStyleLbl="parChTrans1D3" presStyleIdx="0" presStyleCnt="8"/>
      <dgm:spPr/>
      <dgm:t>
        <a:bodyPr/>
        <a:lstStyle/>
        <a:p>
          <a:endParaRPr lang="th-TH"/>
        </a:p>
      </dgm:t>
    </dgm:pt>
    <dgm:pt modelId="{3181115D-C26E-4D4E-87E2-0E6E59930CE1}" type="pres">
      <dgm:prSet presAssocID="{E1643E44-4DCA-4BC7-A01A-B12DDBE7D3CF}" presName="connTx" presStyleLbl="parChTrans1D3" presStyleIdx="0" presStyleCnt="8"/>
      <dgm:spPr/>
      <dgm:t>
        <a:bodyPr/>
        <a:lstStyle/>
        <a:p>
          <a:endParaRPr lang="th-TH"/>
        </a:p>
      </dgm:t>
    </dgm:pt>
    <dgm:pt modelId="{AAC576AC-89D2-457F-9263-1EB99907A1DE}" type="pres">
      <dgm:prSet presAssocID="{966D9D59-3225-4998-8AB8-03DDB048ECC1}" presName="root2" presStyleCnt="0"/>
      <dgm:spPr/>
    </dgm:pt>
    <dgm:pt modelId="{698C40A9-F66D-45B9-83BD-8C24309EC503}" type="pres">
      <dgm:prSet presAssocID="{966D9D59-3225-4998-8AB8-03DDB048ECC1}" presName="LevelTwoTextNode" presStyleLbl="node3" presStyleIdx="0" presStyleCnt="8" custScaleY="67620" custLinFactY="-25168" custLinFactNeighborX="-25565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5A75B399-6072-4CDC-A536-A165C0E0ACB9}" type="pres">
      <dgm:prSet presAssocID="{966D9D59-3225-4998-8AB8-03DDB048ECC1}" presName="level3hierChild" presStyleCnt="0"/>
      <dgm:spPr/>
    </dgm:pt>
    <dgm:pt modelId="{FEAB5A39-715D-4D1A-B95E-12736F30B8EC}" type="pres">
      <dgm:prSet presAssocID="{2E47AD13-0959-4BB5-A940-50728C7C08CC}" presName="conn2-1" presStyleLbl="parChTrans1D3" presStyleIdx="1" presStyleCnt="8"/>
      <dgm:spPr/>
      <dgm:t>
        <a:bodyPr/>
        <a:lstStyle/>
        <a:p>
          <a:endParaRPr lang="th-TH"/>
        </a:p>
      </dgm:t>
    </dgm:pt>
    <dgm:pt modelId="{71193F6C-0302-4242-8A25-B37DF3BE1546}" type="pres">
      <dgm:prSet presAssocID="{2E47AD13-0959-4BB5-A940-50728C7C08CC}" presName="connTx" presStyleLbl="parChTrans1D3" presStyleIdx="1" presStyleCnt="8"/>
      <dgm:spPr/>
      <dgm:t>
        <a:bodyPr/>
        <a:lstStyle/>
        <a:p>
          <a:endParaRPr lang="th-TH"/>
        </a:p>
      </dgm:t>
    </dgm:pt>
    <dgm:pt modelId="{5A82A999-3C08-408F-BF15-E4186865BFA4}" type="pres">
      <dgm:prSet presAssocID="{784A67A3-8A7C-42DF-8373-368D37CEF192}" presName="root2" presStyleCnt="0"/>
      <dgm:spPr/>
    </dgm:pt>
    <dgm:pt modelId="{D5EC85D9-F1B9-4715-AE99-F3F338BE5B43}" type="pres">
      <dgm:prSet presAssocID="{784A67A3-8A7C-42DF-8373-368D37CEF192}" presName="LevelTwoTextNode" presStyleLbl="node3" presStyleIdx="1" presStyleCnt="8" custScaleY="89717" custLinFactNeighborX="-22729" custLinFactNeighborY="-717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C7501B6-C3B0-4732-BBA7-238DA7D0B980}" type="pres">
      <dgm:prSet presAssocID="{784A67A3-8A7C-42DF-8373-368D37CEF192}" presName="level3hierChild" presStyleCnt="0"/>
      <dgm:spPr/>
    </dgm:pt>
    <dgm:pt modelId="{5B56B3CE-BB89-41AB-A135-F2DE8DD8BF26}" type="pres">
      <dgm:prSet presAssocID="{C14A612D-C9B2-44BC-9A3D-01513E60E370}" presName="conn2-1" presStyleLbl="parChTrans1D2" presStyleIdx="1" presStyleCnt="5"/>
      <dgm:spPr/>
      <dgm:t>
        <a:bodyPr/>
        <a:lstStyle/>
        <a:p>
          <a:endParaRPr lang="th-TH"/>
        </a:p>
      </dgm:t>
    </dgm:pt>
    <dgm:pt modelId="{4CA3D8CE-0201-445A-9892-3A65CBF57928}" type="pres">
      <dgm:prSet presAssocID="{C14A612D-C9B2-44BC-9A3D-01513E60E370}" presName="connTx" presStyleLbl="parChTrans1D2" presStyleIdx="1" presStyleCnt="5"/>
      <dgm:spPr/>
      <dgm:t>
        <a:bodyPr/>
        <a:lstStyle/>
        <a:p>
          <a:endParaRPr lang="th-TH"/>
        </a:p>
      </dgm:t>
    </dgm:pt>
    <dgm:pt modelId="{E4273442-129B-4B98-A772-86E0A6A4AD43}" type="pres">
      <dgm:prSet presAssocID="{613B9CF7-F2AE-419C-A1FC-A9C2BF02BAD1}" presName="root2" presStyleCnt="0"/>
      <dgm:spPr/>
    </dgm:pt>
    <dgm:pt modelId="{C95986DA-6B69-43E6-8BED-646E4A63B317}" type="pres">
      <dgm:prSet presAssocID="{613B9CF7-F2AE-419C-A1FC-A9C2BF02BAD1}" presName="LevelTwoTextNode" presStyleLbl="node2" presStyleIdx="1" presStyleCnt="5" custLinFactNeighborX="-30223" custLinFactNeighborY="-941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0959D2B6-3B53-4D55-A0E5-7DCB40EE8022}" type="pres">
      <dgm:prSet presAssocID="{613B9CF7-F2AE-419C-A1FC-A9C2BF02BAD1}" presName="level3hierChild" presStyleCnt="0"/>
      <dgm:spPr/>
    </dgm:pt>
    <dgm:pt modelId="{F2A1F6B6-B7FC-49A0-A425-8C98DA81ACE0}" type="pres">
      <dgm:prSet presAssocID="{07628917-1B3D-4CC3-B86F-C5175AADF09D}" presName="conn2-1" presStyleLbl="parChTrans1D3" presStyleIdx="2" presStyleCnt="8"/>
      <dgm:spPr/>
      <dgm:t>
        <a:bodyPr/>
        <a:lstStyle/>
        <a:p>
          <a:endParaRPr lang="th-TH"/>
        </a:p>
      </dgm:t>
    </dgm:pt>
    <dgm:pt modelId="{2E06F5F7-B402-49A7-9AB2-E215BF516CDB}" type="pres">
      <dgm:prSet presAssocID="{07628917-1B3D-4CC3-B86F-C5175AADF09D}" presName="connTx" presStyleLbl="parChTrans1D3" presStyleIdx="2" presStyleCnt="8"/>
      <dgm:spPr/>
      <dgm:t>
        <a:bodyPr/>
        <a:lstStyle/>
        <a:p>
          <a:endParaRPr lang="th-TH"/>
        </a:p>
      </dgm:t>
    </dgm:pt>
    <dgm:pt modelId="{F37CBECB-6C81-4548-B89F-F23F9D051A9B}" type="pres">
      <dgm:prSet presAssocID="{EA49D0A6-044A-4586-B00B-2EE21E5B5138}" presName="root2" presStyleCnt="0"/>
      <dgm:spPr/>
    </dgm:pt>
    <dgm:pt modelId="{95440F24-3AA8-499B-B7D6-91ECBF47812A}" type="pres">
      <dgm:prSet presAssocID="{EA49D0A6-044A-4586-B00B-2EE21E5B5138}" presName="LevelTwoTextNode" presStyleLbl="node3" presStyleIdx="2" presStyleCnt="8" custScaleY="64094" custLinFactNeighborX="-17869" custLinFactNeighborY="-1987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4AF4746E-AB7E-4E6C-A227-66F74D072090}" type="pres">
      <dgm:prSet presAssocID="{EA49D0A6-044A-4586-B00B-2EE21E5B5138}" presName="level3hierChild" presStyleCnt="0"/>
      <dgm:spPr/>
    </dgm:pt>
    <dgm:pt modelId="{7EE86C56-8C1C-4AD0-A7E0-959579E1C860}" type="pres">
      <dgm:prSet presAssocID="{5634EFCF-6C75-473C-ADDB-1096B994585F}" presName="conn2-1" presStyleLbl="parChTrans1D3" presStyleIdx="3" presStyleCnt="8"/>
      <dgm:spPr/>
      <dgm:t>
        <a:bodyPr/>
        <a:lstStyle/>
        <a:p>
          <a:endParaRPr lang="th-TH"/>
        </a:p>
      </dgm:t>
    </dgm:pt>
    <dgm:pt modelId="{2B468314-09D3-4BF6-8734-9BCCB23D8725}" type="pres">
      <dgm:prSet presAssocID="{5634EFCF-6C75-473C-ADDB-1096B994585F}" presName="connTx" presStyleLbl="parChTrans1D3" presStyleIdx="3" presStyleCnt="8"/>
      <dgm:spPr/>
      <dgm:t>
        <a:bodyPr/>
        <a:lstStyle/>
        <a:p>
          <a:endParaRPr lang="th-TH"/>
        </a:p>
      </dgm:t>
    </dgm:pt>
    <dgm:pt modelId="{6D550D16-9E8A-43D3-9B40-C0E8AB25A0F2}" type="pres">
      <dgm:prSet presAssocID="{92DBAAF9-6256-4A49-A007-CEC58C210193}" presName="root2" presStyleCnt="0"/>
      <dgm:spPr/>
    </dgm:pt>
    <dgm:pt modelId="{A53095E9-BC3C-4F8A-AB31-F90747F32985}" type="pres">
      <dgm:prSet presAssocID="{92DBAAF9-6256-4A49-A007-CEC58C210193}" presName="LevelTwoTextNode" presStyleLbl="node3" presStyleIdx="3" presStyleCnt="8" custScaleY="87950" custLinFactNeighborX="-17869" custLinFactNeighborY="-2076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CA21EB11-8C20-40A3-B266-D7D537587408}" type="pres">
      <dgm:prSet presAssocID="{92DBAAF9-6256-4A49-A007-CEC58C210193}" presName="level3hierChild" presStyleCnt="0"/>
      <dgm:spPr/>
    </dgm:pt>
    <dgm:pt modelId="{CE7E1A5B-5C26-4D21-917E-79A87480E8B5}" type="pres">
      <dgm:prSet presAssocID="{AA66562A-0257-4F6A-B0CA-ECDB846753BA}" presName="conn2-1" presStyleLbl="parChTrans1D3" presStyleIdx="4" presStyleCnt="8"/>
      <dgm:spPr/>
      <dgm:t>
        <a:bodyPr/>
        <a:lstStyle/>
        <a:p>
          <a:endParaRPr lang="th-TH"/>
        </a:p>
      </dgm:t>
    </dgm:pt>
    <dgm:pt modelId="{D05B7CAE-7A47-46AD-98DF-339E36FB3B79}" type="pres">
      <dgm:prSet presAssocID="{AA66562A-0257-4F6A-B0CA-ECDB846753BA}" presName="connTx" presStyleLbl="parChTrans1D3" presStyleIdx="4" presStyleCnt="8"/>
      <dgm:spPr/>
      <dgm:t>
        <a:bodyPr/>
        <a:lstStyle/>
        <a:p>
          <a:endParaRPr lang="th-TH"/>
        </a:p>
      </dgm:t>
    </dgm:pt>
    <dgm:pt modelId="{808FA3A8-58A8-42F1-ABED-F7552E267C0B}" type="pres">
      <dgm:prSet presAssocID="{48DADBC4-49D0-4104-93AB-6E16B1C63ACC}" presName="root2" presStyleCnt="0"/>
      <dgm:spPr/>
    </dgm:pt>
    <dgm:pt modelId="{05839B55-9200-4777-B315-AD4B90AAEEB2}" type="pres">
      <dgm:prSet presAssocID="{48DADBC4-49D0-4104-93AB-6E16B1C63ACC}" presName="LevelTwoTextNode" presStyleLbl="node3" presStyleIdx="4" presStyleCnt="8" custScaleY="70598" custLinFactNeighborX="-22729" custLinFactNeighborY="-5786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552A8E8-314E-445A-902F-E060F30B5318}" type="pres">
      <dgm:prSet presAssocID="{48DADBC4-49D0-4104-93AB-6E16B1C63ACC}" presName="level3hierChild" presStyleCnt="0"/>
      <dgm:spPr/>
    </dgm:pt>
    <dgm:pt modelId="{0B042CAF-2C41-485B-866C-7CDE78BA3BA6}" type="pres">
      <dgm:prSet presAssocID="{1C981A20-985F-4C16-BD85-CD9D37EFF7CE}" presName="conn2-1" presStyleLbl="parChTrans1D2" presStyleIdx="2" presStyleCnt="5"/>
      <dgm:spPr/>
      <dgm:t>
        <a:bodyPr/>
        <a:lstStyle/>
        <a:p>
          <a:endParaRPr lang="th-TH"/>
        </a:p>
      </dgm:t>
    </dgm:pt>
    <dgm:pt modelId="{BE7B1908-ECAE-4ED5-8DB7-7D59A151A87A}" type="pres">
      <dgm:prSet presAssocID="{1C981A20-985F-4C16-BD85-CD9D37EFF7CE}" presName="connTx" presStyleLbl="parChTrans1D2" presStyleIdx="2" presStyleCnt="5"/>
      <dgm:spPr/>
      <dgm:t>
        <a:bodyPr/>
        <a:lstStyle/>
        <a:p>
          <a:endParaRPr lang="th-TH"/>
        </a:p>
      </dgm:t>
    </dgm:pt>
    <dgm:pt modelId="{2027F84B-A616-4E10-B58F-DB41CD982175}" type="pres">
      <dgm:prSet presAssocID="{414C4CB7-B59E-4CF8-A30A-3C7250AB4FF8}" presName="root2" presStyleCnt="0"/>
      <dgm:spPr/>
    </dgm:pt>
    <dgm:pt modelId="{1110CBB3-4B48-487E-9300-6E98CBB10B27}" type="pres">
      <dgm:prSet presAssocID="{414C4CB7-B59E-4CF8-A30A-3C7250AB4FF8}" presName="LevelTwoTextNode" presStyleLbl="node2" presStyleIdx="2" presStyleCnt="5" custScaleY="67731" custLinFactY="-23792" custLinFactNeighborX="-29657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EE7402F-D38D-4F20-A1C9-2C074788D753}" type="pres">
      <dgm:prSet presAssocID="{414C4CB7-B59E-4CF8-A30A-3C7250AB4FF8}" presName="level3hierChild" presStyleCnt="0"/>
      <dgm:spPr/>
    </dgm:pt>
    <dgm:pt modelId="{CC0C0FA8-0201-4CA1-9888-CA6E5C48A4C9}" type="pres">
      <dgm:prSet presAssocID="{943D7F97-F535-494F-9AED-E69BF778CBB3}" presName="conn2-1" presStyleLbl="parChTrans1D3" presStyleIdx="5" presStyleCnt="8"/>
      <dgm:spPr/>
      <dgm:t>
        <a:bodyPr/>
        <a:lstStyle/>
        <a:p>
          <a:endParaRPr lang="th-TH"/>
        </a:p>
      </dgm:t>
    </dgm:pt>
    <dgm:pt modelId="{42BBDDA2-7D84-4FC2-8B2D-A30D4FEF53BD}" type="pres">
      <dgm:prSet presAssocID="{943D7F97-F535-494F-9AED-E69BF778CBB3}" presName="connTx" presStyleLbl="parChTrans1D3" presStyleIdx="5" presStyleCnt="8"/>
      <dgm:spPr/>
      <dgm:t>
        <a:bodyPr/>
        <a:lstStyle/>
        <a:p>
          <a:endParaRPr lang="th-TH"/>
        </a:p>
      </dgm:t>
    </dgm:pt>
    <dgm:pt modelId="{ED7EE26F-9CE1-4711-8273-1C45F7CD3CF7}" type="pres">
      <dgm:prSet presAssocID="{96B67342-93EF-4BA8-85EA-40701B7DF693}" presName="root2" presStyleCnt="0"/>
      <dgm:spPr/>
    </dgm:pt>
    <dgm:pt modelId="{E9F53CB6-E9C2-4DCC-A674-1AA2B94C774B}" type="pres">
      <dgm:prSet presAssocID="{96B67342-93EF-4BA8-85EA-40701B7DF693}" presName="LevelTwoTextNode" presStyleLbl="node3" presStyleIdx="5" presStyleCnt="8" custAng="0" custScaleX="109073" custScaleY="69536" custLinFactY="38618" custLinFactNeighborX="-29378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E34BF59A-3918-4E22-86F6-C1A9A64662EC}" type="pres">
      <dgm:prSet presAssocID="{96B67342-93EF-4BA8-85EA-40701B7DF693}" presName="level3hierChild" presStyleCnt="0"/>
      <dgm:spPr/>
    </dgm:pt>
    <dgm:pt modelId="{C4E2894D-994F-4B9A-B0E5-F3A5B8F6FCB5}" type="pres">
      <dgm:prSet presAssocID="{000D3A81-1EED-4F43-A8B8-870885C9D1F1}" presName="conn2-1" presStyleLbl="parChTrans1D2" presStyleIdx="3" presStyleCnt="5"/>
      <dgm:spPr/>
      <dgm:t>
        <a:bodyPr/>
        <a:lstStyle/>
        <a:p>
          <a:endParaRPr lang="th-TH"/>
        </a:p>
      </dgm:t>
    </dgm:pt>
    <dgm:pt modelId="{6CFA109C-50DF-48A1-9130-73146A28C2F1}" type="pres">
      <dgm:prSet presAssocID="{000D3A81-1EED-4F43-A8B8-870885C9D1F1}" presName="connTx" presStyleLbl="parChTrans1D2" presStyleIdx="3" presStyleCnt="5"/>
      <dgm:spPr/>
      <dgm:t>
        <a:bodyPr/>
        <a:lstStyle/>
        <a:p>
          <a:endParaRPr lang="th-TH"/>
        </a:p>
      </dgm:t>
    </dgm:pt>
    <dgm:pt modelId="{7D352580-A39F-4EA4-89AB-7F6502E18064}" type="pres">
      <dgm:prSet presAssocID="{99CF9886-161C-4285-BB9D-3661F3BE2E17}" presName="root2" presStyleCnt="0"/>
      <dgm:spPr/>
    </dgm:pt>
    <dgm:pt modelId="{BFB0C499-DCF2-45F8-A168-3017046EA9AD}" type="pres">
      <dgm:prSet presAssocID="{99CF9886-161C-4285-BB9D-3661F3BE2E17}" presName="LevelTwoTextNode" presStyleLbl="node2" presStyleIdx="3" presStyleCnt="5" custLinFactNeighborX="-25765" custLinFactNeighborY="-9269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9D5AA05-320F-4ABC-B968-AD15440D0C88}" type="pres">
      <dgm:prSet presAssocID="{99CF9886-161C-4285-BB9D-3661F3BE2E17}" presName="level3hierChild" presStyleCnt="0"/>
      <dgm:spPr/>
    </dgm:pt>
    <dgm:pt modelId="{D16223FF-B2C7-4F41-9391-3113013B5186}" type="pres">
      <dgm:prSet presAssocID="{F694D763-9D83-4E2C-B5D2-D73AFE9F8EC3}" presName="conn2-1" presStyleLbl="parChTrans1D3" presStyleIdx="6" presStyleCnt="8"/>
      <dgm:spPr/>
      <dgm:t>
        <a:bodyPr/>
        <a:lstStyle/>
        <a:p>
          <a:endParaRPr lang="th-TH"/>
        </a:p>
      </dgm:t>
    </dgm:pt>
    <dgm:pt modelId="{410DD36E-FB47-4A35-90D7-8B66CDEDD7DF}" type="pres">
      <dgm:prSet presAssocID="{F694D763-9D83-4E2C-B5D2-D73AFE9F8EC3}" presName="connTx" presStyleLbl="parChTrans1D3" presStyleIdx="6" presStyleCnt="8"/>
      <dgm:spPr/>
      <dgm:t>
        <a:bodyPr/>
        <a:lstStyle/>
        <a:p>
          <a:endParaRPr lang="th-TH"/>
        </a:p>
      </dgm:t>
    </dgm:pt>
    <dgm:pt modelId="{F5D29D04-B69C-4FE6-8921-D3F4B4E01092}" type="pres">
      <dgm:prSet presAssocID="{98DB07C7-B8F4-46FD-8AD8-3DFBB8A6627A}" presName="root2" presStyleCnt="0"/>
      <dgm:spPr/>
    </dgm:pt>
    <dgm:pt modelId="{ACE82889-3034-4E61-9EFA-96F812521347}" type="pres">
      <dgm:prSet presAssocID="{98DB07C7-B8F4-46FD-8AD8-3DFBB8A6627A}" presName="LevelTwoTextNode" presStyleLbl="node3" presStyleIdx="6" presStyleCnt="8" custScaleX="110220" custScaleY="90868" custLinFactY="-34" custLinFactNeighborX="-18369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8438957-5090-4627-9E79-2D61E3D1C1AB}" type="pres">
      <dgm:prSet presAssocID="{98DB07C7-B8F4-46FD-8AD8-3DFBB8A6627A}" presName="level3hierChild" presStyleCnt="0"/>
      <dgm:spPr/>
    </dgm:pt>
    <dgm:pt modelId="{1F8B07A5-CE62-4A98-BBC8-9DD23CA3C4F1}" type="pres">
      <dgm:prSet presAssocID="{7863109D-3619-4F2F-9E0F-BCD22F80E6FF}" presName="conn2-1" presStyleLbl="parChTrans1D2" presStyleIdx="4" presStyleCnt="5"/>
      <dgm:spPr/>
      <dgm:t>
        <a:bodyPr/>
        <a:lstStyle/>
        <a:p>
          <a:endParaRPr lang="th-TH"/>
        </a:p>
      </dgm:t>
    </dgm:pt>
    <dgm:pt modelId="{374F6EFD-5F18-4F18-B074-64C64BA3A216}" type="pres">
      <dgm:prSet presAssocID="{7863109D-3619-4F2F-9E0F-BCD22F80E6FF}" presName="connTx" presStyleLbl="parChTrans1D2" presStyleIdx="4" presStyleCnt="5"/>
      <dgm:spPr/>
      <dgm:t>
        <a:bodyPr/>
        <a:lstStyle/>
        <a:p>
          <a:endParaRPr lang="th-TH"/>
        </a:p>
      </dgm:t>
    </dgm:pt>
    <dgm:pt modelId="{3FFFDCF6-01FE-4C88-9E2E-64CEDD29C0DC}" type="pres">
      <dgm:prSet presAssocID="{AC3F633B-88B0-427D-A84D-D599746883CE}" presName="root2" presStyleCnt="0"/>
      <dgm:spPr/>
    </dgm:pt>
    <dgm:pt modelId="{16EB6AE4-4AF5-4CF6-B4C8-C197135764BB}" type="pres">
      <dgm:prSet presAssocID="{AC3F633B-88B0-427D-A84D-D599746883CE}" presName="LevelTwoTextNode" presStyleLbl="node2" presStyleIdx="4" presStyleCnt="5" custLinFactNeighborX="-36004" custLinFactNeighborY="-5390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447B1A40-932D-4B00-A2F7-023CD69C30B7}" type="pres">
      <dgm:prSet presAssocID="{AC3F633B-88B0-427D-A84D-D599746883CE}" presName="level3hierChild" presStyleCnt="0"/>
      <dgm:spPr/>
    </dgm:pt>
    <dgm:pt modelId="{3403E4EE-4160-4A95-8F67-DC870E97CE0A}" type="pres">
      <dgm:prSet presAssocID="{F8E94098-F285-4ABB-9754-6573DC7BB975}" presName="conn2-1" presStyleLbl="parChTrans1D3" presStyleIdx="7" presStyleCnt="8"/>
      <dgm:spPr/>
      <dgm:t>
        <a:bodyPr/>
        <a:lstStyle/>
        <a:p>
          <a:endParaRPr lang="th-TH"/>
        </a:p>
      </dgm:t>
    </dgm:pt>
    <dgm:pt modelId="{41351C6B-F239-42C4-9C3E-22C32AD95B5B}" type="pres">
      <dgm:prSet presAssocID="{F8E94098-F285-4ABB-9754-6573DC7BB975}" presName="connTx" presStyleLbl="parChTrans1D3" presStyleIdx="7" presStyleCnt="8"/>
      <dgm:spPr/>
      <dgm:t>
        <a:bodyPr/>
        <a:lstStyle/>
        <a:p>
          <a:endParaRPr lang="th-TH"/>
        </a:p>
      </dgm:t>
    </dgm:pt>
    <dgm:pt modelId="{3F056036-D731-4DFF-BCEE-A357BB837E34}" type="pres">
      <dgm:prSet presAssocID="{49727071-8F38-439B-95AF-E8FD98BB11E1}" presName="root2" presStyleCnt="0"/>
      <dgm:spPr/>
    </dgm:pt>
    <dgm:pt modelId="{6AB8DCD7-7B8D-4071-8470-CDA7045F8D2C}" type="pres">
      <dgm:prSet presAssocID="{49727071-8F38-439B-95AF-E8FD98BB11E1}" presName="LevelTwoTextNode" presStyleLbl="node3" presStyleIdx="7" presStyleCnt="8" custScaleX="125454" custScaleY="67109" custLinFactNeighborX="-28689" custLinFactNeighborY="663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CDB78CB9-B31A-4F69-A581-BBFA29ABF093}" type="pres">
      <dgm:prSet presAssocID="{49727071-8F38-439B-95AF-E8FD98BB11E1}" presName="level3hierChild" presStyleCnt="0"/>
      <dgm:spPr/>
    </dgm:pt>
  </dgm:ptLst>
  <dgm:cxnLst>
    <dgm:cxn modelId="{AE0C5C86-9EF0-400D-A258-178F1A3C0411}" type="presOf" srcId="{7863109D-3619-4F2F-9E0F-BCD22F80E6FF}" destId="{1F8B07A5-CE62-4A98-BBC8-9DD23CA3C4F1}" srcOrd="0" destOrd="0" presId="urn:microsoft.com/office/officeart/2008/layout/HorizontalMultiLevelHierarchy"/>
    <dgm:cxn modelId="{E7C34810-5715-4A53-81BA-228636B5CEE0}" type="presOf" srcId="{000D3A81-1EED-4F43-A8B8-870885C9D1F1}" destId="{C4E2894D-994F-4B9A-B0E5-F3A5B8F6FCB5}" srcOrd="0" destOrd="0" presId="urn:microsoft.com/office/officeart/2008/layout/HorizontalMultiLevelHierarchy"/>
    <dgm:cxn modelId="{9A42ABA2-F64A-45AD-9887-336404DA028D}" type="presOf" srcId="{414C4CB7-B59E-4CF8-A30A-3C7250AB4FF8}" destId="{1110CBB3-4B48-487E-9300-6E98CBB10B27}" srcOrd="0" destOrd="0" presId="urn:microsoft.com/office/officeart/2008/layout/HorizontalMultiLevelHierarchy"/>
    <dgm:cxn modelId="{19A72A83-7177-4B25-9846-1086BFDF6B50}" srcId="{4A3C1F13-BB86-444C-94AF-F2502CFF3A28}" destId="{AE315944-3168-4E0E-A637-AFB91A39AFC1}" srcOrd="0" destOrd="0" parTransId="{F97AA74F-F958-4560-8441-1D5963873098}" sibTransId="{2ADA845C-D6C7-4386-8B11-6B954257106B}"/>
    <dgm:cxn modelId="{760FF40C-684D-4525-A3AE-71C7779D35DD}" type="presOf" srcId="{E1643E44-4DCA-4BC7-A01A-B12DDBE7D3CF}" destId="{3629C91A-C1EE-43F1-957A-41114723552D}" srcOrd="0" destOrd="0" presId="urn:microsoft.com/office/officeart/2008/layout/HorizontalMultiLevelHierarchy"/>
    <dgm:cxn modelId="{E3669D80-944D-49C1-B420-16D8F7AF9EC6}" type="presOf" srcId="{F8E94098-F285-4ABB-9754-6573DC7BB975}" destId="{41351C6B-F239-42C4-9C3E-22C32AD95B5B}" srcOrd="1" destOrd="0" presId="urn:microsoft.com/office/officeart/2008/layout/HorizontalMultiLevelHierarchy"/>
    <dgm:cxn modelId="{F1DF1A83-EDF5-4F2A-96B8-640019D84E60}" type="presOf" srcId="{AA66562A-0257-4F6A-B0CA-ECDB846753BA}" destId="{D05B7CAE-7A47-46AD-98DF-339E36FB3B79}" srcOrd="1" destOrd="0" presId="urn:microsoft.com/office/officeart/2008/layout/HorizontalMultiLevelHierarchy"/>
    <dgm:cxn modelId="{2C86B3F6-7EB4-4110-964E-4C06CAD0763A}" srcId="{4A3C1F13-BB86-444C-94AF-F2502CFF3A28}" destId="{613B9CF7-F2AE-419C-A1FC-A9C2BF02BAD1}" srcOrd="1" destOrd="0" parTransId="{C14A612D-C9B2-44BC-9A3D-01513E60E370}" sibTransId="{B825B709-8E58-4A66-A2C3-1552599E3CA2}"/>
    <dgm:cxn modelId="{686BB5AF-104C-4BFA-9E4B-B3867B68D559}" type="presOf" srcId="{4A3C1F13-BB86-444C-94AF-F2502CFF3A28}" destId="{31701DDF-4BA4-40CD-93CE-A42E291FC80F}" srcOrd="0" destOrd="0" presId="urn:microsoft.com/office/officeart/2008/layout/HorizontalMultiLevelHierarchy"/>
    <dgm:cxn modelId="{4B24E17E-B42F-4AC0-B21D-56A8467BF851}" srcId="{4A3C1F13-BB86-444C-94AF-F2502CFF3A28}" destId="{AC3F633B-88B0-427D-A84D-D599746883CE}" srcOrd="4" destOrd="0" parTransId="{7863109D-3619-4F2F-9E0F-BCD22F80E6FF}" sibTransId="{3B770EC6-4583-4A0A-A299-247D5DA77B67}"/>
    <dgm:cxn modelId="{E1BE3610-E2BA-4DD4-94C3-2795D2FBD584}" type="presOf" srcId="{5634EFCF-6C75-473C-ADDB-1096B994585F}" destId="{7EE86C56-8C1C-4AD0-A7E0-959579E1C860}" srcOrd="0" destOrd="0" presId="urn:microsoft.com/office/officeart/2008/layout/HorizontalMultiLevelHierarchy"/>
    <dgm:cxn modelId="{A8D9F2C3-34A4-4585-B11F-6B7507A0FF9D}" type="presOf" srcId="{F8E94098-F285-4ABB-9754-6573DC7BB975}" destId="{3403E4EE-4160-4A95-8F67-DC870E97CE0A}" srcOrd="0" destOrd="0" presId="urn:microsoft.com/office/officeart/2008/layout/HorizontalMultiLevelHierarchy"/>
    <dgm:cxn modelId="{180C8896-8AA0-48BC-82E3-A63307EF2BEF}" type="presOf" srcId="{5634EFCF-6C75-473C-ADDB-1096B994585F}" destId="{2B468314-09D3-4BF6-8734-9BCCB23D8725}" srcOrd="1" destOrd="0" presId="urn:microsoft.com/office/officeart/2008/layout/HorizontalMultiLevelHierarchy"/>
    <dgm:cxn modelId="{E75C24F3-412E-4048-B19F-ABE86EDF2502}" type="presOf" srcId="{07628917-1B3D-4CC3-B86F-C5175AADF09D}" destId="{F2A1F6B6-B7FC-49A0-A425-8C98DA81ACE0}" srcOrd="0" destOrd="0" presId="urn:microsoft.com/office/officeart/2008/layout/HorizontalMultiLevelHierarchy"/>
    <dgm:cxn modelId="{E60EB22D-36B9-4A05-8C02-F889F82373F0}" srcId="{AC3F633B-88B0-427D-A84D-D599746883CE}" destId="{49727071-8F38-439B-95AF-E8FD98BB11E1}" srcOrd="0" destOrd="0" parTransId="{F8E94098-F285-4ABB-9754-6573DC7BB975}" sibTransId="{C84EA4DF-AF7D-489D-967D-840172A5EF4E}"/>
    <dgm:cxn modelId="{5D270C8D-64A2-4B7D-9750-BBFB510EA0A1}" type="presOf" srcId="{1C981A20-985F-4C16-BD85-CD9D37EFF7CE}" destId="{0B042CAF-2C41-485B-866C-7CDE78BA3BA6}" srcOrd="0" destOrd="0" presId="urn:microsoft.com/office/officeart/2008/layout/HorizontalMultiLevelHierarchy"/>
    <dgm:cxn modelId="{1514571B-6F19-4593-A63D-4FB84437A505}" srcId="{4A3C1F13-BB86-444C-94AF-F2502CFF3A28}" destId="{99CF9886-161C-4285-BB9D-3661F3BE2E17}" srcOrd="3" destOrd="0" parTransId="{000D3A81-1EED-4F43-A8B8-870885C9D1F1}" sibTransId="{1882CE77-10C6-4617-A682-F31A5C01F4AA}"/>
    <dgm:cxn modelId="{24451B3F-FC8E-4F8E-80C6-ACDD3A02CD21}" type="presOf" srcId="{F694D763-9D83-4E2C-B5D2-D73AFE9F8EC3}" destId="{D16223FF-B2C7-4F41-9391-3113013B5186}" srcOrd="0" destOrd="0" presId="urn:microsoft.com/office/officeart/2008/layout/HorizontalMultiLevelHierarchy"/>
    <dgm:cxn modelId="{BDF41551-9E20-40D9-8914-02B856EDBF4B}" type="presOf" srcId="{F97AA74F-F958-4560-8441-1D5963873098}" destId="{F957851E-5FA4-483E-8C7B-166EED602DAB}" srcOrd="1" destOrd="0" presId="urn:microsoft.com/office/officeart/2008/layout/HorizontalMultiLevelHierarchy"/>
    <dgm:cxn modelId="{E07FE0C2-7D38-4524-BC02-64FC72A52DB2}" srcId="{613B9CF7-F2AE-419C-A1FC-A9C2BF02BAD1}" destId="{EA49D0A6-044A-4586-B00B-2EE21E5B5138}" srcOrd="0" destOrd="0" parTransId="{07628917-1B3D-4CC3-B86F-C5175AADF09D}" sibTransId="{4B26D911-87BE-431D-9C5B-7B5BC1305578}"/>
    <dgm:cxn modelId="{337D9DE2-5883-43E8-BB3B-F5EF689B1F07}" type="presOf" srcId="{84EAF17B-49DB-443F-898E-06E03ACD2D4E}" destId="{7F206B2F-1739-456D-8CAA-5FDAC3B514FF}" srcOrd="0" destOrd="0" presId="urn:microsoft.com/office/officeart/2008/layout/HorizontalMultiLevelHierarchy"/>
    <dgm:cxn modelId="{8E70AFF2-9D6F-4C51-8182-C05A9118B16C}" type="presOf" srcId="{E1643E44-4DCA-4BC7-A01A-B12DDBE7D3CF}" destId="{3181115D-C26E-4D4E-87E2-0E6E59930CE1}" srcOrd="1" destOrd="0" presId="urn:microsoft.com/office/officeart/2008/layout/HorizontalMultiLevelHierarchy"/>
    <dgm:cxn modelId="{248D2ECC-98EE-46DA-ACA7-7455C517B64F}" type="presOf" srcId="{613B9CF7-F2AE-419C-A1FC-A9C2BF02BAD1}" destId="{C95986DA-6B69-43E6-8BED-646E4A63B317}" srcOrd="0" destOrd="0" presId="urn:microsoft.com/office/officeart/2008/layout/HorizontalMultiLevelHierarchy"/>
    <dgm:cxn modelId="{51965BE2-C035-4B76-80EE-17FBB56030BC}" type="presOf" srcId="{C14A612D-C9B2-44BC-9A3D-01513E60E370}" destId="{4CA3D8CE-0201-445A-9892-3A65CBF57928}" srcOrd="1" destOrd="0" presId="urn:microsoft.com/office/officeart/2008/layout/HorizontalMultiLevelHierarchy"/>
    <dgm:cxn modelId="{4A5C0903-D3FB-47E2-BB63-7AC5524BD250}" type="presOf" srcId="{C14A612D-C9B2-44BC-9A3D-01513E60E370}" destId="{5B56B3CE-BB89-41AB-A135-F2DE8DD8BF26}" srcOrd="0" destOrd="0" presId="urn:microsoft.com/office/officeart/2008/layout/HorizontalMultiLevelHierarchy"/>
    <dgm:cxn modelId="{3D103BCD-654F-42EC-BD22-C05F0BCC0A39}" type="presOf" srcId="{EA49D0A6-044A-4586-B00B-2EE21E5B5138}" destId="{95440F24-3AA8-499B-B7D6-91ECBF47812A}" srcOrd="0" destOrd="0" presId="urn:microsoft.com/office/officeart/2008/layout/HorizontalMultiLevelHierarchy"/>
    <dgm:cxn modelId="{69BA4CAC-50F3-4C74-A41C-BDA605CD6EDC}" type="presOf" srcId="{966D9D59-3225-4998-8AB8-03DDB048ECC1}" destId="{698C40A9-F66D-45B9-83BD-8C24309EC503}" srcOrd="0" destOrd="0" presId="urn:microsoft.com/office/officeart/2008/layout/HorizontalMultiLevelHierarchy"/>
    <dgm:cxn modelId="{5DB489E2-63E1-431D-9D9A-90D6B94F4D2C}" type="presOf" srcId="{07628917-1B3D-4CC3-B86F-C5175AADF09D}" destId="{2E06F5F7-B402-49A7-9AB2-E215BF516CDB}" srcOrd="1" destOrd="0" presId="urn:microsoft.com/office/officeart/2008/layout/HorizontalMultiLevelHierarchy"/>
    <dgm:cxn modelId="{508AF59D-4A0D-4165-9FBB-238D3FCF1D6A}" type="presOf" srcId="{92DBAAF9-6256-4A49-A007-CEC58C210193}" destId="{A53095E9-BC3C-4F8A-AB31-F90747F32985}" srcOrd="0" destOrd="0" presId="urn:microsoft.com/office/officeart/2008/layout/HorizontalMultiLevelHierarchy"/>
    <dgm:cxn modelId="{B8A34256-60D7-495E-A598-D1C32B9AF71F}" type="presOf" srcId="{7863109D-3619-4F2F-9E0F-BCD22F80E6FF}" destId="{374F6EFD-5F18-4F18-B074-64C64BA3A216}" srcOrd="1" destOrd="0" presId="urn:microsoft.com/office/officeart/2008/layout/HorizontalMultiLevelHierarchy"/>
    <dgm:cxn modelId="{A4108993-7F0B-464D-8DE8-635A64E5A588}" type="presOf" srcId="{2E47AD13-0959-4BB5-A940-50728C7C08CC}" destId="{71193F6C-0302-4242-8A25-B37DF3BE1546}" srcOrd="1" destOrd="0" presId="urn:microsoft.com/office/officeart/2008/layout/HorizontalMultiLevelHierarchy"/>
    <dgm:cxn modelId="{91B91D29-F6FA-4C43-B2F6-8DC1EF1A1B11}" type="presOf" srcId="{784A67A3-8A7C-42DF-8373-368D37CEF192}" destId="{D5EC85D9-F1B9-4715-AE99-F3F338BE5B43}" srcOrd="0" destOrd="0" presId="urn:microsoft.com/office/officeart/2008/layout/HorizontalMultiLevelHierarchy"/>
    <dgm:cxn modelId="{B2381D13-5E45-4A62-B1AA-7A76DCC4CE99}" type="presOf" srcId="{F694D763-9D83-4E2C-B5D2-D73AFE9F8EC3}" destId="{410DD36E-FB47-4A35-90D7-8B66CDEDD7DF}" srcOrd="1" destOrd="0" presId="urn:microsoft.com/office/officeart/2008/layout/HorizontalMultiLevelHierarchy"/>
    <dgm:cxn modelId="{BB00BF6A-339C-46BA-A683-78F8EC48B725}" type="presOf" srcId="{AE315944-3168-4E0E-A637-AFB91A39AFC1}" destId="{CF5CEE62-B934-4D9E-84CB-152EE3946C13}" srcOrd="0" destOrd="0" presId="urn:microsoft.com/office/officeart/2008/layout/HorizontalMultiLevelHierarchy"/>
    <dgm:cxn modelId="{A53BAE34-B5AB-4F94-974C-53A549CB59D1}" type="presOf" srcId="{2E47AD13-0959-4BB5-A940-50728C7C08CC}" destId="{FEAB5A39-715D-4D1A-B95E-12736F30B8EC}" srcOrd="0" destOrd="0" presId="urn:microsoft.com/office/officeart/2008/layout/HorizontalMultiLevelHierarchy"/>
    <dgm:cxn modelId="{C387C5F6-D3F3-4C65-9532-2E3B075A2445}" srcId="{613B9CF7-F2AE-419C-A1FC-A9C2BF02BAD1}" destId="{48DADBC4-49D0-4104-93AB-6E16B1C63ACC}" srcOrd="2" destOrd="0" parTransId="{AA66562A-0257-4F6A-B0CA-ECDB846753BA}" sibTransId="{AB9181C0-11C4-4209-9C0F-1C0E5D1E4348}"/>
    <dgm:cxn modelId="{85530218-016E-49BF-883C-89F181B8DC76}" type="presOf" srcId="{943D7F97-F535-494F-9AED-E69BF778CBB3}" destId="{42BBDDA2-7D84-4FC2-8B2D-A30D4FEF53BD}" srcOrd="1" destOrd="0" presId="urn:microsoft.com/office/officeart/2008/layout/HorizontalMultiLevelHierarchy"/>
    <dgm:cxn modelId="{E5802603-568B-426F-A0C9-7CF3645A505E}" type="presOf" srcId="{F97AA74F-F958-4560-8441-1D5963873098}" destId="{E0E8751D-25B0-49F6-8BD6-1AE720FE00F2}" srcOrd="0" destOrd="0" presId="urn:microsoft.com/office/officeart/2008/layout/HorizontalMultiLevelHierarchy"/>
    <dgm:cxn modelId="{BB41F958-7EB9-4667-AD78-D6C935A7FEFF}" srcId="{AE315944-3168-4E0E-A637-AFB91A39AFC1}" destId="{784A67A3-8A7C-42DF-8373-368D37CEF192}" srcOrd="1" destOrd="0" parTransId="{2E47AD13-0959-4BB5-A940-50728C7C08CC}" sibTransId="{A3317DEB-8D1F-4866-8939-3398808834E2}"/>
    <dgm:cxn modelId="{688D773D-C25C-4F16-9ACA-664547475391}" type="presOf" srcId="{AC3F633B-88B0-427D-A84D-D599746883CE}" destId="{16EB6AE4-4AF5-4CF6-B4C8-C197135764BB}" srcOrd="0" destOrd="0" presId="urn:microsoft.com/office/officeart/2008/layout/HorizontalMultiLevelHierarchy"/>
    <dgm:cxn modelId="{11598B20-FED3-44CA-BBF4-937D0A54DD08}" srcId="{AE315944-3168-4E0E-A637-AFB91A39AFC1}" destId="{966D9D59-3225-4998-8AB8-03DDB048ECC1}" srcOrd="0" destOrd="0" parTransId="{E1643E44-4DCA-4BC7-A01A-B12DDBE7D3CF}" sibTransId="{EC48D8E8-79A7-4AE6-A8DA-AC3DC095048A}"/>
    <dgm:cxn modelId="{7299F31F-15C7-43D7-B538-533904D4390C}" srcId="{414C4CB7-B59E-4CF8-A30A-3C7250AB4FF8}" destId="{96B67342-93EF-4BA8-85EA-40701B7DF693}" srcOrd="0" destOrd="0" parTransId="{943D7F97-F535-494F-9AED-E69BF778CBB3}" sibTransId="{61EEAFB2-BA9B-40FA-8E4B-CEF3E2388E3F}"/>
    <dgm:cxn modelId="{CF787ADB-D199-4C3B-A143-7830D8F0F008}" type="presOf" srcId="{99CF9886-161C-4285-BB9D-3661F3BE2E17}" destId="{BFB0C499-DCF2-45F8-A168-3017046EA9AD}" srcOrd="0" destOrd="0" presId="urn:microsoft.com/office/officeart/2008/layout/HorizontalMultiLevelHierarchy"/>
    <dgm:cxn modelId="{8A9C19D2-6F3E-4044-9D32-8482E3226699}" type="presOf" srcId="{98DB07C7-B8F4-46FD-8AD8-3DFBB8A6627A}" destId="{ACE82889-3034-4E61-9EFA-96F812521347}" srcOrd="0" destOrd="0" presId="urn:microsoft.com/office/officeart/2008/layout/HorizontalMultiLevelHierarchy"/>
    <dgm:cxn modelId="{56DD8737-8452-43FD-85B1-14188921753B}" srcId="{84EAF17B-49DB-443F-898E-06E03ACD2D4E}" destId="{4A3C1F13-BB86-444C-94AF-F2502CFF3A28}" srcOrd="0" destOrd="0" parTransId="{BF16AAE7-FE97-46BA-91BE-03267A86A94E}" sibTransId="{F5AA0923-67BF-4EC0-8C22-AE712B46EE0C}"/>
    <dgm:cxn modelId="{B9E386C5-AF7C-4564-9DFC-91035FAF3B2D}" type="presOf" srcId="{AA66562A-0257-4F6A-B0CA-ECDB846753BA}" destId="{CE7E1A5B-5C26-4D21-917E-79A87480E8B5}" srcOrd="0" destOrd="0" presId="urn:microsoft.com/office/officeart/2008/layout/HorizontalMultiLevelHierarchy"/>
    <dgm:cxn modelId="{3A21FC4D-C81D-4E6B-B2AF-933255417C6F}" srcId="{99CF9886-161C-4285-BB9D-3661F3BE2E17}" destId="{98DB07C7-B8F4-46FD-8AD8-3DFBB8A6627A}" srcOrd="0" destOrd="0" parTransId="{F694D763-9D83-4E2C-B5D2-D73AFE9F8EC3}" sibTransId="{BF730121-8EC7-414C-A218-78D859DAE3B6}"/>
    <dgm:cxn modelId="{0E0ABF45-7A76-42B1-8D8A-D338260C7E2C}" type="presOf" srcId="{48DADBC4-49D0-4104-93AB-6E16B1C63ACC}" destId="{05839B55-9200-4777-B315-AD4B90AAEEB2}" srcOrd="0" destOrd="0" presId="urn:microsoft.com/office/officeart/2008/layout/HorizontalMultiLevelHierarchy"/>
    <dgm:cxn modelId="{58F27204-B8FE-49D1-9E42-73074021655D}" srcId="{4A3C1F13-BB86-444C-94AF-F2502CFF3A28}" destId="{414C4CB7-B59E-4CF8-A30A-3C7250AB4FF8}" srcOrd="2" destOrd="0" parTransId="{1C981A20-985F-4C16-BD85-CD9D37EFF7CE}" sibTransId="{8FC97AC2-50D3-4A71-8069-6D3EADF816FE}"/>
    <dgm:cxn modelId="{C065623C-685A-468C-8339-A9AF8209B65F}" type="presOf" srcId="{49727071-8F38-439B-95AF-E8FD98BB11E1}" destId="{6AB8DCD7-7B8D-4071-8470-CDA7045F8D2C}" srcOrd="0" destOrd="0" presId="urn:microsoft.com/office/officeart/2008/layout/HorizontalMultiLevelHierarchy"/>
    <dgm:cxn modelId="{9739674F-1CF1-491E-8C75-C94D7A8E9780}" srcId="{613B9CF7-F2AE-419C-A1FC-A9C2BF02BAD1}" destId="{92DBAAF9-6256-4A49-A007-CEC58C210193}" srcOrd="1" destOrd="0" parTransId="{5634EFCF-6C75-473C-ADDB-1096B994585F}" sibTransId="{AD632CFB-666E-40FC-9DB7-63DCF736B763}"/>
    <dgm:cxn modelId="{C8DAB178-E7F5-4DAF-A19F-A5FA9D93EDD1}" type="presOf" srcId="{96B67342-93EF-4BA8-85EA-40701B7DF693}" destId="{E9F53CB6-E9C2-4DCC-A674-1AA2B94C774B}" srcOrd="0" destOrd="0" presId="urn:microsoft.com/office/officeart/2008/layout/HorizontalMultiLevelHierarchy"/>
    <dgm:cxn modelId="{ED789A62-72E1-445A-A4CB-D33707238F84}" type="presOf" srcId="{1C981A20-985F-4C16-BD85-CD9D37EFF7CE}" destId="{BE7B1908-ECAE-4ED5-8DB7-7D59A151A87A}" srcOrd="1" destOrd="0" presId="urn:microsoft.com/office/officeart/2008/layout/HorizontalMultiLevelHierarchy"/>
    <dgm:cxn modelId="{1CFBF530-EAFC-47B5-B709-0B4F66064204}" type="presOf" srcId="{943D7F97-F535-494F-9AED-E69BF778CBB3}" destId="{CC0C0FA8-0201-4CA1-9888-CA6E5C48A4C9}" srcOrd="0" destOrd="0" presId="urn:microsoft.com/office/officeart/2008/layout/HorizontalMultiLevelHierarchy"/>
    <dgm:cxn modelId="{EEC8B96A-EA59-4251-B609-46606A7B3BE3}" type="presOf" srcId="{000D3A81-1EED-4F43-A8B8-870885C9D1F1}" destId="{6CFA109C-50DF-48A1-9130-73146A28C2F1}" srcOrd="1" destOrd="0" presId="urn:microsoft.com/office/officeart/2008/layout/HorizontalMultiLevelHierarchy"/>
    <dgm:cxn modelId="{9D2C49BA-178F-414D-9A9B-C18236E5E563}" type="presParOf" srcId="{7F206B2F-1739-456D-8CAA-5FDAC3B514FF}" destId="{EE93EECA-32A5-4AFC-BB8B-C14E5EDCEF2E}" srcOrd="0" destOrd="0" presId="urn:microsoft.com/office/officeart/2008/layout/HorizontalMultiLevelHierarchy"/>
    <dgm:cxn modelId="{AEFB097C-4DED-48FA-911E-ECDC11485DB7}" type="presParOf" srcId="{EE93EECA-32A5-4AFC-BB8B-C14E5EDCEF2E}" destId="{31701DDF-4BA4-40CD-93CE-A42E291FC80F}" srcOrd="0" destOrd="0" presId="urn:microsoft.com/office/officeart/2008/layout/HorizontalMultiLevelHierarchy"/>
    <dgm:cxn modelId="{A7CE799B-6C9A-4761-895A-642207BCD2D9}" type="presParOf" srcId="{EE93EECA-32A5-4AFC-BB8B-C14E5EDCEF2E}" destId="{E5362D07-4858-4A2C-A46A-314E33AF06E1}" srcOrd="1" destOrd="0" presId="urn:microsoft.com/office/officeart/2008/layout/HorizontalMultiLevelHierarchy"/>
    <dgm:cxn modelId="{71CAEB59-20D2-4A6A-9073-FAA2DD4ED1D8}" type="presParOf" srcId="{E5362D07-4858-4A2C-A46A-314E33AF06E1}" destId="{E0E8751D-25B0-49F6-8BD6-1AE720FE00F2}" srcOrd="0" destOrd="0" presId="urn:microsoft.com/office/officeart/2008/layout/HorizontalMultiLevelHierarchy"/>
    <dgm:cxn modelId="{50388F25-B002-400E-9DC5-372BABFEC17F}" type="presParOf" srcId="{E0E8751D-25B0-49F6-8BD6-1AE720FE00F2}" destId="{F957851E-5FA4-483E-8C7B-166EED602DAB}" srcOrd="0" destOrd="0" presId="urn:microsoft.com/office/officeart/2008/layout/HorizontalMultiLevelHierarchy"/>
    <dgm:cxn modelId="{1FA7B54F-2C04-45A6-9389-CCFAC7592DBD}" type="presParOf" srcId="{E5362D07-4858-4A2C-A46A-314E33AF06E1}" destId="{429AFCD0-3988-422C-849C-35254D695D8B}" srcOrd="1" destOrd="0" presId="urn:microsoft.com/office/officeart/2008/layout/HorizontalMultiLevelHierarchy"/>
    <dgm:cxn modelId="{BFEF9EBC-146D-4843-A8E5-847B60415FA3}" type="presParOf" srcId="{429AFCD0-3988-422C-849C-35254D695D8B}" destId="{CF5CEE62-B934-4D9E-84CB-152EE3946C13}" srcOrd="0" destOrd="0" presId="urn:microsoft.com/office/officeart/2008/layout/HorizontalMultiLevelHierarchy"/>
    <dgm:cxn modelId="{1D4CC900-F849-43F1-A041-F39C126AAAE8}" type="presParOf" srcId="{429AFCD0-3988-422C-849C-35254D695D8B}" destId="{78ED5003-871A-42F7-84F0-2DF81CADD93B}" srcOrd="1" destOrd="0" presId="urn:microsoft.com/office/officeart/2008/layout/HorizontalMultiLevelHierarchy"/>
    <dgm:cxn modelId="{C6CE93D8-7B23-4405-AF44-A62826C485AF}" type="presParOf" srcId="{78ED5003-871A-42F7-84F0-2DF81CADD93B}" destId="{3629C91A-C1EE-43F1-957A-41114723552D}" srcOrd="0" destOrd="0" presId="urn:microsoft.com/office/officeart/2008/layout/HorizontalMultiLevelHierarchy"/>
    <dgm:cxn modelId="{317F1845-E4C5-40BD-8D68-69EB036C29BF}" type="presParOf" srcId="{3629C91A-C1EE-43F1-957A-41114723552D}" destId="{3181115D-C26E-4D4E-87E2-0E6E59930CE1}" srcOrd="0" destOrd="0" presId="urn:microsoft.com/office/officeart/2008/layout/HorizontalMultiLevelHierarchy"/>
    <dgm:cxn modelId="{9A2CD510-84CE-42EF-AB0D-781A30024097}" type="presParOf" srcId="{78ED5003-871A-42F7-84F0-2DF81CADD93B}" destId="{AAC576AC-89D2-457F-9263-1EB99907A1DE}" srcOrd="1" destOrd="0" presId="urn:microsoft.com/office/officeart/2008/layout/HorizontalMultiLevelHierarchy"/>
    <dgm:cxn modelId="{2AD33EF6-7BEE-440F-B1B1-3A502B731FD9}" type="presParOf" srcId="{AAC576AC-89D2-457F-9263-1EB99907A1DE}" destId="{698C40A9-F66D-45B9-83BD-8C24309EC503}" srcOrd="0" destOrd="0" presId="urn:microsoft.com/office/officeart/2008/layout/HorizontalMultiLevelHierarchy"/>
    <dgm:cxn modelId="{34C5B688-68E0-4268-94D5-01B9B251315C}" type="presParOf" srcId="{AAC576AC-89D2-457F-9263-1EB99907A1DE}" destId="{5A75B399-6072-4CDC-A536-A165C0E0ACB9}" srcOrd="1" destOrd="0" presId="urn:microsoft.com/office/officeart/2008/layout/HorizontalMultiLevelHierarchy"/>
    <dgm:cxn modelId="{97941E9C-07A4-45E3-A48D-05F7458D2938}" type="presParOf" srcId="{78ED5003-871A-42F7-84F0-2DF81CADD93B}" destId="{FEAB5A39-715D-4D1A-B95E-12736F30B8EC}" srcOrd="2" destOrd="0" presId="urn:microsoft.com/office/officeart/2008/layout/HorizontalMultiLevelHierarchy"/>
    <dgm:cxn modelId="{98B85D05-EB89-4ACC-ACE3-8788CD5B116C}" type="presParOf" srcId="{FEAB5A39-715D-4D1A-B95E-12736F30B8EC}" destId="{71193F6C-0302-4242-8A25-B37DF3BE1546}" srcOrd="0" destOrd="0" presId="urn:microsoft.com/office/officeart/2008/layout/HorizontalMultiLevelHierarchy"/>
    <dgm:cxn modelId="{C902A0B3-2D42-4EF7-9836-4FB7BDFA0016}" type="presParOf" srcId="{78ED5003-871A-42F7-84F0-2DF81CADD93B}" destId="{5A82A999-3C08-408F-BF15-E4186865BFA4}" srcOrd="3" destOrd="0" presId="urn:microsoft.com/office/officeart/2008/layout/HorizontalMultiLevelHierarchy"/>
    <dgm:cxn modelId="{C3003BFE-512A-4CA3-B459-9412FF9C964D}" type="presParOf" srcId="{5A82A999-3C08-408F-BF15-E4186865BFA4}" destId="{D5EC85D9-F1B9-4715-AE99-F3F338BE5B43}" srcOrd="0" destOrd="0" presId="urn:microsoft.com/office/officeart/2008/layout/HorizontalMultiLevelHierarchy"/>
    <dgm:cxn modelId="{EDB8EF5E-7BF7-4A14-992E-80AC86B5004F}" type="presParOf" srcId="{5A82A999-3C08-408F-BF15-E4186865BFA4}" destId="{7C7501B6-C3B0-4732-BBA7-238DA7D0B980}" srcOrd="1" destOrd="0" presId="urn:microsoft.com/office/officeart/2008/layout/HorizontalMultiLevelHierarchy"/>
    <dgm:cxn modelId="{D634C87C-D433-4155-9CD1-5D6FA6621012}" type="presParOf" srcId="{E5362D07-4858-4A2C-A46A-314E33AF06E1}" destId="{5B56B3CE-BB89-41AB-A135-F2DE8DD8BF26}" srcOrd="2" destOrd="0" presId="urn:microsoft.com/office/officeart/2008/layout/HorizontalMultiLevelHierarchy"/>
    <dgm:cxn modelId="{76AF645E-D9FA-466D-AF1A-BE9D33449250}" type="presParOf" srcId="{5B56B3CE-BB89-41AB-A135-F2DE8DD8BF26}" destId="{4CA3D8CE-0201-445A-9892-3A65CBF57928}" srcOrd="0" destOrd="0" presId="urn:microsoft.com/office/officeart/2008/layout/HorizontalMultiLevelHierarchy"/>
    <dgm:cxn modelId="{1C676653-1476-4BF6-9607-6BB59D3D9ADA}" type="presParOf" srcId="{E5362D07-4858-4A2C-A46A-314E33AF06E1}" destId="{E4273442-129B-4B98-A772-86E0A6A4AD43}" srcOrd="3" destOrd="0" presId="urn:microsoft.com/office/officeart/2008/layout/HorizontalMultiLevelHierarchy"/>
    <dgm:cxn modelId="{374C3FA8-223C-4761-AB38-6A01B2297C4D}" type="presParOf" srcId="{E4273442-129B-4B98-A772-86E0A6A4AD43}" destId="{C95986DA-6B69-43E6-8BED-646E4A63B317}" srcOrd="0" destOrd="0" presId="urn:microsoft.com/office/officeart/2008/layout/HorizontalMultiLevelHierarchy"/>
    <dgm:cxn modelId="{44AC9CAD-E351-427F-8F78-59ABF15FCEA7}" type="presParOf" srcId="{E4273442-129B-4B98-A772-86E0A6A4AD43}" destId="{0959D2B6-3B53-4D55-A0E5-7DCB40EE8022}" srcOrd="1" destOrd="0" presId="urn:microsoft.com/office/officeart/2008/layout/HorizontalMultiLevelHierarchy"/>
    <dgm:cxn modelId="{9D2BAB87-F520-4453-A36A-691E5AE614AC}" type="presParOf" srcId="{0959D2B6-3B53-4D55-A0E5-7DCB40EE8022}" destId="{F2A1F6B6-B7FC-49A0-A425-8C98DA81ACE0}" srcOrd="0" destOrd="0" presId="urn:microsoft.com/office/officeart/2008/layout/HorizontalMultiLevelHierarchy"/>
    <dgm:cxn modelId="{69589709-7A2E-4BEA-ACCF-9F39A86C24DE}" type="presParOf" srcId="{F2A1F6B6-B7FC-49A0-A425-8C98DA81ACE0}" destId="{2E06F5F7-B402-49A7-9AB2-E215BF516CDB}" srcOrd="0" destOrd="0" presId="urn:microsoft.com/office/officeart/2008/layout/HorizontalMultiLevelHierarchy"/>
    <dgm:cxn modelId="{E83C31A3-2841-4E38-A05F-D63FACEDB681}" type="presParOf" srcId="{0959D2B6-3B53-4D55-A0E5-7DCB40EE8022}" destId="{F37CBECB-6C81-4548-B89F-F23F9D051A9B}" srcOrd="1" destOrd="0" presId="urn:microsoft.com/office/officeart/2008/layout/HorizontalMultiLevelHierarchy"/>
    <dgm:cxn modelId="{C8235A8F-8411-4468-8505-0E483306FDA6}" type="presParOf" srcId="{F37CBECB-6C81-4548-B89F-F23F9D051A9B}" destId="{95440F24-3AA8-499B-B7D6-91ECBF47812A}" srcOrd="0" destOrd="0" presId="urn:microsoft.com/office/officeart/2008/layout/HorizontalMultiLevelHierarchy"/>
    <dgm:cxn modelId="{DF897FA7-EB15-40C1-A779-79B4901F55BD}" type="presParOf" srcId="{F37CBECB-6C81-4548-B89F-F23F9D051A9B}" destId="{4AF4746E-AB7E-4E6C-A227-66F74D072090}" srcOrd="1" destOrd="0" presId="urn:microsoft.com/office/officeart/2008/layout/HorizontalMultiLevelHierarchy"/>
    <dgm:cxn modelId="{8F8E5E3C-5978-41A2-B2DB-C936E41D69ED}" type="presParOf" srcId="{0959D2B6-3B53-4D55-A0E5-7DCB40EE8022}" destId="{7EE86C56-8C1C-4AD0-A7E0-959579E1C860}" srcOrd="2" destOrd="0" presId="urn:microsoft.com/office/officeart/2008/layout/HorizontalMultiLevelHierarchy"/>
    <dgm:cxn modelId="{1A71493C-4BAC-4C72-A809-9270851E607D}" type="presParOf" srcId="{7EE86C56-8C1C-4AD0-A7E0-959579E1C860}" destId="{2B468314-09D3-4BF6-8734-9BCCB23D8725}" srcOrd="0" destOrd="0" presId="urn:microsoft.com/office/officeart/2008/layout/HorizontalMultiLevelHierarchy"/>
    <dgm:cxn modelId="{3E8606AF-4879-4DDE-86F9-2A2E148A27F2}" type="presParOf" srcId="{0959D2B6-3B53-4D55-A0E5-7DCB40EE8022}" destId="{6D550D16-9E8A-43D3-9B40-C0E8AB25A0F2}" srcOrd="3" destOrd="0" presId="urn:microsoft.com/office/officeart/2008/layout/HorizontalMultiLevelHierarchy"/>
    <dgm:cxn modelId="{ED29873C-42DC-4326-B95E-6D11CDC6EAAC}" type="presParOf" srcId="{6D550D16-9E8A-43D3-9B40-C0E8AB25A0F2}" destId="{A53095E9-BC3C-4F8A-AB31-F90747F32985}" srcOrd="0" destOrd="0" presId="urn:microsoft.com/office/officeart/2008/layout/HorizontalMultiLevelHierarchy"/>
    <dgm:cxn modelId="{11677434-EEC2-450F-A68E-0420142F7189}" type="presParOf" srcId="{6D550D16-9E8A-43D3-9B40-C0E8AB25A0F2}" destId="{CA21EB11-8C20-40A3-B266-D7D537587408}" srcOrd="1" destOrd="0" presId="urn:microsoft.com/office/officeart/2008/layout/HorizontalMultiLevelHierarchy"/>
    <dgm:cxn modelId="{3FEF0EE3-BDB3-4AFD-8407-123B6A4705AE}" type="presParOf" srcId="{0959D2B6-3B53-4D55-A0E5-7DCB40EE8022}" destId="{CE7E1A5B-5C26-4D21-917E-79A87480E8B5}" srcOrd="4" destOrd="0" presId="urn:microsoft.com/office/officeart/2008/layout/HorizontalMultiLevelHierarchy"/>
    <dgm:cxn modelId="{0A6C6AA8-4189-48DB-9103-00F3AFA7BEB3}" type="presParOf" srcId="{CE7E1A5B-5C26-4D21-917E-79A87480E8B5}" destId="{D05B7CAE-7A47-46AD-98DF-339E36FB3B79}" srcOrd="0" destOrd="0" presId="urn:microsoft.com/office/officeart/2008/layout/HorizontalMultiLevelHierarchy"/>
    <dgm:cxn modelId="{340B7D45-7CE1-463E-B436-9A3A9170A49C}" type="presParOf" srcId="{0959D2B6-3B53-4D55-A0E5-7DCB40EE8022}" destId="{808FA3A8-58A8-42F1-ABED-F7552E267C0B}" srcOrd="5" destOrd="0" presId="urn:microsoft.com/office/officeart/2008/layout/HorizontalMultiLevelHierarchy"/>
    <dgm:cxn modelId="{F007DC55-8CA0-4C69-A547-B9D76BF202F3}" type="presParOf" srcId="{808FA3A8-58A8-42F1-ABED-F7552E267C0B}" destId="{05839B55-9200-4777-B315-AD4B90AAEEB2}" srcOrd="0" destOrd="0" presId="urn:microsoft.com/office/officeart/2008/layout/HorizontalMultiLevelHierarchy"/>
    <dgm:cxn modelId="{2FBEE497-79A1-470F-A492-27D718C0677D}" type="presParOf" srcId="{808FA3A8-58A8-42F1-ABED-F7552E267C0B}" destId="{7552A8E8-314E-445A-902F-E060F30B5318}" srcOrd="1" destOrd="0" presId="urn:microsoft.com/office/officeart/2008/layout/HorizontalMultiLevelHierarchy"/>
    <dgm:cxn modelId="{DF9A90B3-B083-409E-ABB7-53B14CA16D14}" type="presParOf" srcId="{E5362D07-4858-4A2C-A46A-314E33AF06E1}" destId="{0B042CAF-2C41-485B-866C-7CDE78BA3BA6}" srcOrd="4" destOrd="0" presId="urn:microsoft.com/office/officeart/2008/layout/HorizontalMultiLevelHierarchy"/>
    <dgm:cxn modelId="{89278F50-46B1-4E7B-AE21-4FF451F7E8E8}" type="presParOf" srcId="{0B042CAF-2C41-485B-866C-7CDE78BA3BA6}" destId="{BE7B1908-ECAE-4ED5-8DB7-7D59A151A87A}" srcOrd="0" destOrd="0" presId="urn:microsoft.com/office/officeart/2008/layout/HorizontalMultiLevelHierarchy"/>
    <dgm:cxn modelId="{F377BBE9-8AAA-4FA8-9E83-210CEC57FE24}" type="presParOf" srcId="{E5362D07-4858-4A2C-A46A-314E33AF06E1}" destId="{2027F84B-A616-4E10-B58F-DB41CD982175}" srcOrd="5" destOrd="0" presId="urn:microsoft.com/office/officeart/2008/layout/HorizontalMultiLevelHierarchy"/>
    <dgm:cxn modelId="{1420BF81-F88F-4CE8-9F3E-6825F4E91069}" type="presParOf" srcId="{2027F84B-A616-4E10-B58F-DB41CD982175}" destId="{1110CBB3-4B48-487E-9300-6E98CBB10B27}" srcOrd="0" destOrd="0" presId="urn:microsoft.com/office/officeart/2008/layout/HorizontalMultiLevelHierarchy"/>
    <dgm:cxn modelId="{A64E4625-7FF3-44CA-81A1-13D3A06BCF50}" type="presParOf" srcId="{2027F84B-A616-4E10-B58F-DB41CD982175}" destId="{2EE7402F-D38D-4F20-A1C9-2C074788D753}" srcOrd="1" destOrd="0" presId="urn:microsoft.com/office/officeart/2008/layout/HorizontalMultiLevelHierarchy"/>
    <dgm:cxn modelId="{92C757FD-F76F-443B-A73E-4A0EB7C1364D}" type="presParOf" srcId="{2EE7402F-D38D-4F20-A1C9-2C074788D753}" destId="{CC0C0FA8-0201-4CA1-9888-CA6E5C48A4C9}" srcOrd="0" destOrd="0" presId="urn:microsoft.com/office/officeart/2008/layout/HorizontalMultiLevelHierarchy"/>
    <dgm:cxn modelId="{1F587B1C-AAAA-4782-A092-D7A2EC485E8B}" type="presParOf" srcId="{CC0C0FA8-0201-4CA1-9888-CA6E5C48A4C9}" destId="{42BBDDA2-7D84-4FC2-8B2D-A30D4FEF53BD}" srcOrd="0" destOrd="0" presId="urn:microsoft.com/office/officeart/2008/layout/HorizontalMultiLevelHierarchy"/>
    <dgm:cxn modelId="{C74857C6-3E67-44C5-84DF-C16556676DE4}" type="presParOf" srcId="{2EE7402F-D38D-4F20-A1C9-2C074788D753}" destId="{ED7EE26F-9CE1-4711-8273-1C45F7CD3CF7}" srcOrd="1" destOrd="0" presId="urn:microsoft.com/office/officeart/2008/layout/HorizontalMultiLevelHierarchy"/>
    <dgm:cxn modelId="{808B8AD5-07B2-41F9-B3BE-D3B32C6DBE27}" type="presParOf" srcId="{ED7EE26F-9CE1-4711-8273-1C45F7CD3CF7}" destId="{E9F53CB6-E9C2-4DCC-A674-1AA2B94C774B}" srcOrd="0" destOrd="0" presId="urn:microsoft.com/office/officeart/2008/layout/HorizontalMultiLevelHierarchy"/>
    <dgm:cxn modelId="{B07EE337-34AE-4517-BFA3-8858AD0582A8}" type="presParOf" srcId="{ED7EE26F-9CE1-4711-8273-1C45F7CD3CF7}" destId="{E34BF59A-3918-4E22-86F6-C1A9A64662EC}" srcOrd="1" destOrd="0" presId="urn:microsoft.com/office/officeart/2008/layout/HorizontalMultiLevelHierarchy"/>
    <dgm:cxn modelId="{20BFC5E9-D69D-4990-9586-09624653D56A}" type="presParOf" srcId="{E5362D07-4858-4A2C-A46A-314E33AF06E1}" destId="{C4E2894D-994F-4B9A-B0E5-F3A5B8F6FCB5}" srcOrd="6" destOrd="0" presId="urn:microsoft.com/office/officeart/2008/layout/HorizontalMultiLevelHierarchy"/>
    <dgm:cxn modelId="{06404C65-CD28-42C9-AD11-B93AAAC41564}" type="presParOf" srcId="{C4E2894D-994F-4B9A-B0E5-F3A5B8F6FCB5}" destId="{6CFA109C-50DF-48A1-9130-73146A28C2F1}" srcOrd="0" destOrd="0" presId="urn:microsoft.com/office/officeart/2008/layout/HorizontalMultiLevelHierarchy"/>
    <dgm:cxn modelId="{536FE1AD-60AB-4FB2-A576-72A9D71D2D8E}" type="presParOf" srcId="{E5362D07-4858-4A2C-A46A-314E33AF06E1}" destId="{7D352580-A39F-4EA4-89AB-7F6502E18064}" srcOrd="7" destOrd="0" presId="urn:microsoft.com/office/officeart/2008/layout/HorizontalMultiLevelHierarchy"/>
    <dgm:cxn modelId="{B3BF44B3-6BBD-4251-B7B3-A0B889E3D8E5}" type="presParOf" srcId="{7D352580-A39F-4EA4-89AB-7F6502E18064}" destId="{BFB0C499-DCF2-45F8-A168-3017046EA9AD}" srcOrd="0" destOrd="0" presId="urn:microsoft.com/office/officeart/2008/layout/HorizontalMultiLevelHierarchy"/>
    <dgm:cxn modelId="{871A53B6-06E4-45F5-9770-CD71347E5F71}" type="presParOf" srcId="{7D352580-A39F-4EA4-89AB-7F6502E18064}" destId="{29D5AA05-320F-4ABC-B968-AD15440D0C88}" srcOrd="1" destOrd="0" presId="urn:microsoft.com/office/officeart/2008/layout/HorizontalMultiLevelHierarchy"/>
    <dgm:cxn modelId="{74DE5CB0-798F-45E3-9F61-AE52DBE476B0}" type="presParOf" srcId="{29D5AA05-320F-4ABC-B968-AD15440D0C88}" destId="{D16223FF-B2C7-4F41-9391-3113013B5186}" srcOrd="0" destOrd="0" presId="urn:microsoft.com/office/officeart/2008/layout/HorizontalMultiLevelHierarchy"/>
    <dgm:cxn modelId="{677210AA-BC74-429F-98C7-621FF7CF55BC}" type="presParOf" srcId="{D16223FF-B2C7-4F41-9391-3113013B5186}" destId="{410DD36E-FB47-4A35-90D7-8B66CDEDD7DF}" srcOrd="0" destOrd="0" presId="urn:microsoft.com/office/officeart/2008/layout/HorizontalMultiLevelHierarchy"/>
    <dgm:cxn modelId="{D1ACBB81-F010-4250-ADA1-37643A637BC1}" type="presParOf" srcId="{29D5AA05-320F-4ABC-B968-AD15440D0C88}" destId="{F5D29D04-B69C-4FE6-8921-D3F4B4E01092}" srcOrd="1" destOrd="0" presId="urn:microsoft.com/office/officeart/2008/layout/HorizontalMultiLevelHierarchy"/>
    <dgm:cxn modelId="{33DF6CCE-47AE-4415-BD98-E3826B877A1F}" type="presParOf" srcId="{F5D29D04-B69C-4FE6-8921-D3F4B4E01092}" destId="{ACE82889-3034-4E61-9EFA-96F812521347}" srcOrd="0" destOrd="0" presId="urn:microsoft.com/office/officeart/2008/layout/HorizontalMultiLevelHierarchy"/>
    <dgm:cxn modelId="{3F4D11B4-269A-4C4B-8E36-C9B49C3B5F77}" type="presParOf" srcId="{F5D29D04-B69C-4FE6-8921-D3F4B4E01092}" destId="{28438957-5090-4627-9E79-2D61E3D1C1AB}" srcOrd="1" destOrd="0" presId="urn:microsoft.com/office/officeart/2008/layout/HorizontalMultiLevelHierarchy"/>
    <dgm:cxn modelId="{A3DF8236-5B5B-4C4F-B6D5-1C02D1818A4F}" type="presParOf" srcId="{E5362D07-4858-4A2C-A46A-314E33AF06E1}" destId="{1F8B07A5-CE62-4A98-BBC8-9DD23CA3C4F1}" srcOrd="8" destOrd="0" presId="urn:microsoft.com/office/officeart/2008/layout/HorizontalMultiLevelHierarchy"/>
    <dgm:cxn modelId="{DFA9FF1E-4A01-4AA0-921C-C0510970E492}" type="presParOf" srcId="{1F8B07A5-CE62-4A98-BBC8-9DD23CA3C4F1}" destId="{374F6EFD-5F18-4F18-B074-64C64BA3A216}" srcOrd="0" destOrd="0" presId="urn:microsoft.com/office/officeart/2008/layout/HorizontalMultiLevelHierarchy"/>
    <dgm:cxn modelId="{16D4EE44-419F-491E-A4BC-F1D1AA7D03ED}" type="presParOf" srcId="{E5362D07-4858-4A2C-A46A-314E33AF06E1}" destId="{3FFFDCF6-01FE-4C88-9E2E-64CEDD29C0DC}" srcOrd="9" destOrd="0" presId="urn:microsoft.com/office/officeart/2008/layout/HorizontalMultiLevelHierarchy"/>
    <dgm:cxn modelId="{3B42C8C9-21C2-4788-9D1C-CFE8986332F9}" type="presParOf" srcId="{3FFFDCF6-01FE-4C88-9E2E-64CEDD29C0DC}" destId="{16EB6AE4-4AF5-4CF6-B4C8-C197135764BB}" srcOrd="0" destOrd="0" presId="urn:microsoft.com/office/officeart/2008/layout/HorizontalMultiLevelHierarchy"/>
    <dgm:cxn modelId="{65008E8B-9EEF-41D3-9460-BF5FC26DC39E}" type="presParOf" srcId="{3FFFDCF6-01FE-4C88-9E2E-64CEDD29C0DC}" destId="{447B1A40-932D-4B00-A2F7-023CD69C30B7}" srcOrd="1" destOrd="0" presId="urn:microsoft.com/office/officeart/2008/layout/HorizontalMultiLevelHierarchy"/>
    <dgm:cxn modelId="{4966A3C8-1B54-4B39-AD0C-67362EA4691B}" type="presParOf" srcId="{447B1A40-932D-4B00-A2F7-023CD69C30B7}" destId="{3403E4EE-4160-4A95-8F67-DC870E97CE0A}" srcOrd="0" destOrd="0" presId="urn:microsoft.com/office/officeart/2008/layout/HorizontalMultiLevelHierarchy"/>
    <dgm:cxn modelId="{21413422-1966-40A1-AEB7-C475D239F7D5}" type="presParOf" srcId="{3403E4EE-4160-4A95-8F67-DC870E97CE0A}" destId="{41351C6B-F239-42C4-9C3E-22C32AD95B5B}" srcOrd="0" destOrd="0" presId="urn:microsoft.com/office/officeart/2008/layout/HorizontalMultiLevelHierarchy"/>
    <dgm:cxn modelId="{F3C77B3F-A282-47DD-97A1-4AEF2B5E5E5B}" type="presParOf" srcId="{447B1A40-932D-4B00-A2F7-023CD69C30B7}" destId="{3F056036-D731-4DFF-BCEE-A357BB837E34}" srcOrd="1" destOrd="0" presId="urn:microsoft.com/office/officeart/2008/layout/HorizontalMultiLevelHierarchy"/>
    <dgm:cxn modelId="{26085019-451F-44FF-A106-86E028324261}" type="presParOf" srcId="{3F056036-D731-4DFF-BCEE-A357BB837E34}" destId="{6AB8DCD7-7B8D-4071-8470-CDA7045F8D2C}" srcOrd="0" destOrd="0" presId="urn:microsoft.com/office/officeart/2008/layout/HorizontalMultiLevelHierarchy"/>
    <dgm:cxn modelId="{91C6FF04-866B-40A3-8F5B-CE184768D01A}" type="presParOf" srcId="{3F056036-D731-4DFF-BCEE-A357BB837E34}" destId="{CDB78CB9-B31A-4F69-A581-BBFA29ABF09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EAF17B-49DB-443F-898E-06E03ACD2D4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3C1F13-BB86-444C-94AF-F2502CFF3A28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ควบคุมระดับน้ำตาลในเลือดของผู้ป่วย ให้อยู่ในเกณฑ์ที่ปลอดภัย ไม่เกิดภาวะแทรกซ้อน จากโรคเบาหวาน</a:t>
          </a:r>
          <a:endParaRPr lang="en-GB" dirty="0">
            <a:solidFill>
              <a:schemeClr val="tx1"/>
            </a:solidFill>
          </a:endParaRPr>
        </a:p>
      </dgm:t>
    </dgm:pt>
    <dgm:pt modelId="{BF16AAE7-FE97-46BA-91BE-03267A86A94E}" type="parTrans" cxnId="{56DD8737-8452-43FD-85B1-14188921753B}">
      <dgm:prSet/>
      <dgm:spPr/>
      <dgm:t>
        <a:bodyPr/>
        <a:lstStyle/>
        <a:p>
          <a:endParaRPr lang="en-GB"/>
        </a:p>
      </dgm:t>
    </dgm:pt>
    <dgm:pt modelId="{F5AA0923-67BF-4EC0-8C22-AE712B46EE0C}" type="sibTrans" cxnId="{56DD8737-8452-43FD-85B1-14188921753B}">
      <dgm:prSet/>
      <dgm:spPr/>
      <dgm:t>
        <a:bodyPr/>
        <a:lstStyle/>
        <a:p>
          <a:endParaRPr lang="en-GB"/>
        </a:p>
      </dgm:t>
    </dgm:pt>
    <dgm:pt modelId="{AE315944-3168-4E0E-A637-AFB91A39AFC1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Early detection</a:t>
          </a:r>
          <a:r>
            <a:rPr lang="en-GB" dirty="0" smtClean="0">
              <a:solidFill>
                <a:schemeClr val="tx1"/>
              </a:solidFill>
            </a:rPr>
            <a:t> </a:t>
          </a:r>
          <a:endParaRPr lang="en-GB" dirty="0">
            <a:solidFill>
              <a:schemeClr val="tx1"/>
            </a:solidFill>
          </a:endParaRPr>
        </a:p>
      </dgm:t>
    </dgm:pt>
    <dgm:pt modelId="{F97AA74F-F958-4560-8441-1D5963873098}" type="parTrans" cxnId="{19A72A83-7177-4B25-9846-1086BFDF6B5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2ADA845C-D6C7-4386-8B11-6B954257106B}" type="sibTrans" cxnId="{19A72A83-7177-4B25-9846-1086BFDF6B50}">
      <dgm:prSet/>
      <dgm:spPr/>
      <dgm:t>
        <a:bodyPr/>
        <a:lstStyle/>
        <a:p>
          <a:endParaRPr lang="en-GB"/>
        </a:p>
      </dgm:t>
    </dgm:pt>
    <dgm:pt modelId="{966D9D59-3225-4998-8AB8-03DDB048ECC1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Screening</a:t>
          </a:r>
          <a:endParaRPr lang="en-GB" dirty="0"/>
        </a:p>
      </dgm:t>
    </dgm:pt>
    <dgm:pt modelId="{E1643E44-4DCA-4BC7-A01A-B12DDBE7D3CF}" type="parTrans" cxnId="{11598B20-FED3-44CA-BBF4-937D0A54DD0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EC48D8E8-79A7-4AE6-A8DA-AC3DC095048A}" type="sibTrans" cxnId="{11598B20-FED3-44CA-BBF4-937D0A54DD08}">
      <dgm:prSet/>
      <dgm:spPr/>
      <dgm:t>
        <a:bodyPr/>
        <a:lstStyle/>
        <a:p>
          <a:endParaRPr lang="en-GB"/>
        </a:p>
      </dgm:t>
    </dgm:pt>
    <dgm:pt modelId="{613B9CF7-F2AE-419C-A1FC-A9C2BF02BAD1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Continue of care </a:t>
          </a:r>
          <a:r>
            <a:rPr lang="en-GB" dirty="0" smtClean="0">
              <a:solidFill>
                <a:schemeClr val="tx1"/>
              </a:solidFill>
            </a:rPr>
            <a:t> </a:t>
          </a:r>
          <a:endParaRPr lang="en-GB" dirty="0">
            <a:solidFill>
              <a:schemeClr val="tx1"/>
            </a:solidFill>
          </a:endParaRPr>
        </a:p>
      </dgm:t>
    </dgm:pt>
    <dgm:pt modelId="{C14A612D-C9B2-44BC-9A3D-01513E60E370}" type="parTrans" cxnId="{2C86B3F6-7EB4-4110-964E-4C06CAD0763A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B825B709-8E58-4A66-A2C3-1552599E3CA2}" type="sibTrans" cxnId="{2C86B3F6-7EB4-4110-964E-4C06CAD0763A}">
      <dgm:prSet/>
      <dgm:spPr/>
      <dgm:t>
        <a:bodyPr/>
        <a:lstStyle/>
        <a:p>
          <a:endParaRPr lang="en-GB"/>
        </a:p>
      </dgm:t>
    </dgm:pt>
    <dgm:pt modelId="{EA49D0A6-044A-4586-B00B-2EE21E5B5138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h-TH" dirty="0" smtClean="0">
              <a:solidFill>
                <a:schemeClr val="bg1"/>
              </a:solidFill>
            </a:rPr>
            <a:t>การติดตาม </a:t>
          </a:r>
          <a:r>
            <a:rPr lang="en-US" dirty="0" smtClean="0">
              <a:solidFill>
                <a:schemeClr val="bg1"/>
              </a:solidFill>
            </a:rPr>
            <a:t>case</a:t>
          </a:r>
          <a:r>
            <a:rPr lang="en-GB" dirty="0" smtClean="0">
              <a:solidFill>
                <a:schemeClr val="bg1"/>
              </a:solidFill>
            </a:rPr>
            <a:t> </a:t>
          </a:r>
          <a:endParaRPr lang="en-GB" dirty="0">
            <a:solidFill>
              <a:schemeClr val="bg1"/>
            </a:solidFill>
          </a:endParaRPr>
        </a:p>
      </dgm:t>
    </dgm:pt>
    <dgm:pt modelId="{07628917-1B3D-4CC3-B86F-C5175AADF09D}" type="parTrans" cxnId="{E07FE0C2-7D38-4524-BC02-64FC72A52DB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4B26D911-87BE-431D-9C5B-7B5BC1305578}" type="sibTrans" cxnId="{E07FE0C2-7D38-4524-BC02-64FC72A52DB2}">
      <dgm:prSet/>
      <dgm:spPr/>
      <dgm:t>
        <a:bodyPr/>
        <a:lstStyle/>
        <a:p>
          <a:endParaRPr lang="en-GB"/>
        </a:p>
      </dgm:t>
    </dgm:pt>
    <dgm:pt modelId="{414C4CB7-B59E-4CF8-A30A-3C7250AB4FF8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Treatment</a:t>
          </a:r>
          <a:endParaRPr lang="en-GB" dirty="0">
            <a:solidFill>
              <a:schemeClr val="tx1"/>
            </a:solidFill>
          </a:endParaRPr>
        </a:p>
      </dgm:t>
    </dgm:pt>
    <dgm:pt modelId="{1C981A20-985F-4C16-BD85-CD9D37EFF7CE}" type="parTrans" cxnId="{58F27204-B8FE-49D1-9E42-73074021655D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8FC97AC2-50D3-4A71-8069-6D3EADF816FE}" type="sibTrans" cxnId="{58F27204-B8FE-49D1-9E42-73074021655D}">
      <dgm:prSet/>
      <dgm:spPr/>
      <dgm:t>
        <a:bodyPr/>
        <a:lstStyle/>
        <a:p>
          <a:endParaRPr lang="en-GB"/>
        </a:p>
      </dgm:t>
    </dgm:pt>
    <dgm:pt modelId="{99CF9886-161C-4285-BB9D-3661F3BE2E17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เฝ้าระวังภาวะแทรก</a:t>
          </a:r>
          <a:r>
            <a:rPr lang="th-TH" dirty="0" err="1" smtClean="0">
              <a:solidFill>
                <a:schemeClr val="tx1"/>
              </a:solidFill>
            </a:rPr>
            <a:t>ซ้แน</a:t>
          </a:r>
          <a:r>
            <a:rPr lang="th-TH" dirty="0" smtClean="0">
              <a:solidFill>
                <a:schemeClr val="tx1"/>
              </a:solidFill>
            </a:rPr>
            <a:t>ที่อาจเกิดขึ้น</a:t>
          </a:r>
          <a:endParaRPr lang="en-GB" dirty="0">
            <a:solidFill>
              <a:schemeClr val="tx1"/>
            </a:solidFill>
          </a:endParaRPr>
        </a:p>
      </dgm:t>
    </dgm:pt>
    <dgm:pt modelId="{000D3A81-1EED-4F43-A8B8-870885C9D1F1}" type="parTrans" cxnId="{1514571B-6F19-4593-A63D-4FB84437A505}">
      <dgm:prSet/>
      <dgm:spPr/>
      <dgm:t>
        <a:bodyPr/>
        <a:lstStyle/>
        <a:p>
          <a:endParaRPr lang="th-TH"/>
        </a:p>
      </dgm:t>
    </dgm:pt>
    <dgm:pt modelId="{1882CE77-10C6-4617-A682-F31A5C01F4AA}" type="sibTrans" cxnId="{1514571B-6F19-4593-A63D-4FB84437A505}">
      <dgm:prSet/>
      <dgm:spPr/>
      <dgm:t>
        <a:bodyPr/>
        <a:lstStyle/>
        <a:p>
          <a:endParaRPr lang="th-TH"/>
        </a:p>
      </dgm:t>
    </dgm:pt>
    <dgm:pt modelId="{AC3F633B-88B0-427D-A84D-D599746883CE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Rehab </a:t>
          </a:r>
          <a:r>
            <a:rPr lang="th-TH" dirty="0" smtClean="0">
              <a:solidFill>
                <a:schemeClr val="tx1"/>
              </a:solidFill>
            </a:rPr>
            <a:t>ฟื้นฟูสภาพในรายที่เกิดภาวะแทรกซ้อนแล้ว</a:t>
          </a:r>
          <a:endParaRPr lang="en-GB" dirty="0">
            <a:solidFill>
              <a:schemeClr val="tx1"/>
            </a:solidFill>
          </a:endParaRPr>
        </a:p>
      </dgm:t>
    </dgm:pt>
    <dgm:pt modelId="{3B770EC6-4583-4A0A-A299-247D5DA77B67}" type="sibTrans" cxnId="{4B24E17E-B42F-4AC0-B21D-56A8467BF851}">
      <dgm:prSet/>
      <dgm:spPr/>
      <dgm:t>
        <a:bodyPr/>
        <a:lstStyle/>
        <a:p>
          <a:endParaRPr lang="th-TH"/>
        </a:p>
      </dgm:t>
    </dgm:pt>
    <dgm:pt modelId="{7863109D-3619-4F2F-9E0F-BCD22F80E6FF}" type="parTrans" cxnId="{4B24E17E-B42F-4AC0-B21D-56A8467BF851}">
      <dgm:prSet/>
      <dgm:spPr/>
      <dgm:t>
        <a:bodyPr/>
        <a:lstStyle/>
        <a:p>
          <a:endParaRPr lang="th-TH"/>
        </a:p>
      </dgm:t>
    </dgm:pt>
    <dgm:pt modelId="{49727071-8F38-439B-95AF-E8FD98BB11E1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Rehabilitation</a:t>
          </a:r>
          <a:r>
            <a:rPr lang="en-GB" dirty="0" smtClean="0">
              <a:solidFill>
                <a:schemeClr val="tx1"/>
              </a:solidFill>
            </a:rPr>
            <a:t> </a:t>
          </a:r>
          <a:endParaRPr lang="en-GB" dirty="0">
            <a:solidFill>
              <a:schemeClr val="tx1"/>
            </a:solidFill>
          </a:endParaRPr>
        </a:p>
      </dgm:t>
    </dgm:pt>
    <dgm:pt modelId="{F8E94098-F285-4ABB-9754-6573DC7BB975}" type="parTrans" cxnId="{E60EB22D-36B9-4A05-8C02-F889F82373F0}">
      <dgm:prSet/>
      <dgm:spPr/>
      <dgm:t>
        <a:bodyPr/>
        <a:lstStyle/>
        <a:p>
          <a:endParaRPr lang="th-TH"/>
        </a:p>
      </dgm:t>
    </dgm:pt>
    <dgm:pt modelId="{C84EA4DF-AF7D-489D-967D-840172A5EF4E}" type="sibTrans" cxnId="{E60EB22D-36B9-4A05-8C02-F889F82373F0}">
      <dgm:prSet/>
      <dgm:spPr/>
      <dgm:t>
        <a:bodyPr/>
        <a:lstStyle/>
        <a:p>
          <a:endParaRPr lang="th-TH"/>
        </a:p>
      </dgm:t>
    </dgm:pt>
    <dgm:pt modelId="{96B67342-93EF-4BA8-85EA-40701B7DF693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Non drugs</a:t>
          </a:r>
          <a:endParaRPr lang="en-GB" dirty="0"/>
        </a:p>
      </dgm:t>
    </dgm:pt>
    <dgm:pt modelId="{61EEAFB2-BA9B-40FA-8E4B-CEF3E2388E3F}" type="sibTrans" cxnId="{7299F31F-15C7-43D7-B538-533904D4390C}">
      <dgm:prSet/>
      <dgm:spPr/>
      <dgm:t>
        <a:bodyPr/>
        <a:lstStyle/>
        <a:p>
          <a:endParaRPr lang="th-TH"/>
        </a:p>
      </dgm:t>
    </dgm:pt>
    <dgm:pt modelId="{943D7F97-F535-494F-9AED-E69BF778CBB3}" type="parTrans" cxnId="{7299F31F-15C7-43D7-B538-533904D4390C}">
      <dgm:prSet/>
      <dgm:spPr/>
      <dgm:t>
        <a:bodyPr/>
        <a:lstStyle/>
        <a:p>
          <a:endParaRPr lang="th-TH"/>
        </a:p>
      </dgm:t>
    </dgm:pt>
    <dgm:pt modelId="{98DB07C7-B8F4-46FD-8AD8-3DFBB8A6627A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CPG for DM</a:t>
          </a:r>
          <a:endParaRPr lang="en-GB" dirty="0">
            <a:solidFill>
              <a:schemeClr val="tx1"/>
            </a:solidFill>
          </a:endParaRPr>
        </a:p>
      </dgm:t>
    </dgm:pt>
    <dgm:pt modelId="{BF730121-8EC7-414C-A218-78D859DAE3B6}" type="sibTrans" cxnId="{3A21FC4D-C81D-4E6B-B2AF-933255417C6F}">
      <dgm:prSet/>
      <dgm:spPr/>
      <dgm:t>
        <a:bodyPr/>
        <a:lstStyle/>
        <a:p>
          <a:endParaRPr lang="th-TH"/>
        </a:p>
      </dgm:t>
    </dgm:pt>
    <dgm:pt modelId="{F694D763-9D83-4E2C-B5D2-D73AFE9F8EC3}" type="parTrans" cxnId="{3A21FC4D-C81D-4E6B-B2AF-933255417C6F}">
      <dgm:prSet/>
      <dgm:spPr/>
      <dgm:t>
        <a:bodyPr/>
        <a:lstStyle/>
        <a:p>
          <a:endParaRPr lang="th-TH"/>
        </a:p>
      </dgm:t>
    </dgm:pt>
    <dgm:pt modelId="{A777378E-EB6C-405F-A025-3F1E6B5C850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Diagnosis</a:t>
          </a:r>
          <a:endParaRPr lang="en-GB" dirty="0"/>
        </a:p>
      </dgm:t>
    </dgm:pt>
    <dgm:pt modelId="{203F84E3-BDAA-40F8-B3BC-8B0D650A8F04}" type="parTrans" cxnId="{6C42347D-D158-4CA5-8D23-DFF64747997E}">
      <dgm:prSet/>
      <dgm:spPr/>
      <dgm:t>
        <a:bodyPr/>
        <a:lstStyle/>
        <a:p>
          <a:endParaRPr lang="th-TH"/>
        </a:p>
      </dgm:t>
    </dgm:pt>
    <dgm:pt modelId="{51D6AB94-3B05-420D-A431-4A4963AC47DC}" type="sibTrans" cxnId="{6C42347D-D158-4CA5-8D23-DFF64747997E}">
      <dgm:prSet/>
      <dgm:spPr/>
      <dgm:t>
        <a:bodyPr/>
        <a:lstStyle/>
        <a:p>
          <a:endParaRPr lang="th-TH"/>
        </a:p>
      </dgm:t>
    </dgm:pt>
    <dgm:pt modelId="{60022F0A-765F-4410-B02F-FB54E32555DC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Drugs</a:t>
          </a:r>
          <a:endParaRPr lang="en-GB" dirty="0"/>
        </a:p>
      </dgm:t>
    </dgm:pt>
    <dgm:pt modelId="{C0C6E983-7834-40D4-A08F-C6E5B8FB3233}" type="parTrans" cxnId="{57AF9467-FDA9-41BF-AAA5-6BC7DB4BE73B}">
      <dgm:prSet/>
      <dgm:spPr/>
      <dgm:t>
        <a:bodyPr/>
        <a:lstStyle/>
        <a:p>
          <a:endParaRPr lang="th-TH"/>
        </a:p>
      </dgm:t>
    </dgm:pt>
    <dgm:pt modelId="{622C6C51-B3C0-4039-9085-DF3C48409E15}" type="sibTrans" cxnId="{57AF9467-FDA9-41BF-AAA5-6BC7DB4BE73B}">
      <dgm:prSet/>
      <dgm:spPr/>
      <dgm:t>
        <a:bodyPr/>
        <a:lstStyle/>
        <a:p>
          <a:endParaRPr lang="th-TH"/>
        </a:p>
      </dgm:t>
    </dgm:pt>
    <dgm:pt modelId="{DEEBAB6C-97D2-4882-8288-4D158A2D0C39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dirty="0" smtClean="0"/>
            <a:t>Routine LAB yearly LAB eye ,</a:t>
          </a:r>
          <a:r>
            <a:rPr lang="en-GB" dirty="0" err="1" smtClean="0"/>
            <a:t>foot.renal</a:t>
          </a:r>
          <a:r>
            <a:rPr lang="en-GB" dirty="0" smtClean="0"/>
            <a:t> exam</a:t>
          </a:r>
          <a:endParaRPr lang="en-GB" dirty="0"/>
        </a:p>
      </dgm:t>
    </dgm:pt>
    <dgm:pt modelId="{2D185629-8B5E-4F7B-9345-1F2B9CA47948}" type="parTrans" cxnId="{49A9BC6A-264E-4A95-BBBE-8B009EFD3DFF}">
      <dgm:prSet/>
      <dgm:spPr/>
      <dgm:t>
        <a:bodyPr/>
        <a:lstStyle/>
        <a:p>
          <a:endParaRPr lang="th-TH"/>
        </a:p>
      </dgm:t>
    </dgm:pt>
    <dgm:pt modelId="{89C4AF3D-B514-439F-BA57-BE31DBFF7BA4}" type="sibTrans" cxnId="{49A9BC6A-264E-4A95-BBBE-8B009EFD3DFF}">
      <dgm:prSet/>
      <dgm:spPr/>
      <dgm:t>
        <a:bodyPr/>
        <a:lstStyle/>
        <a:p>
          <a:endParaRPr lang="th-TH"/>
        </a:p>
      </dgm:t>
    </dgm:pt>
    <dgm:pt modelId="{7F206B2F-1739-456D-8CAA-5FDAC3B514FF}" type="pres">
      <dgm:prSet presAssocID="{84EAF17B-49DB-443F-898E-06E03ACD2D4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E93EECA-32A5-4AFC-BB8B-C14E5EDCEF2E}" type="pres">
      <dgm:prSet presAssocID="{4A3C1F13-BB86-444C-94AF-F2502CFF3A28}" presName="root1" presStyleCnt="0"/>
      <dgm:spPr/>
    </dgm:pt>
    <dgm:pt modelId="{31701DDF-4BA4-40CD-93CE-A42E291FC80F}" type="pres">
      <dgm:prSet presAssocID="{4A3C1F13-BB86-444C-94AF-F2502CFF3A28}" presName="LevelOneTextNode" presStyleLbl="node0" presStyleIdx="0" presStyleCnt="1" custAng="5400000" custFlipHor="1" custScaleX="421887" custScaleY="63630" custLinFactNeighborX="-88938" custLinFactNeighborY="-279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E5362D07-4858-4A2C-A46A-314E33AF06E1}" type="pres">
      <dgm:prSet presAssocID="{4A3C1F13-BB86-444C-94AF-F2502CFF3A28}" presName="level2hierChild" presStyleCnt="0"/>
      <dgm:spPr/>
    </dgm:pt>
    <dgm:pt modelId="{E0E8751D-25B0-49F6-8BD6-1AE720FE00F2}" type="pres">
      <dgm:prSet presAssocID="{F97AA74F-F958-4560-8441-1D5963873098}" presName="conn2-1" presStyleLbl="parChTrans1D2" presStyleIdx="0" presStyleCnt="5"/>
      <dgm:spPr/>
      <dgm:t>
        <a:bodyPr/>
        <a:lstStyle/>
        <a:p>
          <a:endParaRPr lang="th-TH"/>
        </a:p>
      </dgm:t>
    </dgm:pt>
    <dgm:pt modelId="{F957851E-5FA4-483E-8C7B-166EED602DAB}" type="pres">
      <dgm:prSet presAssocID="{F97AA74F-F958-4560-8441-1D5963873098}" presName="connTx" presStyleLbl="parChTrans1D2" presStyleIdx="0" presStyleCnt="5"/>
      <dgm:spPr/>
      <dgm:t>
        <a:bodyPr/>
        <a:lstStyle/>
        <a:p>
          <a:endParaRPr lang="th-TH"/>
        </a:p>
      </dgm:t>
    </dgm:pt>
    <dgm:pt modelId="{429AFCD0-3988-422C-849C-35254D695D8B}" type="pres">
      <dgm:prSet presAssocID="{AE315944-3168-4E0E-A637-AFB91A39AFC1}" presName="root2" presStyleCnt="0"/>
      <dgm:spPr/>
    </dgm:pt>
    <dgm:pt modelId="{CF5CEE62-B934-4D9E-84CB-152EE3946C13}" type="pres">
      <dgm:prSet presAssocID="{AE315944-3168-4E0E-A637-AFB91A39AFC1}" presName="LevelTwoTextNode" presStyleLbl="node2" presStyleIdx="0" presStyleCnt="5" custLinFactNeighborX="-34781" custLinFactNeighborY="-7105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78ED5003-871A-42F7-84F0-2DF81CADD93B}" type="pres">
      <dgm:prSet presAssocID="{AE315944-3168-4E0E-A637-AFB91A39AFC1}" presName="level3hierChild" presStyleCnt="0"/>
      <dgm:spPr/>
    </dgm:pt>
    <dgm:pt modelId="{3629C91A-C1EE-43F1-957A-41114723552D}" type="pres">
      <dgm:prSet presAssocID="{E1643E44-4DCA-4BC7-A01A-B12DDBE7D3CF}" presName="conn2-1" presStyleLbl="parChTrans1D3" presStyleIdx="0" presStyleCnt="8"/>
      <dgm:spPr/>
      <dgm:t>
        <a:bodyPr/>
        <a:lstStyle/>
        <a:p>
          <a:endParaRPr lang="th-TH"/>
        </a:p>
      </dgm:t>
    </dgm:pt>
    <dgm:pt modelId="{3181115D-C26E-4D4E-87E2-0E6E59930CE1}" type="pres">
      <dgm:prSet presAssocID="{E1643E44-4DCA-4BC7-A01A-B12DDBE7D3CF}" presName="connTx" presStyleLbl="parChTrans1D3" presStyleIdx="0" presStyleCnt="8"/>
      <dgm:spPr/>
      <dgm:t>
        <a:bodyPr/>
        <a:lstStyle/>
        <a:p>
          <a:endParaRPr lang="th-TH"/>
        </a:p>
      </dgm:t>
    </dgm:pt>
    <dgm:pt modelId="{AAC576AC-89D2-457F-9263-1EB99907A1DE}" type="pres">
      <dgm:prSet presAssocID="{966D9D59-3225-4998-8AB8-03DDB048ECC1}" presName="root2" presStyleCnt="0"/>
      <dgm:spPr/>
    </dgm:pt>
    <dgm:pt modelId="{698C40A9-F66D-45B9-83BD-8C24309EC503}" type="pres">
      <dgm:prSet presAssocID="{966D9D59-3225-4998-8AB8-03DDB048ECC1}" presName="LevelTwoTextNode" presStyleLbl="node3" presStyleIdx="0" presStyleCnt="8" custLinFactY="-25168" custLinFactNeighborX="-25565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5A75B399-6072-4CDC-A536-A165C0E0ACB9}" type="pres">
      <dgm:prSet presAssocID="{966D9D59-3225-4998-8AB8-03DDB048ECC1}" presName="level3hierChild" presStyleCnt="0"/>
      <dgm:spPr/>
    </dgm:pt>
    <dgm:pt modelId="{5465F46A-3611-4B42-A035-E1C64E206740}" type="pres">
      <dgm:prSet presAssocID="{203F84E3-BDAA-40F8-B3BC-8B0D650A8F04}" presName="conn2-1" presStyleLbl="parChTrans1D3" presStyleIdx="1" presStyleCnt="8"/>
      <dgm:spPr/>
      <dgm:t>
        <a:bodyPr/>
        <a:lstStyle/>
        <a:p>
          <a:endParaRPr lang="th-TH"/>
        </a:p>
      </dgm:t>
    </dgm:pt>
    <dgm:pt modelId="{76B3EDB6-C85E-49F2-BC54-31FF4E4D9342}" type="pres">
      <dgm:prSet presAssocID="{203F84E3-BDAA-40F8-B3BC-8B0D650A8F04}" presName="connTx" presStyleLbl="parChTrans1D3" presStyleIdx="1" presStyleCnt="8"/>
      <dgm:spPr/>
      <dgm:t>
        <a:bodyPr/>
        <a:lstStyle/>
        <a:p>
          <a:endParaRPr lang="th-TH"/>
        </a:p>
      </dgm:t>
    </dgm:pt>
    <dgm:pt modelId="{EC7AC7CE-E0C7-435F-8B88-C990715CA4EC}" type="pres">
      <dgm:prSet presAssocID="{A777378E-EB6C-405F-A025-3F1E6B5C8505}" presName="root2" presStyleCnt="0"/>
      <dgm:spPr/>
    </dgm:pt>
    <dgm:pt modelId="{DF21C86B-8AE8-41D0-A34E-2864E3EFC2F0}" type="pres">
      <dgm:prSet presAssocID="{A777378E-EB6C-405F-A025-3F1E6B5C8505}" presName="LevelTwoTextNode" presStyleLbl="node3" presStyleIdx="1" presStyleCnt="8" custLinFactNeighborX="-22578" custLinFactNeighborY="-4130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934AF3D-1067-49EC-BF68-800B2C0FC8A8}" type="pres">
      <dgm:prSet presAssocID="{A777378E-EB6C-405F-A025-3F1E6B5C8505}" presName="level3hierChild" presStyleCnt="0"/>
      <dgm:spPr/>
    </dgm:pt>
    <dgm:pt modelId="{5B56B3CE-BB89-41AB-A135-F2DE8DD8BF26}" type="pres">
      <dgm:prSet presAssocID="{C14A612D-C9B2-44BC-9A3D-01513E60E370}" presName="conn2-1" presStyleLbl="parChTrans1D2" presStyleIdx="1" presStyleCnt="5"/>
      <dgm:spPr/>
      <dgm:t>
        <a:bodyPr/>
        <a:lstStyle/>
        <a:p>
          <a:endParaRPr lang="th-TH"/>
        </a:p>
      </dgm:t>
    </dgm:pt>
    <dgm:pt modelId="{4CA3D8CE-0201-445A-9892-3A65CBF57928}" type="pres">
      <dgm:prSet presAssocID="{C14A612D-C9B2-44BC-9A3D-01513E60E370}" presName="connTx" presStyleLbl="parChTrans1D2" presStyleIdx="1" presStyleCnt="5"/>
      <dgm:spPr/>
      <dgm:t>
        <a:bodyPr/>
        <a:lstStyle/>
        <a:p>
          <a:endParaRPr lang="th-TH"/>
        </a:p>
      </dgm:t>
    </dgm:pt>
    <dgm:pt modelId="{E4273442-129B-4B98-A772-86E0A6A4AD43}" type="pres">
      <dgm:prSet presAssocID="{613B9CF7-F2AE-419C-A1FC-A9C2BF02BAD1}" presName="root2" presStyleCnt="0"/>
      <dgm:spPr/>
    </dgm:pt>
    <dgm:pt modelId="{C95986DA-6B69-43E6-8BED-646E4A63B317}" type="pres">
      <dgm:prSet presAssocID="{613B9CF7-F2AE-419C-A1FC-A9C2BF02BAD1}" presName="LevelTwoTextNode" presStyleLbl="node2" presStyleIdx="1" presStyleCnt="5" custLinFactNeighborX="-30223" custLinFactNeighborY="-316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0959D2B6-3B53-4D55-A0E5-7DCB40EE8022}" type="pres">
      <dgm:prSet presAssocID="{613B9CF7-F2AE-419C-A1FC-A9C2BF02BAD1}" presName="level3hierChild" presStyleCnt="0"/>
      <dgm:spPr/>
    </dgm:pt>
    <dgm:pt modelId="{F2A1F6B6-B7FC-49A0-A425-8C98DA81ACE0}" type="pres">
      <dgm:prSet presAssocID="{07628917-1B3D-4CC3-B86F-C5175AADF09D}" presName="conn2-1" presStyleLbl="parChTrans1D3" presStyleIdx="2" presStyleCnt="8"/>
      <dgm:spPr/>
      <dgm:t>
        <a:bodyPr/>
        <a:lstStyle/>
        <a:p>
          <a:endParaRPr lang="th-TH"/>
        </a:p>
      </dgm:t>
    </dgm:pt>
    <dgm:pt modelId="{2E06F5F7-B402-49A7-9AB2-E215BF516CDB}" type="pres">
      <dgm:prSet presAssocID="{07628917-1B3D-4CC3-B86F-C5175AADF09D}" presName="connTx" presStyleLbl="parChTrans1D3" presStyleIdx="2" presStyleCnt="8"/>
      <dgm:spPr/>
      <dgm:t>
        <a:bodyPr/>
        <a:lstStyle/>
        <a:p>
          <a:endParaRPr lang="th-TH"/>
        </a:p>
      </dgm:t>
    </dgm:pt>
    <dgm:pt modelId="{F37CBECB-6C81-4548-B89F-F23F9D051A9B}" type="pres">
      <dgm:prSet presAssocID="{EA49D0A6-044A-4586-B00B-2EE21E5B5138}" presName="root2" presStyleCnt="0"/>
      <dgm:spPr/>
    </dgm:pt>
    <dgm:pt modelId="{95440F24-3AA8-499B-B7D6-91ECBF47812A}" type="pres">
      <dgm:prSet presAssocID="{EA49D0A6-044A-4586-B00B-2EE21E5B5138}" presName="LevelTwoTextNode" presStyleLbl="node3" presStyleIdx="2" presStyleCnt="8" custLinFactNeighborX="-27137" custLinFactNeighborY="-3169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4AF4746E-AB7E-4E6C-A227-66F74D072090}" type="pres">
      <dgm:prSet presAssocID="{EA49D0A6-044A-4586-B00B-2EE21E5B5138}" presName="level3hierChild" presStyleCnt="0"/>
      <dgm:spPr/>
    </dgm:pt>
    <dgm:pt modelId="{0B042CAF-2C41-485B-866C-7CDE78BA3BA6}" type="pres">
      <dgm:prSet presAssocID="{1C981A20-985F-4C16-BD85-CD9D37EFF7CE}" presName="conn2-1" presStyleLbl="parChTrans1D2" presStyleIdx="2" presStyleCnt="5"/>
      <dgm:spPr/>
      <dgm:t>
        <a:bodyPr/>
        <a:lstStyle/>
        <a:p>
          <a:endParaRPr lang="th-TH"/>
        </a:p>
      </dgm:t>
    </dgm:pt>
    <dgm:pt modelId="{BE7B1908-ECAE-4ED5-8DB7-7D59A151A87A}" type="pres">
      <dgm:prSet presAssocID="{1C981A20-985F-4C16-BD85-CD9D37EFF7CE}" presName="connTx" presStyleLbl="parChTrans1D2" presStyleIdx="2" presStyleCnt="5"/>
      <dgm:spPr/>
      <dgm:t>
        <a:bodyPr/>
        <a:lstStyle/>
        <a:p>
          <a:endParaRPr lang="th-TH"/>
        </a:p>
      </dgm:t>
    </dgm:pt>
    <dgm:pt modelId="{2027F84B-A616-4E10-B58F-DB41CD982175}" type="pres">
      <dgm:prSet presAssocID="{414C4CB7-B59E-4CF8-A30A-3C7250AB4FF8}" presName="root2" presStyleCnt="0"/>
      <dgm:spPr/>
    </dgm:pt>
    <dgm:pt modelId="{1110CBB3-4B48-487E-9300-6E98CBB10B27}" type="pres">
      <dgm:prSet presAssocID="{414C4CB7-B59E-4CF8-A30A-3C7250AB4FF8}" presName="LevelTwoTextNode" presStyleLbl="node2" presStyleIdx="2" presStyleCnt="5" custLinFactNeighborX="-30223" custLinFactNeighborY="174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EE7402F-D38D-4F20-A1C9-2C074788D753}" type="pres">
      <dgm:prSet presAssocID="{414C4CB7-B59E-4CF8-A30A-3C7250AB4FF8}" presName="level3hierChild" presStyleCnt="0"/>
      <dgm:spPr/>
    </dgm:pt>
    <dgm:pt modelId="{CC0C0FA8-0201-4CA1-9888-CA6E5C48A4C9}" type="pres">
      <dgm:prSet presAssocID="{943D7F97-F535-494F-9AED-E69BF778CBB3}" presName="conn2-1" presStyleLbl="parChTrans1D3" presStyleIdx="3" presStyleCnt="8"/>
      <dgm:spPr/>
      <dgm:t>
        <a:bodyPr/>
        <a:lstStyle/>
        <a:p>
          <a:endParaRPr lang="th-TH"/>
        </a:p>
      </dgm:t>
    </dgm:pt>
    <dgm:pt modelId="{42BBDDA2-7D84-4FC2-8B2D-A30D4FEF53BD}" type="pres">
      <dgm:prSet presAssocID="{943D7F97-F535-494F-9AED-E69BF778CBB3}" presName="connTx" presStyleLbl="parChTrans1D3" presStyleIdx="3" presStyleCnt="8"/>
      <dgm:spPr/>
      <dgm:t>
        <a:bodyPr/>
        <a:lstStyle/>
        <a:p>
          <a:endParaRPr lang="th-TH"/>
        </a:p>
      </dgm:t>
    </dgm:pt>
    <dgm:pt modelId="{ED7EE26F-9CE1-4711-8273-1C45F7CD3CF7}" type="pres">
      <dgm:prSet presAssocID="{96B67342-93EF-4BA8-85EA-40701B7DF693}" presName="root2" presStyleCnt="0"/>
      <dgm:spPr/>
    </dgm:pt>
    <dgm:pt modelId="{E9F53CB6-E9C2-4DCC-A674-1AA2B94C774B}" type="pres">
      <dgm:prSet presAssocID="{96B67342-93EF-4BA8-85EA-40701B7DF693}" presName="LevelTwoTextNode" presStyleLbl="node3" presStyleIdx="3" presStyleCnt="8" custAng="0" custLinFactNeighborX="-22578" custLinFactNeighborY="-370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E34BF59A-3918-4E22-86F6-C1A9A64662EC}" type="pres">
      <dgm:prSet presAssocID="{96B67342-93EF-4BA8-85EA-40701B7DF693}" presName="level3hierChild" presStyleCnt="0"/>
      <dgm:spPr/>
    </dgm:pt>
    <dgm:pt modelId="{67345625-188E-47C2-9AEC-928E2D3912FA}" type="pres">
      <dgm:prSet presAssocID="{C0C6E983-7834-40D4-A08F-C6E5B8FB3233}" presName="conn2-1" presStyleLbl="parChTrans1D3" presStyleIdx="4" presStyleCnt="8"/>
      <dgm:spPr/>
      <dgm:t>
        <a:bodyPr/>
        <a:lstStyle/>
        <a:p>
          <a:endParaRPr lang="th-TH"/>
        </a:p>
      </dgm:t>
    </dgm:pt>
    <dgm:pt modelId="{EFA532E2-1393-4AE4-9C43-EEC80B7C6710}" type="pres">
      <dgm:prSet presAssocID="{C0C6E983-7834-40D4-A08F-C6E5B8FB3233}" presName="connTx" presStyleLbl="parChTrans1D3" presStyleIdx="4" presStyleCnt="8"/>
      <dgm:spPr/>
      <dgm:t>
        <a:bodyPr/>
        <a:lstStyle/>
        <a:p>
          <a:endParaRPr lang="th-TH"/>
        </a:p>
      </dgm:t>
    </dgm:pt>
    <dgm:pt modelId="{A55342FD-40A8-4255-B377-8CD53BB75285}" type="pres">
      <dgm:prSet presAssocID="{60022F0A-765F-4410-B02F-FB54E32555DC}" presName="root2" presStyleCnt="0"/>
      <dgm:spPr/>
    </dgm:pt>
    <dgm:pt modelId="{DD7348C8-6E7B-4192-8391-FCB0D0D39B9F}" type="pres">
      <dgm:prSet presAssocID="{60022F0A-765F-4410-B02F-FB54E32555DC}" presName="LevelTwoTextNode" presStyleLbl="node3" presStyleIdx="4" presStyleCnt="8" custAng="0" custLinFactNeighborX="-27159" custLinFactNeighborY="-125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DE0CE67-FDEA-4F66-980D-4CBF708D04C8}" type="pres">
      <dgm:prSet presAssocID="{60022F0A-765F-4410-B02F-FB54E32555DC}" presName="level3hierChild" presStyleCnt="0"/>
      <dgm:spPr/>
    </dgm:pt>
    <dgm:pt modelId="{326A9350-1DCF-497F-A268-EFF426CD5D65}" type="pres">
      <dgm:prSet presAssocID="{2D185629-8B5E-4F7B-9345-1F2B9CA47948}" presName="conn2-1" presStyleLbl="parChTrans1D3" presStyleIdx="5" presStyleCnt="8"/>
      <dgm:spPr/>
      <dgm:t>
        <a:bodyPr/>
        <a:lstStyle/>
        <a:p>
          <a:endParaRPr lang="th-TH"/>
        </a:p>
      </dgm:t>
    </dgm:pt>
    <dgm:pt modelId="{84479346-94F9-4224-82F3-1696F2E32DF4}" type="pres">
      <dgm:prSet presAssocID="{2D185629-8B5E-4F7B-9345-1F2B9CA47948}" presName="connTx" presStyleLbl="parChTrans1D3" presStyleIdx="5" presStyleCnt="8"/>
      <dgm:spPr/>
      <dgm:t>
        <a:bodyPr/>
        <a:lstStyle/>
        <a:p>
          <a:endParaRPr lang="th-TH"/>
        </a:p>
      </dgm:t>
    </dgm:pt>
    <dgm:pt modelId="{B5E7214D-749A-48A5-BBAC-80FA8D797838}" type="pres">
      <dgm:prSet presAssocID="{DEEBAB6C-97D2-4882-8288-4D158A2D0C39}" presName="root2" presStyleCnt="0"/>
      <dgm:spPr/>
    </dgm:pt>
    <dgm:pt modelId="{542AB407-7FD8-479E-9E26-3F313B1FB51F}" type="pres">
      <dgm:prSet presAssocID="{DEEBAB6C-97D2-4882-8288-4D158A2D0C39}" presName="LevelTwoTextNode" presStyleLbl="node3" presStyleIdx="5" presStyleCnt="8" custLinFactNeighborX="-31776" custLinFactNeighborY="-1916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43DB1B5-6942-4DB1-B158-D6B522B5EC52}" type="pres">
      <dgm:prSet presAssocID="{DEEBAB6C-97D2-4882-8288-4D158A2D0C39}" presName="level3hierChild" presStyleCnt="0"/>
      <dgm:spPr/>
    </dgm:pt>
    <dgm:pt modelId="{C4E2894D-994F-4B9A-B0E5-F3A5B8F6FCB5}" type="pres">
      <dgm:prSet presAssocID="{000D3A81-1EED-4F43-A8B8-870885C9D1F1}" presName="conn2-1" presStyleLbl="parChTrans1D2" presStyleIdx="3" presStyleCnt="5"/>
      <dgm:spPr/>
      <dgm:t>
        <a:bodyPr/>
        <a:lstStyle/>
        <a:p>
          <a:endParaRPr lang="th-TH"/>
        </a:p>
      </dgm:t>
    </dgm:pt>
    <dgm:pt modelId="{6CFA109C-50DF-48A1-9130-73146A28C2F1}" type="pres">
      <dgm:prSet presAssocID="{000D3A81-1EED-4F43-A8B8-870885C9D1F1}" presName="connTx" presStyleLbl="parChTrans1D2" presStyleIdx="3" presStyleCnt="5"/>
      <dgm:spPr/>
      <dgm:t>
        <a:bodyPr/>
        <a:lstStyle/>
        <a:p>
          <a:endParaRPr lang="th-TH"/>
        </a:p>
      </dgm:t>
    </dgm:pt>
    <dgm:pt modelId="{7D352580-A39F-4EA4-89AB-7F6502E18064}" type="pres">
      <dgm:prSet presAssocID="{99CF9886-161C-4285-BB9D-3661F3BE2E17}" presName="root2" presStyleCnt="0"/>
      <dgm:spPr/>
    </dgm:pt>
    <dgm:pt modelId="{BFB0C499-DCF2-45F8-A168-3017046EA9AD}" type="pres">
      <dgm:prSet presAssocID="{99CF9886-161C-4285-BB9D-3661F3BE2E17}" presName="LevelTwoTextNode" presStyleLbl="node2" presStyleIdx="3" presStyleCnt="5" custLinFactNeighborX="-30223" custLinFactNeighborY="66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9D5AA05-320F-4ABC-B968-AD15440D0C88}" type="pres">
      <dgm:prSet presAssocID="{99CF9886-161C-4285-BB9D-3661F3BE2E17}" presName="level3hierChild" presStyleCnt="0"/>
      <dgm:spPr/>
    </dgm:pt>
    <dgm:pt modelId="{D16223FF-B2C7-4F41-9391-3113013B5186}" type="pres">
      <dgm:prSet presAssocID="{F694D763-9D83-4E2C-B5D2-D73AFE9F8EC3}" presName="conn2-1" presStyleLbl="parChTrans1D3" presStyleIdx="6" presStyleCnt="8"/>
      <dgm:spPr/>
      <dgm:t>
        <a:bodyPr/>
        <a:lstStyle/>
        <a:p>
          <a:endParaRPr lang="th-TH"/>
        </a:p>
      </dgm:t>
    </dgm:pt>
    <dgm:pt modelId="{410DD36E-FB47-4A35-90D7-8B66CDEDD7DF}" type="pres">
      <dgm:prSet presAssocID="{F694D763-9D83-4E2C-B5D2-D73AFE9F8EC3}" presName="connTx" presStyleLbl="parChTrans1D3" presStyleIdx="6" presStyleCnt="8"/>
      <dgm:spPr/>
      <dgm:t>
        <a:bodyPr/>
        <a:lstStyle/>
        <a:p>
          <a:endParaRPr lang="th-TH"/>
        </a:p>
      </dgm:t>
    </dgm:pt>
    <dgm:pt modelId="{F5D29D04-B69C-4FE6-8921-D3F4B4E01092}" type="pres">
      <dgm:prSet presAssocID="{98DB07C7-B8F4-46FD-8AD8-3DFBB8A6627A}" presName="root2" presStyleCnt="0"/>
      <dgm:spPr/>
    </dgm:pt>
    <dgm:pt modelId="{ACE82889-3034-4E61-9EFA-96F812521347}" type="pres">
      <dgm:prSet presAssocID="{98DB07C7-B8F4-46FD-8AD8-3DFBB8A6627A}" presName="LevelTwoTextNode" presStyleLbl="node3" presStyleIdx="6" presStyleCnt="8" custScaleX="98238" custLinFactNeighborX="-31776" custLinFactNeighborY="-2238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8438957-5090-4627-9E79-2D61E3D1C1AB}" type="pres">
      <dgm:prSet presAssocID="{98DB07C7-B8F4-46FD-8AD8-3DFBB8A6627A}" presName="level3hierChild" presStyleCnt="0"/>
      <dgm:spPr/>
    </dgm:pt>
    <dgm:pt modelId="{1F8B07A5-CE62-4A98-BBC8-9DD23CA3C4F1}" type="pres">
      <dgm:prSet presAssocID="{7863109D-3619-4F2F-9E0F-BCD22F80E6FF}" presName="conn2-1" presStyleLbl="parChTrans1D2" presStyleIdx="4" presStyleCnt="5"/>
      <dgm:spPr/>
      <dgm:t>
        <a:bodyPr/>
        <a:lstStyle/>
        <a:p>
          <a:endParaRPr lang="th-TH"/>
        </a:p>
      </dgm:t>
    </dgm:pt>
    <dgm:pt modelId="{374F6EFD-5F18-4F18-B074-64C64BA3A216}" type="pres">
      <dgm:prSet presAssocID="{7863109D-3619-4F2F-9E0F-BCD22F80E6FF}" presName="connTx" presStyleLbl="parChTrans1D2" presStyleIdx="4" presStyleCnt="5"/>
      <dgm:spPr/>
      <dgm:t>
        <a:bodyPr/>
        <a:lstStyle/>
        <a:p>
          <a:endParaRPr lang="th-TH"/>
        </a:p>
      </dgm:t>
    </dgm:pt>
    <dgm:pt modelId="{3FFFDCF6-01FE-4C88-9E2E-64CEDD29C0DC}" type="pres">
      <dgm:prSet presAssocID="{AC3F633B-88B0-427D-A84D-D599746883CE}" presName="root2" presStyleCnt="0"/>
      <dgm:spPr/>
    </dgm:pt>
    <dgm:pt modelId="{16EB6AE4-4AF5-4CF6-B4C8-C197135764BB}" type="pres">
      <dgm:prSet presAssocID="{AC3F633B-88B0-427D-A84D-D599746883CE}" presName="LevelTwoTextNode" presStyleLbl="node2" presStyleIdx="4" presStyleCnt="5" custLinFactNeighborX="-25689" custLinFactNeighborY="163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447B1A40-932D-4B00-A2F7-023CD69C30B7}" type="pres">
      <dgm:prSet presAssocID="{AC3F633B-88B0-427D-A84D-D599746883CE}" presName="level3hierChild" presStyleCnt="0"/>
      <dgm:spPr/>
    </dgm:pt>
    <dgm:pt modelId="{3403E4EE-4160-4A95-8F67-DC870E97CE0A}" type="pres">
      <dgm:prSet presAssocID="{F8E94098-F285-4ABB-9754-6573DC7BB975}" presName="conn2-1" presStyleLbl="parChTrans1D3" presStyleIdx="7" presStyleCnt="8"/>
      <dgm:spPr/>
      <dgm:t>
        <a:bodyPr/>
        <a:lstStyle/>
        <a:p>
          <a:endParaRPr lang="th-TH"/>
        </a:p>
      </dgm:t>
    </dgm:pt>
    <dgm:pt modelId="{41351C6B-F239-42C4-9C3E-22C32AD95B5B}" type="pres">
      <dgm:prSet presAssocID="{F8E94098-F285-4ABB-9754-6573DC7BB975}" presName="connTx" presStyleLbl="parChTrans1D3" presStyleIdx="7" presStyleCnt="8"/>
      <dgm:spPr/>
      <dgm:t>
        <a:bodyPr/>
        <a:lstStyle/>
        <a:p>
          <a:endParaRPr lang="th-TH"/>
        </a:p>
      </dgm:t>
    </dgm:pt>
    <dgm:pt modelId="{3F056036-D731-4DFF-BCEE-A357BB837E34}" type="pres">
      <dgm:prSet presAssocID="{49727071-8F38-439B-95AF-E8FD98BB11E1}" presName="root2" presStyleCnt="0"/>
      <dgm:spPr/>
    </dgm:pt>
    <dgm:pt modelId="{6AB8DCD7-7B8D-4071-8470-CDA7045F8D2C}" type="pres">
      <dgm:prSet presAssocID="{49727071-8F38-439B-95AF-E8FD98BB11E1}" presName="LevelTwoTextNode" presStyleLbl="node3" presStyleIdx="7" presStyleCnt="8" custScaleX="98238" custLinFactNeighborX="-36257" custLinFactNeighborY="163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CDB78CB9-B31A-4F69-A581-BBFA29ABF093}" type="pres">
      <dgm:prSet presAssocID="{49727071-8F38-439B-95AF-E8FD98BB11E1}" presName="level3hierChild" presStyleCnt="0"/>
      <dgm:spPr/>
    </dgm:pt>
  </dgm:ptLst>
  <dgm:cxnLst>
    <dgm:cxn modelId="{AECCF885-6259-4B85-97AA-54B2660DABB0}" type="presOf" srcId="{A777378E-EB6C-405F-A025-3F1E6B5C8505}" destId="{DF21C86B-8AE8-41D0-A34E-2864E3EFC2F0}" srcOrd="0" destOrd="0" presId="urn:microsoft.com/office/officeart/2008/layout/HorizontalMultiLevelHierarchy"/>
    <dgm:cxn modelId="{33C79617-69E3-4603-BAE3-A04D1CEF79E8}" type="presOf" srcId="{7863109D-3619-4F2F-9E0F-BCD22F80E6FF}" destId="{1F8B07A5-CE62-4A98-BBC8-9DD23CA3C4F1}" srcOrd="0" destOrd="0" presId="urn:microsoft.com/office/officeart/2008/layout/HorizontalMultiLevelHierarchy"/>
    <dgm:cxn modelId="{2C254243-3BC4-477D-82C1-168A29C2F3FA}" type="presOf" srcId="{84EAF17B-49DB-443F-898E-06E03ACD2D4E}" destId="{7F206B2F-1739-456D-8CAA-5FDAC3B514FF}" srcOrd="0" destOrd="0" presId="urn:microsoft.com/office/officeart/2008/layout/HorizontalMultiLevelHierarchy"/>
    <dgm:cxn modelId="{B1839A08-600C-415E-840B-BD1AD91F35C2}" type="presOf" srcId="{49727071-8F38-439B-95AF-E8FD98BB11E1}" destId="{6AB8DCD7-7B8D-4071-8470-CDA7045F8D2C}" srcOrd="0" destOrd="0" presId="urn:microsoft.com/office/officeart/2008/layout/HorizontalMultiLevelHierarchy"/>
    <dgm:cxn modelId="{C542E7ED-C934-4548-A1A8-2E0B028FE21C}" type="presOf" srcId="{07628917-1B3D-4CC3-B86F-C5175AADF09D}" destId="{2E06F5F7-B402-49A7-9AB2-E215BF516CDB}" srcOrd="1" destOrd="0" presId="urn:microsoft.com/office/officeart/2008/layout/HorizontalMultiLevelHierarchy"/>
    <dgm:cxn modelId="{19A72A83-7177-4B25-9846-1086BFDF6B50}" srcId="{4A3C1F13-BB86-444C-94AF-F2502CFF3A28}" destId="{AE315944-3168-4E0E-A637-AFB91A39AFC1}" srcOrd="0" destOrd="0" parTransId="{F97AA74F-F958-4560-8441-1D5963873098}" sibTransId="{2ADA845C-D6C7-4386-8B11-6B954257106B}"/>
    <dgm:cxn modelId="{2CCDB5C2-1CA5-445D-A9F6-1DBA96E16B8E}" type="presOf" srcId="{98DB07C7-B8F4-46FD-8AD8-3DFBB8A6627A}" destId="{ACE82889-3034-4E61-9EFA-96F812521347}" srcOrd="0" destOrd="0" presId="urn:microsoft.com/office/officeart/2008/layout/HorizontalMultiLevelHierarchy"/>
    <dgm:cxn modelId="{6C42347D-D158-4CA5-8D23-DFF64747997E}" srcId="{AE315944-3168-4E0E-A637-AFB91A39AFC1}" destId="{A777378E-EB6C-405F-A025-3F1E6B5C8505}" srcOrd="1" destOrd="0" parTransId="{203F84E3-BDAA-40F8-B3BC-8B0D650A8F04}" sibTransId="{51D6AB94-3B05-420D-A431-4A4963AC47DC}"/>
    <dgm:cxn modelId="{2C86B3F6-7EB4-4110-964E-4C06CAD0763A}" srcId="{4A3C1F13-BB86-444C-94AF-F2502CFF3A28}" destId="{613B9CF7-F2AE-419C-A1FC-A9C2BF02BAD1}" srcOrd="1" destOrd="0" parTransId="{C14A612D-C9B2-44BC-9A3D-01513E60E370}" sibTransId="{B825B709-8E58-4A66-A2C3-1552599E3CA2}"/>
    <dgm:cxn modelId="{FFE85F2E-D2B6-4B0F-88AC-46B74FC6258C}" type="presOf" srcId="{99CF9886-161C-4285-BB9D-3661F3BE2E17}" destId="{BFB0C499-DCF2-45F8-A168-3017046EA9AD}" srcOrd="0" destOrd="0" presId="urn:microsoft.com/office/officeart/2008/layout/HorizontalMultiLevelHierarchy"/>
    <dgm:cxn modelId="{4B24E17E-B42F-4AC0-B21D-56A8467BF851}" srcId="{4A3C1F13-BB86-444C-94AF-F2502CFF3A28}" destId="{AC3F633B-88B0-427D-A84D-D599746883CE}" srcOrd="4" destOrd="0" parTransId="{7863109D-3619-4F2F-9E0F-BCD22F80E6FF}" sibTransId="{3B770EC6-4583-4A0A-A299-247D5DA77B67}"/>
    <dgm:cxn modelId="{E3964088-A312-4D6B-A236-B6AEA20FFBE2}" type="presOf" srcId="{F8E94098-F285-4ABB-9754-6573DC7BB975}" destId="{41351C6B-F239-42C4-9C3E-22C32AD95B5B}" srcOrd="1" destOrd="0" presId="urn:microsoft.com/office/officeart/2008/layout/HorizontalMultiLevelHierarchy"/>
    <dgm:cxn modelId="{6C3464FE-C040-4539-9D3E-D937284EEB7C}" type="presOf" srcId="{2D185629-8B5E-4F7B-9345-1F2B9CA47948}" destId="{84479346-94F9-4224-82F3-1696F2E32DF4}" srcOrd="1" destOrd="0" presId="urn:microsoft.com/office/officeart/2008/layout/HorizontalMultiLevelHierarchy"/>
    <dgm:cxn modelId="{E60EB22D-36B9-4A05-8C02-F889F82373F0}" srcId="{AC3F633B-88B0-427D-A84D-D599746883CE}" destId="{49727071-8F38-439B-95AF-E8FD98BB11E1}" srcOrd="0" destOrd="0" parTransId="{F8E94098-F285-4ABB-9754-6573DC7BB975}" sibTransId="{C84EA4DF-AF7D-489D-967D-840172A5EF4E}"/>
    <dgm:cxn modelId="{1514571B-6F19-4593-A63D-4FB84437A505}" srcId="{4A3C1F13-BB86-444C-94AF-F2502CFF3A28}" destId="{99CF9886-161C-4285-BB9D-3661F3BE2E17}" srcOrd="3" destOrd="0" parTransId="{000D3A81-1EED-4F43-A8B8-870885C9D1F1}" sibTransId="{1882CE77-10C6-4617-A682-F31A5C01F4AA}"/>
    <dgm:cxn modelId="{E48917C1-5CC7-415A-8BDF-C6F19E7CE901}" type="presOf" srcId="{4A3C1F13-BB86-444C-94AF-F2502CFF3A28}" destId="{31701DDF-4BA4-40CD-93CE-A42E291FC80F}" srcOrd="0" destOrd="0" presId="urn:microsoft.com/office/officeart/2008/layout/HorizontalMultiLevelHierarchy"/>
    <dgm:cxn modelId="{49A9BC6A-264E-4A95-BBBE-8B009EFD3DFF}" srcId="{414C4CB7-B59E-4CF8-A30A-3C7250AB4FF8}" destId="{DEEBAB6C-97D2-4882-8288-4D158A2D0C39}" srcOrd="2" destOrd="0" parTransId="{2D185629-8B5E-4F7B-9345-1F2B9CA47948}" sibTransId="{89C4AF3D-B514-439F-BA57-BE31DBFF7BA4}"/>
    <dgm:cxn modelId="{BF42F1AA-9238-4EA4-9B48-F58A719B6A1A}" type="presOf" srcId="{C14A612D-C9B2-44BC-9A3D-01513E60E370}" destId="{4CA3D8CE-0201-445A-9892-3A65CBF57928}" srcOrd="1" destOrd="0" presId="urn:microsoft.com/office/officeart/2008/layout/HorizontalMultiLevelHierarchy"/>
    <dgm:cxn modelId="{18A17C49-7D5F-4AD3-9A62-228E4043399F}" type="presOf" srcId="{C14A612D-C9B2-44BC-9A3D-01513E60E370}" destId="{5B56B3CE-BB89-41AB-A135-F2DE8DD8BF26}" srcOrd="0" destOrd="0" presId="urn:microsoft.com/office/officeart/2008/layout/HorizontalMultiLevelHierarchy"/>
    <dgm:cxn modelId="{E07FE0C2-7D38-4524-BC02-64FC72A52DB2}" srcId="{613B9CF7-F2AE-419C-A1FC-A9C2BF02BAD1}" destId="{EA49D0A6-044A-4586-B00B-2EE21E5B5138}" srcOrd="0" destOrd="0" parTransId="{07628917-1B3D-4CC3-B86F-C5175AADF09D}" sibTransId="{4B26D911-87BE-431D-9C5B-7B5BC1305578}"/>
    <dgm:cxn modelId="{F745FFE6-F1D2-47D9-9674-4C91100CFBFC}" type="presOf" srcId="{AC3F633B-88B0-427D-A84D-D599746883CE}" destId="{16EB6AE4-4AF5-4CF6-B4C8-C197135764BB}" srcOrd="0" destOrd="0" presId="urn:microsoft.com/office/officeart/2008/layout/HorizontalMultiLevelHierarchy"/>
    <dgm:cxn modelId="{B25C5085-0C13-4508-8594-EAE2CD2B4A2B}" type="presOf" srcId="{F97AA74F-F958-4560-8441-1D5963873098}" destId="{E0E8751D-25B0-49F6-8BD6-1AE720FE00F2}" srcOrd="0" destOrd="0" presId="urn:microsoft.com/office/officeart/2008/layout/HorizontalMultiLevelHierarchy"/>
    <dgm:cxn modelId="{461A3F77-DFDD-4F28-BF1A-0CD73B16451E}" type="presOf" srcId="{943D7F97-F535-494F-9AED-E69BF778CBB3}" destId="{42BBDDA2-7D84-4FC2-8B2D-A30D4FEF53BD}" srcOrd="1" destOrd="0" presId="urn:microsoft.com/office/officeart/2008/layout/HorizontalMultiLevelHierarchy"/>
    <dgm:cxn modelId="{1B551923-47BF-45EC-B55B-65BC73C385DC}" type="presOf" srcId="{F97AA74F-F958-4560-8441-1D5963873098}" destId="{F957851E-5FA4-483E-8C7B-166EED602DAB}" srcOrd="1" destOrd="0" presId="urn:microsoft.com/office/officeart/2008/layout/HorizontalMultiLevelHierarchy"/>
    <dgm:cxn modelId="{1F925DF8-054A-45A9-85DE-308B0FE130AB}" type="presOf" srcId="{AE315944-3168-4E0E-A637-AFB91A39AFC1}" destId="{CF5CEE62-B934-4D9E-84CB-152EE3946C13}" srcOrd="0" destOrd="0" presId="urn:microsoft.com/office/officeart/2008/layout/HorizontalMultiLevelHierarchy"/>
    <dgm:cxn modelId="{8FA3969B-7B21-408E-8016-FEEED774EEA1}" type="presOf" srcId="{DEEBAB6C-97D2-4882-8288-4D158A2D0C39}" destId="{542AB407-7FD8-479E-9E26-3F313B1FB51F}" srcOrd="0" destOrd="0" presId="urn:microsoft.com/office/officeart/2008/layout/HorizontalMultiLevelHierarchy"/>
    <dgm:cxn modelId="{0882FDF3-CCBA-494B-ABB4-14C64C2E7D79}" type="presOf" srcId="{EA49D0A6-044A-4586-B00B-2EE21E5B5138}" destId="{95440F24-3AA8-499B-B7D6-91ECBF47812A}" srcOrd="0" destOrd="0" presId="urn:microsoft.com/office/officeart/2008/layout/HorizontalMultiLevelHierarchy"/>
    <dgm:cxn modelId="{3BD6C425-B505-41B4-A6E5-9DF7BDCF15B0}" type="presOf" srcId="{C0C6E983-7834-40D4-A08F-C6E5B8FB3233}" destId="{EFA532E2-1393-4AE4-9C43-EEC80B7C6710}" srcOrd="1" destOrd="0" presId="urn:microsoft.com/office/officeart/2008/layout/HorizontalMultiLevelHierarchy"/>
    <dgm:cxn modelId="{05AC4F28-3555-4BE3-9F95-1C31B94B6723}" type="presOf" srcId="{60022F0A-765F-4410-B02F-FB54E32555DC}" destId="{DD7348C8-6E7B-4192-8391-FCB0D0D39B9F}" srcOrd="0" destOrd="0" presId="urn:microsoft.com/office/officeart/2008/layout/HorizontalMultiLevelHierarchy"/>
    <dgm:cxn modelId="{8BFF3F8D-0A80-4F98-B702-3021BF768AC6}" type="presOf" srcId="{F694D763-9D83-4E2C-B5D2-D73AFE9F8EC3}" destId="{410DD36E-FB47-4A35-90D7-8B66CDEDD7DF}" srcOrd="1" destOrd="0" presId="urn:microsoft.com/office/officeart/2008/layout/HorizontalMultiLevelHierarchy"/>
    <dgm:cxn modelId="{22797BA7-3367-4B6B-B5B4-913E357DB00A}" type="presOf" srcId="{2D185629-8B5E-4F7B-9345-1F2B9CA47948}" destId="{326A9350-1DCF-497F-A268-EFF426CD5D65}" srcOrd="0" destOrd="0" presId="urn:microsoft.com/office/officeart/2008/layout/HorizontalMultiLevelHierarchy"/>
    <dgm:cxn modelId="{55C0724B-E213-4D71-94AA-C2C2525F5170}" type="presOf" srcId="{07628917-1B3D-4CC3-B86F-C5175AADF09D}" destId="{F2A1F6B6-B7FC-49A0-A425-8C98DA81ACE0}" srcOrd="0" destOrd="0" presId="urn:microsoft.com/office/officeart/2008/layout/HorizontalMultiLevelHierarchy"/>
    <dgm:cxn modelId="{117E8992-8929-4A2E-A82D-107E90B13769}" type="presOf" srcId="{000D3A81-1EED-4F43-A8B8-870885C9D1F1}" destId="{C4E2894D-994F-4B9A-B0E5-F3A5B8F6FCB5}" srcOrd="0" destOrd="0" presId="urn:microsoft.com/office/officeart/2008/layout/HorizontalMultiLevelHierarchy"/>
    <dgm:cxn modelId="{10090605-D458-4675-825A-71702A595AA0}" type="presOf" srcId="{414C4CB7-B59E-4CF8-A30A-3C7250AB4FF8}" destId="{1110CBB3-4B48-487E-9300-6E98CBB10B27}" srcOrd="0" destOrd="0" presId="urn:microsoft.com/office/officeart/2008/layout/HorizontalMultiLevelHierarchy"/>
    <dgm:cxn modelId="{0F6CA719-BE8A-41A0-9F87-68422F95C4AA}" type="presOf" srcId="{613B9CF7-F2AE-419C-A1FC-A9C2BF02BAD1}" destId="{C95986DA-6B69-43E6-8BED-646E4A63B317}" srcOrd="0" destOrd="0" presId="urn:microsoft.com/office/officeart/2008/layout/HorizontalMultiLevelHierarchy"/>
    <dgm:cxn modelId="{78D909EE-8FCF-4809-9A60-065BF0A723C3}" type="presOf" srcId="{C0C6E983-7834-40D4-A08F-C6E5B8FB3233}" destId="{67345625-188E-47C2-9AEC-928E2D3912FA}" srcOrd="0" destOrd="0" presId="urn:microsoft.com/office/officeart/2008/layout/HorizontalMultiLevelHierarchy"/>
    <dgm:cxn modelId="{22974826-4988-4B19-9CAE-EABCE7BF7249}" type="presOf" srcId="{7863109D-3619-4F2F-9E0F-BCD22F80E6FF}" destId="{374F6EFD-5F18-4F18-B074-64C64BA3A216}" srcOrd="1" destOrd="0" presId="urn:microsoft.com/office/officeart/2008/layout/HorizontalMultiLevelHierarchy"/>
    <dgm:cxn modelId="{B4DE6E81-6CFB-44DB-A770-AA161CEF5798}" type="presOf" srcId="{E1643E44-4DCA-4BC7-A01A-B12DDBE7D3CF}" destId="{3629C91A-C1EE-43F1-957A-41114723552D}" srcOrd="0" destOrd="0" presId="urn:microsoft.com/office/officeart/2008/layout/HorizontalMultiLevelHierarchy"/>
    <dgm:cxn modelId="{1F6E3B9A-8937-417F-AB1D-5F259B4BB4D0}" type="presOf" srcId="{203F84E3-BDAA-40F8-B3BC-8B0D650A8F04}" destId="{5465F46A-3611-4B42-A035-E1C64E206740}" srcOrd="0" destOrd="0" presId="urn:microsoft.com/office/officeart/2008/layout/HorizontalMultiLevelHierarchy"/>
    <dgm:cxn modelId="{1622F19B-1600-4A5C-A8FE-B522F4BF1BB4}" type="presOf" srcId="{E1643E44-4DCA-4BC7-A01A-B12DDBE7D3CF}" destId="{3181115D-C26E-4D4E-87E2-0E6E59930CE1}" srcOrd="1" destOrd="0" presId="urn:microsoft.com/office/officeart/2008/layout/HorizontalMultiLevelHierarchy"/>
    <dgm:cxn modelId="{11598B20-FED3-44CA-BBF4-937D0A54DD08}" srcId="{AE315944-3168-4E0E-A637-AFB91A39AFC1}" destId="{966D9D59-3225-4998-8AB8-03DDB048ECC1}" srcOrd="0" destOrd="0" parTransId="{E1643E44-4DCA-4BC7-A01A-B12DDBE7D3CF}" sibTransId="{EC48D8E8-79A7-4AE6-A8DA-AC3DC095048A}"/>
    <dgm:cxn modelId="{CCD3A12C-0607-486C-92B7-80FB580FABB2}" type="presOf" srcId="{F8E94098-F285-4ABB-9754-6573DC7BB975}" destId="{3403E4EE-4160-4A95-8F67-DC870E97CE0A}" srcOrd="0" destOrd="0" presId="urn:microsoft.com/office/officeart/2008/layout/HorizontalMultiLevelHierarchy"/>
    <dgm:cxn modelId="{7299F31F-15C7-43D7-B538-533904D4390C}" srcId="{414C4CB7-B59E-4CF8-A30A-3C7250AB4FF8}" destId="{96B67342-93EF-4BA8-85EA-40701B7DF693}" srcOrd="0" destOrd="0" parTransId="{943D7F97-F535-494F-9AED-E69BF778CBB3}" sibTransId="{61EEAFB2-BA9B-40FA-8E4B-CEF3E2388E3F}"/>
    <dgm:cxn modelId="{56DD8737-8452-43FD-85B1-14188921753B}" srcId="{84EAF17B-49DB-443F-898E-06E03ACD2D4E}" destId="{4A3C1F13-BB86-444C-94AF-F2502CFF3A28}" srcOrd="0" destOrd="0" parTransId="{BF16AAE7-FE97-46BA-91BE-03267A86A94E}" sibTransId="{F5AA0923-67BF-4EC0-8C22-AE712B46EE0C}"/>
    <dgm:cxn modelId="{E62D69C4-89ED-4BAC-939C-677495C98CD9}" type="presOf" srcId="{966D9D59-3225-4998-8AB8-03DDB048ECC1}" destId="{698C40A9-F66D-45B9-83BD-8C24309EC503}" srcOrd="0" destOrd="0" presId="urn:microsoft.com/office/officeart/2008/layout/HorizontalMultiLevelHierarchy"/>
    <dgm:cxn modelId="{093AEE9D-820A-4F6A-B596-E7E93C34ED2A}" type="presOf" srcId="{96B67342-93EF-4BA8-85EA-40701B7DF693}" destId="{E9F53CB6-E9C2-4DCC-A674-1AA2B94C774B}" srcOrd="0" destOrd="0" presId="urn:microsoft.com/office/officeart/2008/layout/HorizontalMultiLevelHierarchy"/>
    <dgm:cxn modelId="{3A21FC4D-C81D-4E6B-B2AF-933255417C6F}" srcId="{99CF9886-161C-4285-BB9D-3661F3BE2E17}" destId="{98DB07C7-B8F4-46FD-8AD8-3DFBB8A6627A}" srcOrd="0" destOrd="0" parTransId="{F694D763-9D83-4E2C-B5D2-D73AFE9F8EC3}" sibTransId="{BF730121-8EC7-414C-A218-78D859DAE3B6}"/>
    <dgm:cxn modelId="{14EC33DC-AC13-464F-8F00-7D84A9FCA06E}" type="presOf" srcId="{203F84E3-BDAA-40F8-B3BC-8B0D650A8F04}" destId="{76B3EDB6-C85E-49F2-BC54-31FF4E4D9342}" srcOrd="1" destOrd="0" presId="urn:microsoft.com/office/officeart/2008/layout/HorizontalMultiLevelHierarchy"/>
    <dgm:cxn modelId="{58F27204-B8FE-49D1-9E42-73074021655D}" srcId="{4A3C1F13-BB86-444C-94AF-F2502CFF3A28}" destId="{414C4CB7-B59E-4CF8-A30A-3C7250AB4FF8}" srcOrd="2" destOrd="0" parTransId="{1C981A20-985F-4C16-BD85-CD9D37EFF7CE}" sibTransId="{8FC97AC2-50D3-4A71-8069-6D3EADF816FE}"/>
    <dgm:cxn modelId="{4F276787-122E-4948-BC11-E859363C446D}" type="presOf" srcId="{F694D763-9D83-4E2C-B5D2-D73AFE9F8EC3}" destId="{D16223FF-B2C7-4F41-9391-3113013B5186}" srcOrd="0" destOrd="0" presId="urn:microsoft.com/office/officeart/2008/layout/HorizontalMultiLevelHierarchy"/>
    <dgm:cxn modelId="{57AF9467-FDA9-41BF-AAA5-6BC7DB4BE73B}" srcId="{414C4CB7-B59E-4CF8-A30A-3C7250AB4FF8}" destId="{60022F0A-765F-4410-B02F-FB54E32555DC}" srcOrd="1" destOrd="0" parTransId="{C0C6E983-7834-40D4-A08F-C6E5B8FB3233}" sibTransId="{622C6C51-B3C0-4039-9085-DF3C48409E15}"/>
    <dgm:cxn modelId="{D62489EC-F39F-4353-8629-A2E3C2A30808}" type="presOf" srcId="{1C981A20-985F-4C16-BD85-CD9D37EFF7CE}" destId="{0B042CAF-2C41-485B-866C-7CDE78BA3BA6}" srcOrd="0" destOrd="0" presId="urn:microsoft.com/office/officeart/2008/layout/HorizontalMultiLevelHierarchy"/>
    <dgm:cxn modelId="{07515DDD-4ECA-4269-B660-D71E57214327}" type="presOf" srcId="{000D3A81-1EED-4F43-A8B8-870885C9D1F1}" destId="{6CFA109C-50DF-48A1-9130-73146A28C2F1}" srcOrd="1" destOrd="0" presId="urn:microsoft.com/office/officeart/2008/layout/HorizontalMultiLevelHierarchy"/>
    <dgm:cxn modelId="{C628E740-99F2-4AC5-BCD8-7B4343E8C569}" type="presOf" srcId="{1C981A20-985F-4C16-BD85-CD9D37EFF7CE}" destId="{BE7B1908-ECAE-4ED5-8DB7-7D59A151A87A}" srcOrd="1" destOrd="0" presId="urn:microsoft.com/office/officeart/2008/layout/HorizontalMultiLevelHierarchy"/>
    <dgm:cxn modelId="{2BC2E8C4-C341-4F54-BD27-BAE7EFC890F0}" type="presOf" srcId="{943D7F97-F535-494F-9AED-E69BF778CBB3}" destId="{CC0C0FA8-0201-4CA1-9888-CA6E5C48A4C9}" srcOrd="0" destOrd="0" presId="urn:microsoft.com/office/officeart/2008/layout/HorizontalMultiLevelHierarchy"/>
    <dgm:cxn modelId="{D8DD4B34-A23A-4A85-80EA-7F88EAC5F6B8}" type="presParOf" srcId="{7F206B2F-1739-456D-8CAA-5FDAC3B514FF}" destId="{EE93EECA-32A5-4AFC-BB8B-C14E5EDCEF2E}" srcOrd="0" destOrd="0" presId="urn:microsoft.com/office/officeart/2008/layout/HorizontalMultiLevelHierarchy"/>
    <dgm:cxn modelId="{D3048179-403A-4048-A02A-9F1CCACAF32E}" type="presParOf" srcId="{EE93EECA-32A5-4AFC-BB8B-C14E5EDCEF2E}" destId="{31701DDF-4BA4-40CD-93CE-A42E291FC80F}" srcOrd="0" destOrd="0" presId="urn:microsoft.com/office/officeart/2008/layout/HorizontalMultiLevelHierarchy"/>
    <dgm:cxn modelId="{3D6D7D06-6F78-48B3-8B22-4B23E37C7E5E}" type="presParOf" srcId="{EE93EECA-32A5-4AFC-BB8B-C14E5EDCEF2E}" destId="{E5362D07-4858-4A2C-A46A-314E33AF06E1}" srcOrd="1" destOrd="0" presId="urn:microsoft.com/office/officeart/2008/layout/HorizontalMultiLevelHierarchy"/>
    <dgm:cxn modelId="{73E9C9DB-D460-402E-90DF-6DE65E5504BD}" type="presParOf" srcId="{E5362D07-4858-4A2C-A46A-314E33AF06E1}" destId="{E0E8751D-25B0-49F6-8BD6-1AE720FE00F2}" srcOrd="0" destOrd="0" presId="urn:microsoft.com/office/officeart/2008/layout/HorizontalMultiLevelHierarchy"/>
    <dgm:cxn modelId="{C5F9E0CD-02B1-4B18-BC77-5F959DD1F32F}" type="presParOf" srcId="{E0E8751D-25B0-49F6-8BD6-1AE720FE00F2}" destId="{F957851E-5FA4-483E-8C7B-166EED602DAB}" srcOrd="0" destOrd="0" presId="urn:microsoft.com/office/officeart/2008/layout/HorizontalMultiLevelHierarchy"/>
    <dgm:cxn modelId="{479E8941-BA0E-4F9B-8076-0D4FE61DAAA3}" type="presParOf" srcId="{E5362D07-4858-4A2C-A46A-314E33AF06E1}" destId="{429AFCD0-3988-422C-849C-35254D695D8B}" srcOrd="1" destOrd="0" presId="urn:microsoft.com/office/officeart/2008/layout/HorizontalMultiLevelHierarchy"/>
    <dgm:cxn modelId="{6FFF6657-39B2-49B0-A3AB-10D5997C8A49}" type="presParOf" srcId="{429AFCD0-3988-422C-849C-35254D695D8B}" destId="{CF5CEE62-B934-4D9E-84CB-152EE3946C13}" srcOrd="0" destOrd="0" presId="urn:microsoft.com/office/officeart/2008/layout/HorizontalMultiLevelHierarchy"/>
    <dgm:cxn modelId="{36071119-16B8-43C2-89F6-87D4442C9027}" type="presParOf" srcId="{429AFCD0-3988-422C-849C-35254D695D8B}" destId="{78ED5003-871A-42F7-84F0-2DF81CADD93B}" srcOrd="1" destOrd="0" presId="urn:microsoft.com/office/officeart/2008/layout/HorizontalMultiLevelHierarchy"/>
    <dgm:cxn modelId="{F6C8B1F3-C72B-461A-9221-B3F72A527D94}" type="presParOf" srcId="{78ED5003-871A-42F7-84F0-2DF81CADD93B}" destId="{3629C91A-C1EE-43F1-957A-41114723552D}" srcOrd="0" destOrd="0" presId="urn:microsoft.com/office/officeart/2008/layout/HorizontalMultiLevelHierarchy"/>
    <dgm:cxn modelId="{6612EF22-9217-404D-85A1-CF62DE0B180E}" type="presParOf" srcId="{3629C91A-C1EE-43F1-957A-41114723552D}" destId="{3181115D-C26E-4D4E-87E2-0E6E59930CE1}" srcOrd="0" destOrd="0" presId="urn:microsoft.com/office/officeart/2008/layout/HorizontalMultiLevelHierarchy"/>
    <dgm:cxn modelId="{9BB1A97F-AD28-4502-A198-5893B64ECD27}" type="presParOf" srcId="{78ED5003-871A-42F7-84F0-2DF81CADD93B}" destId="{AAC576AC-89D2-457F-9263-1EB99907A1DE}" srcOrd="1" destOrd="0" presId="urn:microsoft.com/office/officeart/2008/layout/HorizontalMultiLevelHierarchy"/>
    <dgm:cxn modelId="{1F53514E-BA7D-4C02-894D-69E4BA16B819}" type="presParOf" srcId="{AAC576AC-89D2-457F-9263-1EB99907A1DE}" destId="{698C40A9-F66D-45B9-83BD-8C24309EC503}" srcOrd="0" destOrd="0" presId="urn:microsoft.com/office/officeart/2008/layout/HorizontalMultiLevelHierarchy"/>
    <dgm:cxn modelId="{91FE4953-64C0-4499-B694-C56B7DCEF75E}" type="presParOf" srcId="{AAC576AC-89D2-457F-9263-1EB99907A1DE}" destId="{5A75B399-6072-4CDC-A536-A165C0E0ACB9}" srcOrd="1" destOrd="0" presId="urn:microsoft.com/office/officeart/2008/layout/HorizontalMultiLevelHierarchy"/>
    <dgm:cxn modelId="{80F5AFC6-ED58-4965-896F-7EA4645FA5E3}" type="presParOf" srcId="{78ED5003-871A-42F7-84F0-2DF81CADD93B}" destId="{5465F46A-3611-4B42-A035-E1C64E206740}" srcOrd="2" destOrd="0" presId="urn:microsoft.com/office/officeart/2008/layout/HorizontalMultiLevelHierarchy"/>
    <dgm:cxn modelId="{9676BF6F-E3CE-4567-BC6F-52DD6AA139DC}" type="presParOf" srcId="{5465F46A-3611-4B42-A035-E1C64E206740}" destId="{76B3EDB6-C85E-49F2-BC54-31FF4E4D9342}" srcOrd="0" destOrd="0" presId="urn:microsoft.com/office/officeart/2008/layout/HorizontalMultiLevelHierarchy"/>
    <dgm:cxn modelId="{66A30542-9A5E-432A-AF44-C076617AE35A}" type="presParOf" srcId="{78ED5003-871A-42F7-84F0-2DF81CADD93B}" destId="{EC7AC7CE-E0C7-435F-8B88-C990715CA4EC}" srcOrd="3" destOrd="0" presId="urn:microsoft.com/office/officeart/2008/layout/HorizontalMultiLevelHierarchy"/>
    <dgm:cxn modelId="{7581DDC2-7032-4181-8C21-49B2D09A0254}" type="presParOf" srcId="{EC7AC7CE-E0C7-435F-8B88-C990715CA4EC}" destId="{DF21C86B-8AE8-41D0-A34E-2864E3EFC2F0}" srcOrd="0" destOrd="0" presId="urn:microsoft.com/office/officeart/2008/layout/HorizontalMultiLevelHierarchy"/>
    <dgm:cxn modelId="{AE21C088-3FC0-4DA1-BEC3-30143777A678}" type="presParOf" srcId="{EC7AC7CE-E0C7-435F-8B88-C990715CA4EC}" destId="{9934AF3D-1067-49EC-BF68-800B2C0FC8A8}" srcOrd="1" destOrd="0" presId="urn:microsoft.com/office/officeart/2008/layout/HorizontalMultiLevelHierarchy"/>
    <dgm:cxn modelId="{72AB5AEC-AB81-4D6B-A5E2-374F6E895ED2}" type="presParOf" srcId="{E5362D07-4858-4A2C-A46A-314E33AF06E1}" destId="{5B56B3CE-BB89-41AB-A135-F2DE8DD8BF26}" srcOrd="2" destOrd="0" presId="urn:microsoft.com/office/officeart/2008/layout/HorizontalMultiLevelHierarchy"/>
    <dgm:cxn modelId="{7DE64675-B7FB-44DA-9F4D-4BB3A5298B3A}" type="presParOf" srcId="{5B56B3CE-BB89-41AB-A135-F2DE8DD8BF26}" destId="{4CA3D8CE-0201-445A-9892-3A65CBF57928}" srcOrd="0" destOrd="0" presId="urn:microsoft.com/office/officeart/2008/layout/HorizontalMultiLevelHierarchy"/>
    <dgm:cxn modelId="{14740ADA-5943-4501-B74B-0C1BF3675BB4}" type="presParOf" srcId="{E5362D07-4858-4A2C-A46A-314E33AF06E1}" destId="{E4273442-129B-4B98-A772-86E0A6A4AD43}" srcOrd="3" destOrd="0" presId="urn:microsoft.com/office/officeart/2008/layout/HorizontalMultiLevelHierarchy"/>
    <dgm:cxn modelId="{FC65EFF1-6CF6-4222-ABD0-F0B61E5C25AA}" type="presParOf" srcId="{E4273442-129B-4B98-A772-86E0A6A4AD43}" destId="{C95986DA-6B69-43E6-8BED-646E4A63B317}" srcOrd="0" destOrd="0" presId="urn:microsoft.com/office/officeart/2008/layout/HorizontalMultiLevelHierarchy"/>
    <dgm:cxn modelId="{8B34F568-EE12-4283-9007-C5AAF439BD79}" type="presParOf" srcId="{E4273442-129B-4B98-A772-86E0A6A4AD43}" destId="{0959D2B6-3B53-4D55-A0E5-7DCB40EE8022}" srcOrd="1" destOrd="0" presId="urn:microsoft.com/office/officeart/2008/layout/HorizontalMultiLevelHierarchy"/>
    <dgm:cxn modelId="{6136B025-0FAD-494E-9512-F7B573AA4D67}" type="presParOf" srcId="{0959D2B6-3B53-4D55-A0E5-7DCB40EE8022}" destId="{F2A1F6B6-B7FC-49A0-A425-8C98DA81ACE0}" srcOrd="0" destOrd="0" presId="urn:microsoft.com/office/officeart/2008/layout/HorizontalMultiLevelHierarchy"/>
    <dgm:cxn modelId="{D0B33109-EC14-4F61-8275-279DB9B5E4F7}" type="presParOf" srcId="{F2A1F6B6-B7FC-49A0-A425-8C98DA81ACE0}" destId="{2E06F5F7-B402-49A7-9AB2-E215BF516CDB}" srcOrd="0" destOrd="0" presId="urn:microsoft.com/office/officeart/2008/layout/HorizontalMultiLevelHierarchy"/>
    <dgm:cxn modelId="{38F44EA5-B1B3-4D6F-83D5-EF4A7CA608D5}" type="presParOf" srcId="{0959D2B6-3B53-4D55-A0E5-7DCB40EE8022}" destId="{F37CBECB-6C81-4548-B89F-F23F9D051A9B}" srcOrd="1" destOrd="0" presId="urn:microsoft.com/office/officeart/2008/layout/HorizontalMultiLevelHierarchy"/>
    <dgm:cxn modelId="{9EA0A400-A6AC-4E36-A7A3-04AC77235FC8}" type="presParOf" srcId="{F37CBECB-6C81-4548-B89F-F23F9D051A9B}" destId="{95440F24-3AA8-499B-B7D6-91ECBF47812A}" srcOrd="0" destOrd="0" presId="urn:microsoft.com/office/officeart/2008/layout/HorizontalMultiLevelHierarchy"/>
    <dgm:cxn modelId="{ADEDAAF6-2836-4F6C-8112-3A608FDF35E7}" type="presParOf" srcId="{F37CBECB-6C81-4548-B89F-F23F9D051A9B}" destId="{4AF4746E-AB7E-4E6C-A227-66F74D072090}" srcOrd="1" destOrd="0" presId="urn:microsoft.com/office/officeart/2008/layout/HorizontalMultiLevelHierarchy"/>
    <dgm:cxn modelId="{F7E5D184-4A4C-47E7-827E-6D667A3FB824}" type="presParOf" srcId="{E5362D07-4858-4A2C-A46A-314E33AF06E1}" destId="{0B042CAF-2C41-485B-866C-7CDE78BA3BA6}" srcOrd="4" destOrd="0" presId="urn:microsoft.com/office/officeart/2008/layout/HorizontalMultiLevelHierarchy"/>
    <dgm:cxn modelId="{35D942FB-2847-4C64-BB00-0CA12FD654B3}" type="presParOf" srcId="{0B042CAF-2C41-485B-866C-7CDE78BA3BA6}" destId="{BE7B1908-ECAE-4ED5-8DB7-7D59A151A87A}" srcOrd="0" destOrd="0" presId="urn:microsoft.com/office/officeart/2008/layout/HorizontalMultiLevelHierarchy"/>
    <dgm:cxn modelId="{927477C2-55EF-44AE-9644-35F4EDEC19A2}" type="presParOf" srcId="{E5362D07-4858-4A2C-A46A-314E33AF06E1}" destId="{2027F84B-A616-4E10-B58F-DB41CD982175}" srcOrd="5" destOrd="0" presId="urn:microsoft.com/office/officeart/2008/layout/HorizontalMultiLevelHierarchy"/>
    <dgm:cxn modelId="{4E26A738-AD93-48B3-96DB-1C37BCBF6796}" type="presParOf" srcId="{2027F84B-A616-4E10-B58F-DB41CD982175}" destId="{1110CBB3-4B48-487E-9300-6E98CBB10B27}" srcOrd="0" destOrd="0" presId="urn:microsoft.com/office/officeart/2008/layout/HorizontalMultiLevelHierarchy"/>
    <dgm:cxn modelId="{1616ABD5-7089-48B8-B7AF-7386F42BE5A5}" type="presParOf" srcId="{2027F84B-A616-4E10-B58F-DB41CD982175}" destId="{2EE7402F-D38D-4F20-A1C9-2C074788D753}" srcOrd="1" destOrd="0" presId="urn:microsoft.com/office/officeart/2008/layout/HorizontalMultiLevelHierarchy"/>
    <dgm:cxn modelId="{4BA04EFE-42D8-4B93-979C-B39C1FD7C3A4}" type="presParOf" srcId="{2EE7402F-D38D-4F20-A1C9-2C074788D753}" destId="{CC0C0FA8-0201-4CA1-9888-CA6E5C48A4C9}" srcOrd="0" destOrd="0" presId="urn:microsoft.com/office/officeart/2008/layout/HorizontalMultiLevelHierarchy"/>
    <dgm:cxn modelId="{8B793B4C-FB78-42BD-87A0-71950FBEAFC9}" type="presParOf" srcId="{CC0C0FA8-0201-4CA1-9888-CA6E5C48A4C9}" destId="{42BBDDA2-7D84-4FC2-8B2D-A30D4FEF53BD}" srcOrd="0" destOrd="0" presId="urn:microsoft.com/office/officeart/2008/layout/HorizontalMultiLevelHierarchy"/>
    <dgm:cxn modelId="{E6296B63-426E-4110-9F4F-BC9AD7F6E85B}" type="presParOf" srcId="{2EE7402F-D38D-4F20-A1C9-2C074788D753}" destId="{ED7EE26F-9CE1-4711-8273-1C45F7CD3CF7}" srcOrd="1" destOrd="0" presId="urn:microsoft.com/office/officeart/2008/layout/HorizontalMultiLevelHierarchy"/>
    <dgm:cxn modelId="{6399A85E-661F-43D9-9B89-7757F6DD6B94}" type="presParOf" srcId="{ED7EE26F-9CE1-4711-8273-1C45F7CD3CF7}" destId="{E9F53CB6-E9C2-4DCC-A674-1AA2B94C774B}" srcOrd="0" destOrd="0" presId="urn:microsoft.com/office/officeart/2008/layout/HorizontalMultiLevelHierarchy"/>
    <dgm:cxn modelId="{143A2667-52B9-4C34-9375-7D6520E0ACAE}" type="presParOf" srcId="{ED7EE26F-9CE1-4711-8273-1C45F7CD3CF7}" destId="{E34BF59A-3918-4E22-86F6-C1A9A64662EC}" srcOrd="1" destOrd="0" presId="urn:microsoft.com/office/officeart/2008/layout/HorizontalMultiLevelHierarchy"/>
    <dgm:cxn modelId="{61DCD0F9-DBDB-4100-8251-A2C21FF036F2}" type="presParOf" srcId="{2EE7402F-D38D-4F20-A1C9-2C074788D753}" destId="{67345625-188E-47C2-9AEC-928E2D3912FA}" srcOrd="2" destOrd="0" presId="urn:microsoft.com/office/officeart/2008/layout/HorizontalMultiLevelHierarchy"/>
    <dgm:cxn modelId="{73ADC7C9-C6E5-4D35-A47B-54FA4ABE206C}" type="presParOf" srcId="{67345625-188E-47C2-9AEC-928E2D3912FA}" destId="{EFA532E2-1393-4AE4-9C43-EEC80B7C6710}" srcOrd="0" destOrd="0" presId="urn:microsoft.com/office/officeart/2008/layout/HorizontalMultiLevelHierarchy"/>
    <dgm:cxn modelId="{9532F59F-81D1-486D-BC59-B35067BEEF7F}" type="presParOf" srcId="{2EE7402F-D38D-4F20-A1C9-2C074788D753}" destId="{A55342FD-40A8-4255-B377-8CD53BB75285}" srcOrd="3" destOrd="0" presId="urn:microsoft.com/office/officeart/2008/layout/HorizontalMultiLevelHierarchy"/>
    <dgm:cxn modelId="{7342F2BF-4F16-4807-BC85-6EBDE53DCCBB}" type="presParOf" srcId="{A55342FD-40A8-4255-B377-8CD53BB75285}" destId="{DD7348C8-6E7B-4192-8391-FCB0D0D39B9F}" srcOrd="0" destOrd="0" presId="urn:microsoft.com/office/officeart/2008/layout/HorizontalMultiLevelHierarchy"/>
    <dgm:cxn modelId="{DE6E8960-687C-42BC-9BF8-1A2C1F48558F}" type="presParOf" srcId="{A55342FD-40A8-4255-B377-8CD53BB75285}" destId="{9DE0CE67-FDEA-4F66-980D-4CBF708D04C8}" srcOrd="1" destOrd="0" presId="urn:microsoft.com/office/officeart/2008/layout/HorizontalMultiLevelHierarchy"/>
    <dgm:cxn modelId="{DA7884BC-5F42-4D88-BDD1-EBF0B76947C3}" type="presParOf" srcId="{2EE7402F-D38D-4F20-A1C9-2C074788D753}" destId="{326A9350-1DCF-497F-A268-EFF426CD5D65}" srcOrd="4" destOrd="0" presId="urn:microsoft.com/office/officeart/2008/layout/HorizontalMultiLevelHierarchy"/>
    <dgm:cxn modelId="{D9CCBB0E-136A-4285-AF8A-6D73CF4C4638}" type="presParOf" srcId="{326A9350-1DCF-497F-A268-EFF426CD5D65}" destId="{84479346-94F9-4224-82F3-1696F2E32DF4}" srcOrd="0" destOrd="0" presId="urn:microsoft.com/office/officeart/2008/layout/HorizontalMultiLevelHierarchy"/>
    <dgm:cxn modelId="{63F571BC-86EC-4B89-BFD4-9A0597D2E0BC}" type="presParOf" srcId="{2EE7402F-D38D-4F20-A1C9-2C074788D753}" destId="{B5E7214D-749A-48A5-BBAC-80FA8D797838}" srcOrd="5" destOrd="0" presId="urn:microsoft.com/office/officeart/2008/layout/HorizontalMultiLevelHierarchy"/>
    <dgm:cxn modelId="{F2307D82-1552-48CA-B9BA-B7D5400D5157}" type="presParOf" srcId="{B5E7214D-749A-48A5-BBAC-80FA8D797838}" destId="{542AB407-7FD8-479E-9E26-3F313B1FB51F}" srcOrd="0" destOrd="0" presId="urn:microsoft.com/office/officeart/2008/layout/HorizontalMultiLevelHierarchy"/>
    <dgm:cxn modelId="{38865DB2-3DB5-4025-A8D5-F78275E0A5CF}" type="presParOf" srcId="{B5E7214D-749A-48A5-BBAC-80FA8D797838}" destId="{F43DB1B5-6942-4DB1-B158-D6B522B5EC52}" srcOrd="1" destOrd="0" presId="urn:microsoft.com/office/officeart/2008/layout/HorizontalMultiLevelHierarchy"/>
    <dgm:cxn modelId="{DCBA5A8C-8D63-4405-8A70-A2270935E06F}" type="presParOf" srcId="{E5362D07-4858-4A2C-A46A-314E33AF06E1}" destId="{C4E2894D-994F-4B9A-B0E5-F3A5B8F6FCB5}" srcOrd="6" destOrd="0" presId="urn:microsoft.com/office/officeart/2008/layout/HorizontalMultiLevelHierarchy"/>
    <dgm:cxn modelId="{D3136B70-B988-4C49-913E-DA61DA7015D3}" type="presParOf" srcId="{C4E2894D-994F-4B9A-B0E5-F3A5B8F6FCB5}" destId="{6CFA109C-50DF-48A1-9130-73146A28C2F1}" srcOrd="0" destOrd="0" presId="urn:microsoft.com/office/officeart/2008/layout/HorizontalMultiLevelHierarchy"/>
    <dgm:cxn modelId="{93901CF2-326E-4AAA-89E6-4E1642771D4C}" type="presParOf" srcId="{E5362D07-4858-4A2C-A46A-314E33AF06E1}" destId="{7D352580-A39F-4EA4-89AB-7F6502E18064}" srcOrd="7" destOrd="0" presId="urn:microsoft.com/office/officeart/2008/layout/HorizontalMultiLevelHierarchy"/>
    <dgm:cxn modelId="{3DFEA906-CE0E-491A-9830-762E885345F8}" type="presParOf" srcId="{7D352580-A39F-4EA4-89AB-7F6502E18064}" destId="{BFB0C499-DCF2-45F8-A168-3017046EA9AD}" srcOrd="0" destOrd="0" presId="urn:microsoft.com/office/officeart/2008/layout/HorizontalMultiLevelHierarchy"/>
    <dgm:cxn modelId="{2513EC94-5972-4543-9634-F536D0958886}" type="presParOf" srcId="{7D352580-A39F-4EA4-89AB-7F6502E18064}" destId="{29D5AA05-320F-4ABC-B968-AD15440D0C88}" srcOrd="1" destOrd="0" presId="urn:microsoft.com/office/officeart/2008/layout/HorizontalMultiLevelHierarchy"/>
    <dgm:cxn modelId="{72C050FA-A08D-4738-9240-81F2FCEDD0C1}" type="presParOf" srcId="{29D5AA05-320F-4ABC-B968-AD15440D0C88}" destId="{D16223FF-B2C7-4F41-9391-3113013B5186}" srcOrd="0" destOrd="0" presId="urn:microsoft.com/office/officeart/2008/layout/HorizontalMultiLevelHierarchy"/>
    <dgm:cxn modelId="{01E1EC08-8C5A-4D77-8C03-6429562A2F8D}" type="presParOf" srcId="{D16223FF-B2C7-4F41-9391-3113013B5186}" destId="{410DD36E-FB47-4A35-90D7-8B66CDEDD7DF}" srcOrd="0" destOrd="0" presId="urn:microsoft.com/office/officeart/2008/layout/HorizontalMultiLevelHierarchy"/>
    <dgm:cxn modelId="{CF31FC4B-ACC2-4B64-BBE9-0F3619F313F1}" type="presParOf" srcId="{29D5AA05-320F-4ABC-B968-AD15440D0C88}" destId="{F5D29D04-B69C-4FE6-8921-D3F4B4E01092}" srcOrd="1" destOrd="0" presId="urn:microsoft.com/office/officeart/2008/layout/HorizontalMultiLevelHierarchy"/>
    <dgm:cxn modelId="{752423D0-EA87-434F-B54D-A23A391BB0E5}" type="presParOf" srcId="{F5D29D04-B69C-4FE6-8921-D3F4B4E01092}" destId="{ACE82889-3034-4E61-9EFA-96F812521347}" srcOrd="0" destOrd="0" presId="urn:microsoft.com/office/officeart/2008/layout/HorizontalMultiLevelHierarchy"/>
    <dgm:cxn modelId="{389F610F-7061-492C-AE1B-27EC0AFCF88D}" type="presParOf" srcId="{F5D29D04-B69C-4FE6-8921-D3F4B4E01092}" destId="{28438957-5090-4627-9E79-2D61E3D1C1AB}" srcOrd="1" destOrd="0" presId="urn:microsoft.com/office/officeart/2008/layout/HorizontalMultiLevelHierarchy"/>
    <dgm:cxn modelId="{0D0EBAEC-71C2-4161-8562-79D7F3D9BB72}" type="presParOf" srcId="{E5362D07-4858-4A2C-A46A-314E33AF06E1}" destId="{1F8B07A5-CE62-4A98-BBC8-9DD23CA3C4F1}" srcOrd="8" destOrd="0" presId="urn:microsoft.com/office/officeart/2008/layout/HorizontalMultiLevelHierarchy"/>
    <dgm:cxn modelId="{7ECBD1EB-0287-4562-BAEF-167474C610A3}" type="presParOf" srcId="{1F8B07A5-CE62-4A98-BBC8-9DD23CA3C4F1}" destId="{374F6EFD-5F18-4F18-B074-64C64BA3A216}" srcOrd="0" destOrd="0" presId="urn:microsoft.com/office/officeart/2008/layout/HorizontalMultiLevelHierarchy"/>
    <dgm:cxn modelId="{7E1D5AA4-E667-43A2-B4A8-E6A145E323A2}" type="presParOf" srcId="{E5362D07-4858-4A2C-A46A-314E33AF06E1}" destId="{3FFFDCF6-01FE-4C88-9E2E-64CEDD29C0DC}" srcOrd="9" destOrd="0" presId="urn:microsoft.com/office/officeart/2008/layout/HorizontalMultiLevelHierarchy"/>
    <dgm:cxn modelId="{9B9EE3D1-12DF-45B7-B071-C1EB2956821A}" type="presParOf" srcId="{3FFFDCF6-01FE-4C88-9E2E-64CEDD29C0DC}" destId="{16EB6AE4-4AF5-4CF6-B4C8-C197135764BB}" srcOrd="0" destOrd="0" presId="urn:microsoft.com/office/officeart/2008/layout/HorizontalMultiLevelHierarchy"/>
    <dgm:cxn modelId="{5CE46108-A638-4D99-9645-CB2449C21A8B}" type="presParOf" srcId="{3FFFDCF6-01FE-4C88-9E2E-64CEDD29C0DC}" destId="{447B1A40-932D-4B00-A2F7-023CD69C30B7}" srcOrd="1" destOrd="0" presId="urn:microsoft.com/office/officeart/2008/layout/HorizontalMultiLevelHierarchy"/>
    <dgm:cxn modelId="{59D348A7-97F0-4D45-B0BB-E2366CFB64E5}" type="presParOf" srcId="{447B1A40-932D-4B00-A2F7-023CD69C30B7}" destId="{3403E4EE-4160-4A95-8F67-DC870E97CE0A}" srcOrd="0" destOrd="0" presId="urn:microsoft.com/office/officeart/2008/layout/HorizontalMultiLevelHierarchy"/>
    <dgm:cxn modelId="{B90697B4-FBEF-4376-8A12-3D7EA1AD3795}" type="presParOf" srcId="{3403E4EE-4160-4A95-8F67-DC870E97CE0A}" destId="{41351C6B-F239-42C4-9C3E-22C32AD95B5B}" srcOrd="0" destOrd="0" presId="urn:microsoft.com/office/officeart/2008/layout/HorizontalMultiLevelHierarchy"/>
    <dgm:cxn modelId="{46F07A46-4FBF-4601-8B1E-98299779B090}" type="presParOf" srcId="{447B1A40-932D-4B00-A2F7-023CD69C30B7}" destId="{3F056036-D731-4DFF-BCEE-A357BB837E34}" srcOrd="1" destOrd="0" presId="urn:microsoft.com/office/officeart/2008/layout/HorizontalMultiLevelHierarchy"/>
    <dgm:cxn modelId="{66F22F0E-8EC2-4331-BDC8-2771EF26B008}" type="presParOf" srcId="{3F056036-D731-4DFF-BCEE-A357BB837E34}" destId="{6AB8DCD7-7B8D-4071-8470-CDA7045F8D2C}" srcOrd="0" destOrd="0" presId="urn:microsoft.com/office/officeart/2008/layout/HorizontalMultiLevelHierarchy"/>
    <dgm:cxn modelId="{7315F798-065C-4674-B0CE-6FD9ADCDF63B}" type="presParOf" srcId="{3F056036-D731-4DFF-BCEE-A357BB837E34}" destId="{CDB78CB9-B31A-4F69-A581-BBFA29ABF09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EAF17B-49DB-443F-898E-06E03ACD2D4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3C1F13-BB86-444C-94AF-F2502CFF3A28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th-TH" sz="2000" dirty="0" smtClean="0">
              <a:solidFill>
                <a:schemeClr val="tx1"/>
              </a:solidFill>
            </a:rPr>
            <a:t>ชะลอการเสื่อมสภาพของไต</a:t>
          </a:r>
          <a:endParaRPr lang="en-GB" sz="2000" dirty="0">
            <a:solidFill>
              <a:schemeClr val="tx1"/>
            </a:solidFill>
          </a:endParaRPr>
        </a:p>
      </dgm:t>
    </dgm:pt>
    <dgm:pt modelId="{BF16AAE7-FE97-46BA-91BE-03267A86A94E}" type="parTrans" cxnId="{56DD8737-8452-43FD-85B1-14188921753B}">
      <dgm:prSet/>
      <dgm:spPr/>
      <dgm:t>
        <a:bodyPr/>
        <a:lstStyle/>
        <a:p>
          <a:endParaRPr lang="en-GB"/>
        </a:p>
      </dgm:t>
    </dgm:pt>
    <dgm:pt modelId="{F5AA0923-67BF-4EC0-8C22-AE712B46EE0C}" type="sibTrans" cxnId="{56DD8737-8452-43FD-85B1-14188921753B}">
      <dgm:prSet/>
      <dgm:spPr/>
      <dgm:t>
        <a:bodyPr/>
        <a:lstStyle/>
        <a:p>
          <a:endParaRPr lang="en-GB"/>
        </a:p>
      </dgm:t>
    </dgm:pt>
    <dgm:pt modelId="{AE315944-3168-4E0E-A637-AFB91A39AFC1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Early detection</a:t>
          </a:r>
          <a:r>
            <a:rPr lang="en-GB" dirty="0" smtClean="0">
              <a:solidFill>
                <a:schemeClr val="tx1"/>
              </a:solidFill>
            </a:rPr>
            <a:t> </a:t>
          </a:r>
          <a:endParaRPr lang="en-GB" dirty="0">
            <a:solidFill>
              <a:schemeClr val="tx1"/>
            </a:solidFill>
          </a:endParaRPr>
        </a:p>
      </dgm:t>
    </dgm:pt>
    <dgm:pt modelId="{F97AA74F-F958-4560-8441-1D5963873098}" type="parTrans" cxnId="{19A72A83-7177-4B25-9846-1086BFDF6B5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2ADA845C-D6C7-4386-8B11-6B954257106B}" type="sibTrans" cxnId="{19A72A83-7177-4B25-9846-1086BFDF6B50}">
      <dgm:prSet/>
      <dgm:spPr/>
      <dgm:t>
        <a:bodyPr/>
        <a:lstStyle/>
        <a:p>
          <a:endParaRPr lang="en-GB"/>
        </a:p>
      </dgm:t>
    </dgm:pt>
    <dgm:pt modelId="{966D9D59-3225-4998-8AB8-03DDB048ECC1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1100" dirty="0" smtClean="0">
              <a:solidFill>
                <a:schemeClr val="tx1"/>
              </a:solidFill>
            </a:rPr>
            <a:t>Routine LAB screening test </a:t>
          </a:r>
          <a:endParaRPr lang="en-GB" sz="1100" dirty="0">
            <a:solidFill>
              <a:schemeClr val="tx1"/>
            </a:solidFill>
          </a:endParaRPr>
        </a:p>
      </dgm:t>
    </dgm:pt>
    <dgm:pt modelId="{E1643E44-4DCA-4BC7-A01A-B12DDBE7D3CF}" type="parTrans" cxnId="{11598B20-FED3-44CA-BBF4-937D0A54DD0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EC48D8E8-79A7-4AE6-A8DA-AC3DC095048A}" type="sibTrans" cxnId="{11598B20-FED3-44CA-BBF4-937D0A54DD08}">
      <dgm:prSet/>
      <dgm:spPr/>
      <dgm:t>
        <a:bodyPr/>
        <a:lstStyle/>
        <a:p>
          <a:endParaRPr lang="en-GB"/>
        </a:p>
      </dgm:t>
    </dgm:pt>
    <dgm:pt modelId="{613B9CF7-F2AE-419C-A1FC-A9C2BF02BAD1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Treatment</a:t>
          </a:r>
          <a:endParaRPr lang="en-GB" dirty="0">
            <a:solidFill>
              <a:schemeClr val="tx1"/>
            </a:solidFill>
          </a:endParaRPr>
        </a:p>
      </dgm:t>
    </dgm:pt>
    <dgm:pt modelId="{C14A612D-C9B2-44BC-9A3D-01513E60E370}" type="parTrans" cxnId="{2C86B3F6-7EB4-4110-964E-4C06CAD0763A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B825B709-8E58-4A66-A2C3-1552599E3CA2}" type="sibTrans" cxnId="{2C86B3F6-7EB4-4110-964E-4C06CAD0763A}">
      <dgm:prSet/>
      <dgm:spPr/>
      <dgm:t>
        <a:bodyPr/>
        <a:lstStyle/>
        <a:p>
          <a:endParaRPr lang="en-GB"/>
        </a:p>
      </dgm:t>
    </dgm:pt>
    <dgm:pt modelId="{414C4CB7-B59E-4CF8-A30A-3C7250AB4FF8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Improve renal function</a:t>
          </a:r>
          <a:endParaRPr lang="en-GB" dirty="0">
            <a:solidFill>
              <a:schemeClr val="tx1"/>
            </a:solidFill>
          </a:endParaRPr>
        </a:p>
      </dgm:t>
    </dgm:pt>
    <dgm:pt modelId="{1C981A20-985F-4C16-BD85-CD9D37EFF7CE}" type="parTrans" cxnId="{58F27204-B8FE-49D1-9E42-73074021655D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8FC97AC2-50D3-4A71-8069-6D3EADF816FE}" type="sibTrans" cxnId="{58F27204-B8FE-49D1-9E42-73074021655D}">
      <dgm:prSet/>
      <dgm:spPr/>
      <dgm:t>
        <a:bodyPr/>
        <a:lstStyle/>
        <a:p>
          <a:endParaRPr lang="en-GB"/>
        </a:p>
      </dgm:t>
    </dgm:pt>
    <dgm:pt modelId="{99CF9886-161C-4285-BB9D-3661F3BE2E17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Prevent worsening of renal function</a:t>
          </a:r>
          <a:endParaRPr lang="en-GB" dirty="0">
            <a:solidFill>
              <a:schemeClr val="tx1"/>
            </a:solidFill>
          </a:endParaRPr>
        </a:p>
      </dgm:t>
    </dgm:pt>
    <dgm:pt modelId="{000D3A81-1EED-4F43-A8B8-870885C9D1F1}" type="parTrans" cxnId="{1514571B-6F19-4593-A63D-4FB84437A505}">
      <dgm:prSet/>
      <dgm:spPr/>
      <dgm:t>
        <a:bodyPr/>
        <a:lstStyle/>
        <a:p>
          <a:endParaRPr lang="th-TH"/>
        </a:p>
      </dgm:t>
    </dgm:pt>
    <dgm:pt modelId="{1882CE77-10C6-4617-A682-F31A5C01F4AA}" type="sibTrans" cxnId="{1514571B-6F19-4593-A63D-4FB84437A505}">
      <dgm:prSet/>
      <dgm:spPr/>
      <dgm:t>
        <a:bodyPr/>
        <a:lstStyle/>
        <a:p>
          <a:endParaRPr lang="th-TH"/>
        </a:p>
      </dgm:t>
    </dgm:pt>
    <dgm:pt modelId="{49727071-8F38-439B-95AF-E8FD98BB11E1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1000" dirty="0" smtClean="0">
              <a:solidFill>
                <a:schemeClr val="tx1"/>
              </a:solidFill>
              <a:cs typeface="+mn-cs"/>
            </a:rPr>
            <a:t>Good </a:t>
          </a:r>
          <a:r>
            <a:rPr lang="en-GB" sz="1600" dirty="0" smtClean="0">
              <a:solidFill>
                <a:schemeClr val="tx1"/>
              </a:solidFill>
              <a:cs typeface="+mn-cs"/>
            </a:rPr>
            <a:t>control</a:t>
          </a:r>
          <a:r>
            <a:rPr lang="en-GB" sz="1000" dirty="0" smtClean="0">
              <a:solidFill>
                <a:schemeClr val="tx1"/>
              </a:solidFill>
              <a:cs typeface="+mn-cs"/>
            </a:rPr>
            <a:t> FBS</a:t>
          </a:r>
          <a:r>
            <a:rPr lang="th-TH" sz="1000" dirty="0" smtClean="0">
              <a:solidFill>
                <a:schemeClr val="tx1"/>
              </a:solidFill>
              <a:cs typeface="+mn-cs"/>
            </a:rPr>
            <a:t> </a:t>
          </a:r>
          <a:r>
            <a:rPr lang="en-GB" sz="1000" dirty="0" smtClean="0">
              <a:solidFill>
                <a:schemeClr val="tx1"/>
              </a:solidFill>
              <a:cs typeface="+mn-cs"/>
            </a:rPr>
            <a:t> BP</a:t>
          </a:r>
          <a:endParaRPr lang="en-GB" sz="1000" dirty="0">
            <a:solidFill>
              <a:schemeClr val="tx1"/>
            </a:solidFill>
            <a:cs typeface="+mn-cs"/>
          </a:endParaRPr>
        </a:p>
      </dgm:t>
    </dgm:pt>
    <dgm:pt modelId="{F8E94098-F285-4ABB-9754-6573DC7BB975}" type="parTrans" cxnId="{E60EB22D-36B9-4A05-8C02-F889F82373F0}">
      <dgm:prSet/>
      <dgm:spPr/>
      <dgm:t>
        <a:bodyPr/>
        <a:lstStyle/>
        <a:p>
          <a:endParaRPr lang="th-TH"/>
        </a:p>
      </dgm:t>
    </dgm:pt>
    <dgm:pt modelId="{C84EA4DF-AF7D-489D-967D-840172A5EF4E}" type="sibTrans" cxnId="{E60EB22D-36B9-4A05-8C02-F889F82373F0}">
      <dgm:prSet/>
      <dgm:spPr/>
      <dgm:t>
        <a:bodyPr/>
        <a:lstStyle/>
        <a:p>
          <a:endParaRPr lang="th-TH"/>
        </a:p>
      </dgm:t>
    </dgm:pt>
    <dgm:pt modelId="{AC3F633B-88B0-427D-A84D-D599746883CE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Prevention</a:t>
          </a:r>
          <a:endParaRPr lang="en-GB" dirty="0">
            <a:solidFill>
              <a:schemeClr val="tx1"/>
            </a:solidFill>
          </a:endParaRPr>
        </a:p>
      </dgm:t>
    </dgm:pt>
    <dgm:pt modelId="{3B770EC6-4583-4A0A-A299-247D5DA77B67}" type="sibTrans" cxnId="{4B24E17E-B42F-4AC0-B21D-56A8467BF851}">
      <dgm:prSet/>
      <dgm:spPr/>
      <dgm:t>
        <a:bodyPr/>
        <a:lstStyle/>
        <a:p>
          <a:endParaRPr lang="th-TH"/>
        </a:p>
      </dgm:t>
    </dgm:pt>
    <dgm:pt modelId="{7863109D-3619-4F2F-9E0F-BCD22F80E6FF}" type="parTrans" cxnId="{4B24E17E-B42F-4AC0-B21D-56A8467BF851}">
      <dgm:prSet/>
      <dgm:spPr/>
      <dgm:t>
        <a:bodyPr/>
        <a:lstStyle/>
        <a:p>
          <a:endParaRPr lang="th-TH"/>
        </a:p>
      </dgm:t>
    </dgm:pt>
    <dgm:pt modelId="{9E10CE29-0732-4041-8D96-9BCBA7E9526D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1100" dirty="0" smtClean="0">
              <a:solidFill>
                <a:schemeClr val="tx1"/>
              </a:solidFill>
            </a:rPr>
            <a:t>Non medication</a:t>
          </a:r>
          <a:endParaRPr lang="en-GB" sz="1100" dirty="0">
            <a:solidFill>
              <a:schemeClr val="tx1"/>
            </a:solidFill>
          </a:endParaRPr>
        </a:p>
      </dgm:t>
    </dgm:pt>
    <dgm:pt modelId="{576BE790-5A63-40E9-9379-F29962642D5A}" type="parTrans" cxnId="{F691EAFE-E235-4E7A-B164-9844A9E55A1C}">
      <dgm:prSet/>
      <dgm:spPr/>
      <dgm:t>
        <a:bodyPr/>
        <a:lstStyle/>
        <a:p>
          <a:endParaRPr lang="th-TH"/>
        </a:p>
      </dgm:t>
    </dgm:pt>
    <dgm:pt modelId="{2560852A-794E-4CCD-8CD9-0C5C4F03A3AF}" type="sibTrans" cxnId="{F691EAFE-E235-4E7A-B164-9844A9E55A1C}">
      <dgm:prSet/>
      <dgm:spPr/>
      <dgm:t>
        <a:bodyPr/>
        <a:lstStyle/>
        <a:p>
          <a:endParaRPr lang="th-TH"/>
        </a:p>
      </dgm:t>
    </dgm:pt>
    <dgm:pt modelId="{84383032-A959-43D2-A00C-AA625DB574D6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1050" dirty="0" smtClean="0">
              <a:solidFill>
                <a:schemeClr val="tx1"/>
              </a:solidFill>
            </a:rPr>
            <a:t>Medication </a:t>
          </a:r>
          <a:endParaRPr lang="en-GB" sz="1050" dirty="0">
            <a:solidFill>
              <a:schemeClr val="tx1"/>
            </a:solidFill>
          </a:endParaRPr>
        </a:p>
      </dgm:t>
    </dgm:pt>
    <dgm:pt modelId="{2AA7F972-AFED-41A7-9C6D-54BD84E513AF}" type="parTrans" cxnId="{A4ADB80E-0F0C-4D5C-89B2-75CAC213DC4A}">
      <dgm:prSet/>
      <dgm:spPr/>
      <dgm:t>
        <a:bodyPr/>
        <a:lstStyle/>
        <a:p>
          <a:endParaRPr lang="th-TH"/>
        </a:p>
      </dgm:t>
    </dgm:pt>
    <dgm:pt modelId="{7625EB46-F2E8-43E4-B493-8BAEB8A6694C}" type="sibTrans" cxnId="{A4ADB80E-0F0C-4D5C-89B2-75CAC213DC4A}">
      <dgm:prSet/>
      <dgm:spPr/>
      <dgm:t>
        <a:bodyPr/>
        <a:lstStyle/>
        <a:p>
          <a:endParaRPr lang="th-TH"/>
        </a:p>
      </dgm:t>
    </dgm:pt>
    <dgm:pt modelId="{2D88E90E-FA5D-41BC-B7B7-B19701D416CE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tx1"/>
              </a:solidFill>
            </a:rPr>
            <a:t>Pt education </a:t>
          </a:r>
          <a:r>
            <a:rPr lang="th-TH" sz="1100" dirty="0" smtClean="0">
              <a:solidFill>
                <a:schemeClr val="tx1"/>
              </a:solidFill>
            </a:rPr>
            <a:t>ความเข้าใจในเรื่อง </a:t>
          </a:r>
          <a:r>
            <a:rPr lang="en-US" sz="1100" dirty="0" smtClean="0">
              <a:solidFill>
                <a:schemeClr val="tx1"/>
              </a:solidFill>
            </a:rPr>
            <a:t>CKD</a:t>
          </a:r>
          <a:endParaRPr lang="en-GB" sz="1100" dirty="0">
            <a:solidFill>
              <a:schemeClr val="tx1"/>
            </a:solidFill>
          </a:endParaRPr>
        </a:p>
      </dgm:t>
    </dgm:pt>
    <dgm:pt modelId="{974D4EEB-2E48-4974-8AEB-DBACFD44D546}" type="parTrans" cxnId="{5C3BB3C0-26E1-47C3-82D5-326A3C601660}">
      <dgm:prSet/>
      <dgm:spPr/>
      <dgm:t>
        <a:bodyPr/>
        <a:lstStyle/>
        <a:p>
          <a:endParaRPr lang="th-TH"/>
        </a:p>
      </dgm:t>
    </dgm:pt>
    <dgm:pt modelId="{72AC8B3D-E7AF-4072-AE42-FE24698C10F6}" type="sibTrans" cxnId="{5C3BB3C0-26E1-47C3-82D5-326A3C601660}">
      <dgm:prSet/>
      <dgm:spPr/>
      <dgm:t>
        <a:bodyPr/>
        <a:lstStyle/>
        <a:p>
          <a:endParaRPr lang="th-TH"/>
        </a:p>
      </dgm:t>
    </dgm:pt>
    <dgm:pt modelId="{D65D6271-FFFF-4DE1-8159-95CFD0A712D0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1100" dirty="0" smtClean="0">
              <a:solidFill>
                <a:schemeClr val="tx1"/>
              </a:solidFill>
            </a:rPr>
            <a:t>Follow up</a:t>
          </a:r>
          <a:r>
            <a:rPr lang="th-TH" sz="1100" dirty="0" smtClean="0">
              <a:solidFill>
                <a:schemeClr val="tx1"/>
              </a:solidFill>
            </a:rPr>
            <a:t>,</a:t>
          </a:r>
          <a:r>
            <a:rPr lang="en-GB" sz="1100" dirty="0" smtClean="0">
              <a:solidFill>
                <a:schemeClr val="tx1"/>
              </a:solidFill>
            </a:rPr>
            <a:t> LAB  </a:t>
          </a:r>
          <a:endParaRPr lang="en-GB" sz="1100" dirty="0">
            <a:solidFill>
              <a:schemeClr val="tx1"/>
            </a:solidFill>
          </a:endParaRPr>
        </a:p>
      </dgm:t>
    </dgm:pt>
    <dgm:pt modelId="{6CE6D01C-C9B4-4E40-B7B1-827BFD0FDAF0}" type="parTrans" cxnId="{D8E7FF51-72A8-41BC-90C7-7F3FD71C5B19}">
      <dgm:prSet/>
      <dgm:spPr/>
      <dgm:t>
        <a:bodyPr/>
        <a:lstStyle/>
        <a:p>
          <a:endParaRPr lang="th-TH"/>
        </a:p>
      </dgm:t>
    </dgm:pt>
    <dgm:pt modelId="{780E0BDC-48BB-45E9-9112-AD8AD6FA4132}" type="sibTrans" cxnId="{D8E7FF51-72A8-41BC-90C7-7F3FD71C5B19}">
      <dgm:prSet/>
      <dgm:spPr/>
      <dgm:t>
        <a:bodyPr/>
        <a:lstStyle/>
        <a:p>
          <a:endParaRPr lang="th-TH"/>
        </a:p>
      </dgm:t>
    </dgm:pt>
    <dgm:pt modelId="{7F206B2F-1739-456D-8CAA-5FDAC3B514FF}" type="pres">
      <dgm:prSet presAssocID="{84EAF17B-49DB-443F-898E-06E03ACD2D4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E93EECA-32A5-4AFC-BB8B-C14E5EDCEF2E}" type="pres">
      <dgm:prSet presAssocID="{4A3C1F13-BB86-444C-94AF-F2502CFF3A28}" presName="root1" presStyleCnt="0"/>
      <dgm:spPr/>
    </dgm:pt>
    <dgm:pt modelId="{31701DDF-4BA4-40CD-93CE-A42E291FC80F}" type="pres">
      <dgm:prSet presAssocID="{4A3C1F13-BB86-444C-94AF-F2502CFF3A28}" presName="LevelOneTextNode" presStyleLbl="node0" presStyleIdx="0" presStyleCnt="1" custAng="5400000" custFlipHor="1" custScaleX="421887" custScaleY="63630" custLinFactX="-8675" custLinFactNeighborX="-100000" custLinFactNeighborY="-310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E5362D07-4858-4A2C-A46A-314E33AF06E1}" type="pres">
      <dgm:prSet presAssocID="{4A3C1F13-BB86-444C-94AF-F2502CFF3A28}" presName="level2hierChild" presStyleCnt="0"/>
      <dgm:spPr/>
    </dgm:pt>
    <dgm:pt modelId="{E0E8751D-25B0-49F6-8BD6-1AE720FE00F2}" type="pres">
      <dgm:prSet presAssocID="{F97AA74F-F958-4560-8441-1D5963873098}" presName="conn2-1" presStyleLbl="parChTrans1D2" presStyleIdx="0" presStyleCnt="5"/>
      <dgm:spPr/>
      <dgm:t>
        <a:bodyPr/>
        <a:lstStyle/>
        <a:p>
          <a:endParaRPr lang="th-TH"/>
        </a:p>
      </dgm:t>
    </dgm:pt>
    <dgm:pt modelId="{F957851E-5FA4-483E-8C7B-166EED602DAB}" type="pres">
      <dgm:prSet presAssocID="{F97AA74F-F958-4560-8441-1D5963873098}" presName="connTx" presStyleLbl="parChTrans1D2" presStyleIdx="0" presStyleCnt="5"/>
      <dgm:spPr/>
      <dgm:t>
        <a:bodyPr/>
        <a:lstStyle/>
        <a:p>
          <a:endParaRPr lang="th-TH"/>
        </a:p>
      </dgm:t>
    </dgm:pt>
    <dgm:pt modelId="{429AFCD0-3988-422C-849C-35254D695D8B}" type="pres">
      <dgm:prSet presAssocID="{AE315944-3168-4E0E-A637-AFB91A39AFC1}" presName="root2" presStyleCnt="0"/>
      <dgm:spPr/>
    </dgm:pt>
    <dgm:pt modelId="{CF5CEE62-B934-4D9E-84CB-152EE3946C13}" type="pres">
      <dgm:prSet presAssocID="{AE315944-3168-4E0E-A637-AFB91A39AFC1}" presName="LevelTwoTextNode" presStyleLbl="node2" presStyleIdx="0" presStyleCnt="5" custLinFactY="-25408" custLinFactNeighborX="-30518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78ED5003-871A-42F7-84F0-2DF81CADD93B}" type="pres">
      <dgm:prSet presAssocID="{AE315944-3168-4E0E-A637-AFB91A39AFC1}" presName="level3hierChild" presStyleCnt="0"/>
      <dgm:spPr/>
    </dgm:pt>
    <dgm:pt modelId="{3629C91A-C1EE-43F1-957A-41114723552D}" type="pres">
      <dgm:prSet presAssocID="{E1643E44-4DCA-4BC7-A01A-B12DDBE7D3CF}" presName="conn2-1" presStyleLbl="parChTrans1D3" presStyleIdx="0" presStyleCnt="6"/>
      <dgm:spPr/>
      <dgm:t>
        <a:bodyPr/>
        <a:lstStyle/>
        <a:p>
          <a:endParaRPr lang="th-TH"/>
        </a:p>
      </dgm:t>
    </dgm:pt>
    <dgm:pt modelId="{3181115D-C26E-4D4E-87E2-0E6E59930CE1}" type="pres">
      <dgm:prSet presAssocID="{E1643E44-4DCA-4BC7-A01A-B12DDBE7D3CF}" presName="connTx" presStyleLbl="parChTrans1D3" presStyleIdx="0" presStyleCnt="6"/>
      <dgm:spPr/>
      <dgm:t>
        <a:bodyPr/>
        <a:lstStyle/>
        <a:p>
          <a:endParaRPr lang="th-TH"/>
        </a:p>
      </dgm:t>
    </dgm:pt>
    <dgm:pt modelId="{AAC576AC-89D2-457F-9263-1EB99907A1DE}" type="pres">
      <dgm:prSet presAssocID="{966D9D59-3225-4998-8AB8-03DDB048ECC1}" presName="root2" presStyleCnt="0"/>
      <dgm:spPr/>
    </dgm:pt>
    <dgm:pt modelId="{698C40A9-F66D-45B9-83BD-8C24309EC503}" type="pres">
      <dgm:prSet presAssocID="{966D9D59-3225-4998-8AB8-03DDB048ECC1}" presName="LevelTwoTextNode" presStyleLbl="node3" presStyleIdx="0" presStyleCnt="6" custScaleX="100000" custLinFactNeighborX="-15411" custLinFactNeighborY="-4691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5A75B399-6072-4CDC-A536-A165C0E0ACB9}" type="pres">
      <dgm:prSet presAssocID="{966D9D59-3225-4998-8AB8-03DDB048ECC1}" presName="level3hierChild" presStyleCnt="0"/>
      <dgm:spPr/>
    </dgm:pt>
    <dgm:pt modelId="{5B56B3CE-BB89-41AB-A135-F2DE8DD8BF26}" type="pres">
      <dgm:prSet presAssocID="{C14A612D-C9B2-44BC-9A3D-01513E60E370}" presName="conn2-1" presStyleLbl="parChTrans1D2" presStyleIdx="1" presStyleCnt="5"/>
      <dgm:spPr/>
      <dgm:t>
        <a:bodyPr/>
        <a:lstStyle/>
        <a:p>
          <a:endParaRPr lang="th-TH"/>
        </a:p>
      </dgm:t>
    </dgm:pt>
    <dgm:pt modelId="{4CA3D8CE-0201-445A-9892-3A65CBF57928}" type="pres">
      <dgm:prSet presAssocID="{C14A612D-C9B2-44BC-9A3D-01513E60E370}" presName="connTx" presStyleLbl="parChTrans1D2" presStyleIdx="1" presStyleCnt="5"/>
      <dgm:spPr/>
      <dgm:t>
        <a:bodyPr/>
        <a:lstStyle/>
        <a:p>
          <a:endParaRPr lang="th-TH"/>
        </a:p>
      </dgm:t>
    </dgm:pt>
    <dgm:pt modelId="{E4273442-129B-4B98-A772-86E0A6A4AD43}" type="pres">
      <dgm:prSet presAssocID="{613B9CF7-F2AE-419C-A1FC-A9C2BF02BAD1}" presName="root2" presStyleCnt="0"/>
      <dgm:spPr/>
    </dgm:pt>
    <dgm:pt modelId="{C95986DA-6B69-43E6-8BED-646E4A63B317}" type="pres">
      <dgm:prSet presAssocID="{613B9CF7-F2AE-419C-A1FC-A9C2BF02BAD1}" presName="LevelTwoTextNode" presStyleLbl="node2" presStyleIdx="1" presStyleCnt="5" custLinFactNeighborX="-31820" custLinFactNeighborY="-969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0959D2B6-3B53-4D55-A0E5-7DCB40EE8022}" type="pres">
      <dgm:prSet presAssocID="{613B9CF7-F2AE-419C-A1FC-A9C2BF02BAD1}" presName="level3hierChild" presStyleCnt="0"/>
      <dgm:spPr/>
    </dgm:pt>
    <dgm:pt modelId="{0B042CAF-2C41-485B-866C-7CDE78BA3BA6}" type="pres">
      <dgm:prSet presAssocID="{1C981A20-985F-4C16-BD85-CD9D37EFF7CE}" presName="conn2-1" presStyleLbl="parChTrans1D2" presStyleIdx="2" presStyleCnt="5"/>
      <dgm:spPr/>
      <dgm:t>
        <a:bodyPr/>
        <a:lstStyle/>
        <a:p>
          <a:endParaRPr lang="th-TH"/>
        </a:p>
      </dgm:t>
    </dgm:pt>
    <dgm:pt modelId="{BE7B1908-ECAE-4ED5-8DB7-7D59A151A87A}" type="pres">
      <dgm:prSet presAssocID="{1C981A20-985F-4C16-BD85-CD9D37EFF7CE}" presName="connTx" presStyleLbl="parChTrans1D2" presStyleIdx="2" presStyleCnt="5"/>
      <dgm:spPr/>
      <dgm:t>
        <a:bodyPr/>
        <a:lstStyle/>
        <a:p>
          <a:endParaRPr lang="th-TH"/>
        </a:p>
      </dgm:t>
    </dgm:pt>
    <dgm:pt modelId="{2027F84B-A616-4E10-B58F-DB41CD982175}" type="pres">
      <dgm:prSet presAssocID="{414C4CB7-B59E-4CF8-A30A-3C7250AB4FF8}" presName="root2" presStyleCnt="0"/>
      <dgm:spPr/>
    </dgm:pt>
    <dgm:pt modelId="{1110CBB3-4B48-487E-9300-6E98CBB10B27}" type="pres">
      <dgm:prSet presAssocID="{414C4CB7-B59E-4CF8-A30A-3C7250AB4FF8}" presName="LevelTwoTextNode" presStyleLbl="node2" presStyleIdx="2" presStyleCnt="5" custLinFactNeighborX="-25582" custLinFactNeighborY="1543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EE7402F-D38D-4F20-A1C9-2C074788D753}" type="pres">
      <dgm:prSet presAssocID="{414C4CB7-B59E-4CF8-A30A-3C7250AB4FF8}" presName="level3hierChild" presStyleCnt="0"/>
      <dgm:spPr/>
    </dgm:pt>
    <dgm:pt modelId="{44CEDC6E-DBEF-4575-B95B-0A28DC175EAD}" type="pres">
      <dgm:prSet presAssocID="{974D4EEB-2E48-4974-8AEB-DBACFD44D546}" presName="conn2-1" presStyleLbl="parChTrans1D3" presStyleIdx="1" presStyleCnt="6"/>
      <dgm:spPr/>
      <dgm:t>
        <a:bodyPr/>
        <a:lstStyle/>
        <a:p>
          <a:endParaRPr lang="th-TH"/>
        </a:p>
      </dgm:t>
    </dgm:pt>
    <dgm:pt modelId="{5AD9800E-C12E-4008-9841-59A6D4246421}" type="pres">
      <dgm:prSet presAssocID="{974D4EEB-2E48-4974-8AEB-DBACFD44D546}" presName="connTx" presStyleLbl="parChTrans1D3" presStyleIdx="1" presStyleCnt="6"/>
      <dgm:spPr/>
      <dgm:t>
        <a:bodyPr/>
        <a:lstStyle/>
        <a:p>
          <a:endParaRPr lang="th-TH"/>
        </a:p>
      </dgm:t>
    </dgm:pt>
    <dgm:pt modelId="{E845FABC-4DFE-416E-A434-797AE6D996DB}" type="pres">
      <dgm:prSet presAssocID="{2D88E90E-FA5D-41BC-B7B7-B19701D416CE}" presName="root2" presStyleCnt="0"/>
      <dgm:spPr/>
    </dgm:pt>
    <dgm:pt modelId="{61A55380-B861-4DD2-81CA-CE30FFDFC596}" type="pres">
      <dgm:prSet presAssocID="{2D88E90E-FA5D-41BC-B7B7-B19701D416CE}" presName="LevelTwoTextNode" presStyleLbl="node3" presStyleIdx="1" presStyleCnt="6" custScaleX="99464" custScaleY="126670" custLinFactNeighborX="-17268" custLinFactNeighborY="-2441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6A1A99ED-B41D-4114-A28D-2579683A48B3}" type="pres">
      <dgm:prSet presAssocID="{2D88E90E-FA5D-41BC-B7B7-B19701D416CE}" presName="level3hierChild" presStyleCnt="0"/>
      <dgm:spPr/>
    </dgm:pt>
    <dgm:pt modelId="{61307C91-EF87-4F3A-80D5-C0260A87F0FD}" type="pres">
      <dgm:prSet presAssocID="{2AA7F972-AFED-41A7-9C6D-54BD84E513AF}" presName="conn2-1" presStyleLbl="parChTrans1D3" presStyleIdx="2" presStyleCnt="6"/>
      <dgm:spPr/>
      <dgm:t>
        <a:bodyPr/>
        <a:lstStyle/>
        <a:p>
          <a:endParaRPr lang="th-TH"/>
        </a:p>
      </dgm:t>
    </dgm:pt>
    <dgm:pt modelId="{267B43FE-C993-4E44-9838-2DCC75AB8501}" type="pres">
      <dgm:prSet presAssocID="{2AA7F972-AFED-41A7-9C6D-54BD84E513AF}" presName="connTx" presStyleLbl="parChTrans1D3" presStyleIdx="2" presStyleCnt="6"/>
      <dgm:spPr/>
      <dgm:t>
        <a:bodyPr/>
        <a:lstStyle/>
        <a:p>
          <a:endParaRPr lang="th-TH"/>
        </a:p>
      </dgm:t>
    </dgm:pt>
    <dgm:pt modelId="{EE8765A3-DB8F-4223-A5C8-B45EFB933DD6}" type="pres">
      <dgm:prSet presAssocID="{84383032-A959-43D2-A00C-AA625DB574D6}" presName="root2" presStyleCnt="0"/>
      <dgm:spPr/>
    </dgm:pt>
    <dgm:pt modelId="{9691904B-4344-4BA3-8F9D-D3B6F5B03EBD}" type="pres">
      <dgm:prSet presAssocID="{84383032-A959-43D2-A00C-AA625DB574D6}" presName="LevelTwoTextNode" presStyleLbl="node3" presStyleIdx="2" presStyleCnt="6" custLinFactNeighborX="-17319" custLinFactNeighborY="661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FD306D59-987B-4781-A210-917CF18A56C1}" type="pres">
      <dgm:prSet presAssocID="{84383032-A959-43D2-A00C-AA625DB574D6}" presName="level3hierChild" presStyleCnt="0"/>
      <dgm:spPr/>
    </dgm:pt>
    <dgm:pt modelId="{10CBBBE5-A1DA-437F-B242-0806387ED6FF}" type="pres">
      <dgm:prSet presAssocID="{576BE790-5A63-40E9-9379-F29962642D5A}" presName="conn2-1" presStyleLbl="parChTrans1D3" presStyleIdx="3" presStyleCnt="6"/>
      <dgm:spPr/>
      <dgm:t>
        <a:bodyPr/>
        <a:lstStyle/>
        <a:p>
          <a:endParaRPr lang="th-TH"/>
        </a:p>
      </dgm:t>
    </dgm:pt>
    <dgm:pt modelId="{05C9223A-0B1C-4B41-9822-5A84BD50B088}" type="pres">
      <dgm:prSet presAssocID="{576BE790-5A63-40E9-9379-F29962642D5A}" presName="connTx" presStyleLbl="parChTrans1D3" presStyleIdx="3" presStyleCnt="6"/>
      <dgm:spPr/>
      <dgm:t>
        <a:bodyPr/>
        <a:lstStyle/>
        <a:p>
          <a:endParaRPr lang="th-TH"/>
        </a:p>
      </dgm:t>
    </dgm:pt>
    <dgm:pt modelId="{7F210697-48EE-4058-95EF-7C01977E81C1}" type="pres">
      <dgm:prSet presAssocID="{9E10CE29-0732-4041-8D96-9BCBA7E9526D}" presName="root2" presStyleCnt="0"/>
      <dgm:spPr/>
    </dgm:pt>
    <dgm:pt modelId="{9C2AC65E-B407-4340-849C-60AF210D1025}" type="pres">
      <dgm:prSet presAssocID="{9E10CE29-0732-4041-8D96-9BCBA7E9526D}" presName="LevelTwoTextNode" presStyleLbl="node3" presStyleIdx="3" presStyleCnt="6" custAng="0" custLinFactNeighborX="-17319" custLinFactNeighborY="4226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780AD3A3-9E4D-4FB7-BF9D-0F60659243C1}" type="pres">
      <dgm:prSet presAssocID="{9E10CE29-0732-4041-8D96-9BCBA7E9526D}" presName="level3hierChild" presStyleCnt="0"/>
      <dgm:spPr/>
    </dgm:pt>
    <dgm:pt modelId="{85D9B553-EAA1-4902-8B1B-56F3F2FA7B7D}" type="pres">
      <dgm:prSet presAssocID="{6CE6D01C-C9B4-4E40-B7B1-827BFD0FDAF0}" presName="conn2-1" presStyleLbl="parChTrans1D3" presStyleIdx="4" presStyleCnt="6"/>
      <dgm:spPr/>
      <dgm:t>
        <a:bodyPr/>
        <a:lstStyle/>
        <a:p>
          <a:endParaRPr lang="th-TH"/>
        </a:p>
      </dgm:t>
    </dgm:pt>
    <dgm:pt modelId="{D19F5321-DE2A-41E5-878E-749DE8A7359F}" type="pres">
      <dgm:prSet presAssocID="{6CE6D01C-C9B4-4E40-B7B1-827BFD0FDAF0}" presName="connTx" presStyleLbl="parChTrans1D3" presStyleIdx="4" presStyleCnt="6"/>
      <dgm:spPr/>
      <dgm:t>
        <a:bodyPr/>
        <a:lstStyle/>
        <a:p>
          <a:endParaRPr lang="th-TH"/>
        </a:p>
      </dgm:t>
    </dgm:pt>
    <dgm:pt modelId="{0067720F-BC0B-48F9-BB33-EFAA5F865ECA}" type="pres">
      <dgm:prSet presAssocID="{D65D6271-FFFF-4DE1-8159-95CFD0A712D0}" presName="root2" presStyleCnt="0"/>
      <dgm:spPr/>
    </dgm:pt>
    <dgm:pt modelId="{04BB476C-26CB-475C-82D8-0892D5192BC8}" type="pres">
      <dgm:prSet presAssocID="{D65D6271-FFFF-4DE1-8159-95CFD0A712D0}" presName="LevelTwoTextNode" presStyleLbl="node3" presStyleIdx="4" presStyleCnt="6" custScaleX="98238" custLinFactNeighborX="-17319" custLinFactNeighborY="277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BC7F4B24-C903-4964-A919-C9FE4AA83E58}" type="pres">
      <dgm:prSet presAssocID="{D65D6271-FFFF-4DE1-8159-95CFD0A712D0}" presName="level3hierChild" presStyleCnt="0"/>
      <dgm:spPr/>
    </dgm:pt>
    <dgm:pt modelId="{C4E2894D-994F-4B9A-B0E5-F3A5B8F6FCB5}" type="pres">
      <dgm:prSet presAssocID="{000D3A81-1EED-4F43-A8B8-870885C9D1F1}" presName="conn2-1" presStyleLbl="parChTrans1D2" presStyleIdx="3" presStyleCnt="5"/>
      <dgm:spPr/>
      <dgm:t>
        <a:bodyPr/>
        <a:lstStyle/>
        <a:p>
          <a:endParaRPr lang="th-TH"/>
        </a:p>
      </dgm:t>
    </dgm:pt>
    <dgm:pt modelId="{6CFA109C-50DF-48A1-9130-73146A28C2F1}" type="pres">
      <dgm:prSet presAssocID="{000D3A81-1EED-4F43-A8B8-870885C9D1F1}" presName="connTx" presStyleLbl="parChTrans1D2" presStyleIdx="3" presStyleCnt="5"/>
      <dgm:spPr/>
      <dgm:t>
        <a:bodyPr/>
        <a:lstStyle/>
        <a:p>
          <a:endParaRPr lang="th-TH"/>
        </a:p>
      </dgm:t>
    </dgm:pt>
    <dgm:pt modelId="{7D352580-A39F-4EA4-89AB-7F6502E18064}" type="pres">
      <dgm:prSet presAssocID="{99CF9886-161C-4285-BB9D-3661F3BE2E17}" presName="root2" presStyleCnt="0"/>
      <dgm:spPr/>
    </dgm:pt>
    <dgm:pt modelId="{BFB0C499-DCF2-45F8-A168-3017046EA9AD}" type="pres">
      <dgm:prSet presAssocID="{99CF9886-161C-4285-BB9D-3661F3BE2E17}" presName="LevelTwoTextNode" presStyleLbl="node2" presStyleIdx="3" presStyleCnt="5" custLinFactY="24153" custLinFactNeighborX="-30396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9D5AA05-320F-4ABC-B968-AD15440D0C88}" type="pres">
      <dgm:prSet presAssocID="{99CF9886-161C-4285-BB9D-3661F3BE2E17}" presName="level3hierChild" presStyleCnt="0"/>
      <dgm:spPr/>
    </dgm:pt>
    <dgm:pt modelId="{1F8B07A5-CE62-4A98-BBC8-9DD23CA3C4F1}" type="pres">
      <dgm:prSet presAssocID="{7863109D-3619-4F2F-9E0F-BCD22F80E6FF}" presName="conn2-1" presStyleLbl="parChTrans1D2" presStyleIdx="4" presStyleCnt="5"/>
      <dgm:spPr/>
      <dgm:t>
        <a:bodyPr/>
        <a:lstStyle/>
        <a:p>
          <a:endParaRPr lang="th-TH"/>
        </a:p>
      </dgm:t>
    </dgm:pt>
    <dgm:pt modelId="{374F6EFD-5F18-4F18-B074-64C64BA3A216}" type="pres">
      <dgm:prSet presAssocID="{7863109D-3619-4F2F-9E0F-BCD22F80E6FF}" presName="connTx" presStyleLbl="parChTrans1D2" presStyleIdx="4" presStyleCnt="5"/>
      <dgm:spPr/>
      <dgm:t>
        <a:bodyPr/>
        <a:lstStyle/>
        <a:p>
          <a:endParaRPr lang="th-TH"/>
        </a:p>
      </dgm:t>
    </dgm:pt>
    <dgm:pt modelId="{3FFFDCF6-01FE-4C88-9E2E-64CEDD29C0DC}" type="pres">
      <dgm:prSet presAssocID="{AC3F633B-88B0-427D-A84D-D599746883CE}" presName="root2" presStyleCnt="0"/>
      <dgm:spPr/>
    </dgm:pt>
    <dgm:pt modelId="{16EB6AE4-4AF5-4CF6-B4C8-C197135764BB}" type="pres">
      <dgm:prSet presAssocID="{AC3F633B-88B0-427D-A84D-D599746883CE}" presName="LevelTwoTextNode" presStyleLbl="node2" presStyleIdx="4" presStyleCnt="5" custLinFactY="58458" custLinFactNeighborX="-35454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447B1A40-932D-4B00-A2F7-023CD69C30B7}" type="pres">
      <dgm:prSet presAssocID="{AC3F633B-88B0-427D-A84D-D599746883CE}" presName="level3hierChild" presStyleCnt="0"/>
      <dgm:spPr/>
    </dgm:pt>
    <dgm:pt modelId="{3403E4EE-4160-4A95-8F67-DC870E97CE0A}" type="pres">
      <dgm:prSet presAssocID="{F8E94098-F285-4ABB-9754-6573DC7BB975}" presName="conn2-1" presStyleLbl="parChTrans1D3" presStyleIdx="5" presStyleCnt="6"/>
      <dgm:spPr/>
      <dgm:t>
        <a:bodyPr/>
        <a:lstStyle/>
        <a:p>
          <a:endParaRPr lang="th-TH"/>
        </a:p>
      </dgm:t>
    </dgm:pt>
    <dgm:pt modelId="{41351C6B-F239-42C4-9C3E-22C32AD95B5B}" type="pres">
      <dgm:prSet presAssocID="{F8E94098-F285-4ABB-9754-6573DC7BB975}" presName="connTx" presStyleLbl="parChTrans1D3" presStyleIdx="5" presStyleCnt="6"/>
      <dgm:spPr/>
      <dgm:t>
        <a:bodyPr/>
        <a:lstStyle/>
        <a:p>
          <a:endParaRPr lang="th-TH"/>
        </a:p>
      </dgm:t>
    </dgm:pt>
    <dgm:pt modelId="{3F056036-D731-4DFF-BCEE-A357BB837E34}" type="pres">
      <dgm:prSet presAssocID="{49727071-8F38-439B-95AF-E8FD98BB11E1}" presName="root2" presStyleCnt="0"/>
      <dgm:spPr/>
    </dgm:pt>
    <dgm:pt modelId="{6AB8DCD7-7B8D-4071-8470-CDA7045F8D2C}" type="pres">
      <dgm:prSet presAssocID="{49727071-8F38-439B-95AF-E8FD98BB11E1}" presName="LevelTwoTextNode" presStyleLbl="node3" presStyleIdx="5" presStyleCnt="6" custScaleX="130100" custScaleY="63828" custLinFactY="72462" custLinFactNeighborX="-41922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CDB78CB9-B31A-4F69-A581-BBFA29ABF093}" type="pres">
      <dgm:prSet presAssocID="{49727071-8F38-439B-95AF-E8FD98BB11E1}" presName="level3hierChild" presStyleCnt="0"/>
      <dgm:spPr/>
    </dgm:pt>
  </dgm:ptLst>
  <dgm:cxnLst>
    <dgm:cxn modelId="{19A72A83-7177-4B25-9846-1086BFDF6B50}" srcId="{4A3C1F13-BB86-444C-94AF-F2502CFF3A28}" destId="{AE315944-3168-4E0E-A637-AFB91A39AFC1}" srcOrd="0" destOrd="0" parTransId="{F97AA74F-F958-4560-8441-1D5963873098}" sibTransId="{2ADA845C-D6C7-4386-8B11-6B954257106B}"/>
    <dgm:cxn modelId="{2C86B3F6-7EB4-4110-964E-4C06CAD0763A}" srcId="{4A3C1F13-BB86-444C-94AF-F2502CFF3A28}" destId="{613B9CF7-F2AE-419C-A1FC-A9C2BF02BAD1}" srcOrd="1" destOrd="0" parTransId="{C14A612D-C9B2-44BC-9A3D-01513E60E370}" sibTransId="{B825B709-8E58-4A66-A2C3-1552599E3CA2}"/>
    <dgm:cxn modelId="{4B24E17E-B42F-4AC0-B21D-56A8467BF851}" srcId="{4A3C1F13-BB86-444C-94AF-F2502CFF3A28}" destId="{AC3F633B-88B0-427D-A84D-D599746883CE}" srcOrd="4" destOrd="0" parTransId="{7863109D-3619-4F2F-9E0F-BCD22F80E6FF}" sibTransId="{3B770EC6-4583-4A0A-A299-247D5DA77B67}"/>
    <dgm:cxn modelId="{E60EB22D-36B9-4A05-8C02-F889F82373F0}" srcId="{AC3F633B-88B0-427D-A84D-D599746883CE}" destId="{49727071-8F38-439B-95AF-E8FD98BB11E1}" srcOrd="0" destOrd="0" parTransId="{F8E94098-F285-4ABB-9754-6573DC7BB975}" sibTransId="{C84EA4DF-AF7D-489D-967D-840172A5EF4E}"/>
    <dgm:cxn modelId="{82F44515-5A60-4D37-86EA-C9FB4E37ADD9}" type="presOf" srcId="{7863109D-3619-4F2F-9E0F-BCD22F80E6FF}" destId="{1F8B07A5-CE62-4A98-BBC8-9DD23CA3C4F1}" srcOrd="0" destOrd="0" presId="urn:microsoft.com/office/officeart/2008/layout/HorizontalMultiLevelHierarchy"/>
    <dgm:cxn modelId="{1514571B-6F19-4593-A63D-4FB84437A505}" srcId="{4A3C1F13-BB86-444C-94AF-F2502CFF3A28}" destId="{99CF9886-161C-4285-BB9D-3661F3BE2E17}" srcOrd="3" destOrd="0" parTransId="{000D3A81-1EED-4F43-A8B8-870885C9D1F1}" sibTransId="{1882CE77-10C6-4617-A682-F31A5C01F4AA}"/>
    <dgm:cxn modelId="{B7DC526E-E190-4FE9-A0D8-92A8F7880912}" type="presOf" srcId="{966D9D59-3225-4998-8AB8-03DDB048ECC1}" destId="{698C40A9-F66D-45B9-83BD-8C24309EC503}" srcOrd="0" destOrd="0" presId="urn:microsoft.com/office/officeart/2008/layout/HorizontalMultiLevelHierarchy"/>
    <dgm:cxn modelId="{D78D24BE-F254-43BC-826C-AEC1F48D2BCF}" type="presOf" srcId="{84383032-A959-43D2-A00C-AA625DB574D6}" destId="{9691904B-4344-4BA3-8F9D-D3B6F5B03EBD}" srcOrd="0" destOrd="0" presId="urn:microsoft.com/office/officeart/2008/layout/HorizontalMultiLevelHierarchy"/>
    <dgm:cxn modelId="{A1C490EE-C033-48F1-81A1-83D6D177BD28}" type="presOf" srcId="{9E10CE29-0732-4041-8D96-9BCBA7E9526D}" destId="{9C2AC65E-B407-4340-849C-60AF210D1025}" srcOrd="0" destOrd="0" presId="urn:microsoft.com/office/officeart/2008/layout/HorizontalMultiLevelHierarchy"/>
    <dgm:cxn modelId="{2E2FB738-182C-4A1C-8BDC-B6DDD9200F28}" type="presOf" srcId="{974D4EEB-2E48-4974-8AEB-DBACFD44D546}" destId="{44CEDC6E-DBEF-4575-B95B-0A28DC175EAD}" srcOrd="0" destOrd="0" presId="urn:microsoft.com/office/officeart/2008/layout/HorizontalMultiLevelHierarchy"/>
    <dgm:cxn modelId="{66DA326F-A3D3-47BD-A8AD-DE80015BD45F}" type="presOf" srcId="{D65D6271-FFFF-4DE1-8159-95CFD0A712D0}" destId="{04BB476C-26CB-475C-82D8-0892D5192BC8}" srcOrd="0" destOrd="0" presId="urn:microsoft.com/office/officeart/2008/layout/HorizontalMultiLevelHierarchy"/>
    <dgm:cxn modelId="{2D484317-9D8C-40A0-8A88-0429091F7BB9}" type="presOf" srcId="{6CE6D01C-C9B4-4E40-B7B1-827BFD0FDAF0}" destId="{85D9B553-EAA1-4902-8B1B-56F3F2FA7B7D}" srcOrd="0" destOrd="0" presId="urn:microsoft.com/office/officeart/2008/layout/HorizontalMultiLevelHierarchy"/>
    <dgm:cxn modelId="{6F6ACA09-6B42-48A9-B884-46E9174909D6}" type="presOf" srcId="{84EAF17B-49DB-443F-898E-06E03ACD2D4E}" destId="{7F206B2F-1739-456D-8CAA-5FDAC3B514FF}" srcOrd="0" destOrd="0" presId="urn:microsoft.com/office/officeart/2008/layout/HorizontalMultiLevelHierarchy"/>
    <dgm:cxn modelId="{D8E7FF51-72A8-41BC-90C7-7F3FD71C5B19}" srcId="{414C4CB7-B59E-4CF8-A30A-3C7250AB4FF8}" destId="{D65D6271-FFFF-4DE1-8159-95CFD0A712D0}" srcOrd="3" destOrd="0" parTransId="{6CE6D01C-C9B4-4E40-B7B1-827BFD0FDAF0}" sibTransId="{780E0BDC-48BB-45E9-9112-AD8AD6FA4132}"/>
    <dgm:cxn modelId="{927B61B4-7C70-4DDA-A0C6-C143946BB37A}" type="presOf" srcId="{E1643E44-4DCA-4BC7-A01A-B12DDBE7D3CF}" destId="{3629C91A-C1EE-43F1-957A-41114723552D}" srcOrd="0" destOrd="0" presId="urn:microsoft.com/office/officeart/2008/layout/HorizontalMultiLevelHierarchy"/>
    <dgm:cxn modelId="{49942A6A-97C3-4651-BD86-C4F1565496A4}" type="presOf" srcId="{414C4CB7-B59E-4CF8-A30A-3C7250AB4FF8}" destId="{1110CBB3-4B48-487E-9300-6E98CBB10B27}" srcOrd="0" destOrd="0" presId="urn:microsoft.com/office/officeart/2008/layout/HorizontalMultiLevelHierarchy"/>
    <dgm:cxn modelId="{0659F2F1-144E-4072-82C9-895FF3F91B94}" type="presOf" srcId="{F8E94098-F285-4ABB-9754-6573DC7BB975}" destId="{41351C6B-F239-42C4-9C3E-22C32AD95B5B}" srcOrd="1" destOrd="0" presId="urn:microsoft.com/office/officeart/2008/layout/HorizontalMultiLevelHierarchy"/>
    <dgm:cxn modelId="{A4ADB80E-0F0C-4D5C-89B2-75CAC213DC4A}" srcId="{414C4CB7-B59E-4CF8-A30A-3C7250AB4FF8}" destId="{84383032-A959-43D2-A00C-AA625DB574D6}" srcOrd="1" destOrd="0" parTransId="{2AA7F972-AFED-41A7-9C6D-54BD84E513AF}" sibTransId="{7625EB46-F2E8-43E4-B493-8BAEB8A6694C}"/>
    <dgm:cxn modelId="{90F4BFA9-3F90-4C4C-9A0C-156216AD92BE}" type="presOf" srcId="{1C981A20-985F-4C16-BD85-CD9D37EFF7CE}" destId="{0B042CAF-2C41-485B-866C-7CDE78BA3BA6}" srcOrd="0" destOrd="0" presId="urn:microsoft.com/office/officeart/2008/layout/HorizontalMultiLevelHierarchy"/>
    <dgm:cxn modelId="{F691EAFE-E235-4E7A-B164-9844A9E55A1C}" srcId="{414C4CB7-B59E-4CF8-A30A-3C7250AB4FF8}" destId="{9E10CE29-0732-4041-8D96-9BCBA7E9526D}" srcOrd="2" destOrd="0" parTransId="{576BE790-5A63-40E9-9379-F29962642D5A}" sibTransId="{2560852A-794E-4CCD-8CD9-0C5C4F03A3AF}"/>
    <dgm:cxn modelId="{65DD1416-E8BD-42A9-BE08-45DCBDC23D83}" type="presOf" srcId="{2AA7F972-AFED-41A7-9C6D-54BD84E513AF}" destId="{267B43FE-C993-4E44-9838-2DCC75AB8501}" srcOrd="1" destOrd="0" presId="urn:microsoft.com/office/officeart/2008/layout/HorizontalMultiLevelHierarchy"/>
    <dgm:cxn modelId="{5C3BB3C0-26E1-47C3-82D5-326A3C601660}" srcId="{414C4CB7-B59E-4CF8-A30A-3C7250AB4FF8}" destId="{2D88E90E-FA5D-41BC-B7B7-B19701D416CE}" srcOrd="0" destOrd="0" parTransId="{974D4EEB-2E48-4974-8AEB-DBACFD44D546}" sibTransId="{72AC8B3D-E7AF-4072-AE42-FE24698C10F6}"/>
    <dgm:cxn modelId="{34B7DC71-8A56-4DAF-805B-9F25B8A64339}" type="presOf" srcId="{000D3A81-1EED-4F43-A8B8-870885C9D1F1}" destId="{6CFA109C-50DF-48A1-9130-73146A28C2F1}" srcOrd="1" destOrd="0" presId="urn:microsoft.com/office/officeart/2008/layout/HorizontalMultiLevelHierarchy"/>
    <dgm:cxn modelId="{B3CCD732-DADE-4F90-8769-194D1CEDF13A}" type="presOf" srcId="{2D88E90E-FA5D-41BC-B7B7-B19701D416CE}" destId="{61A55380-B861-4DD2-81CA-CE30FFDFC596}" srcOrd="0" destOrd="0" presId="urn:microsoft.com/office/officeart/2008/layout/HorizontalMultiLevelHierarchy"/>
    <dgm:cxn modelId="{7426D427-5AEC-429B-91C0-A6DCB884F5D6}" type="presOf" srcId="{1C981A20-985F-4C16-BD85-CD9D37EFF7CE}" destId="{BE7B1908-ECAE-4ED5-8DB7-7D59A151A87A}" srcOrd="1" destOrd="0" presId="urn:microsoft.com/office/officeart/2008/layout/HorizontalMultiLevelHierarchy"/>
    <dgm:cxn modelId="{E649E120-C971-4210-89D3-F6E810C181F6}" type="presOf" srcId="{F97AA74F-F958-4560-8441-1D5963873098}" destId="{F957851E-5FA4-483E-8C7B-166EED602DAB}" srcOrd="1" destOrd="0" presId="urn:microsoft.com/office/officeart/2008/layout/HorizontalMultiLevelHierarchy"/>
    <dgm:cxn modelId="{CC358E38-3476-4297-BEA3-6ABE96000257}" type="presOf" srcId="{613B9CF7-F2AE-419C-A1FC-A9C2BF02BAD1}" destId="{C95986DA-6B69-43E6-8BED-646E4A63B317}" srcOrd="0" destOrd="0" presId="urn:microsoft.com/office/officeart/2008/layout/HorizontalMultiLevelHierarchy"/>
    <dgm:cxn modelId="{3E05E175-DA52-467A-BCB7-2A555A23EF00}" type="presOf" srcId="{000D3A81-1EED-4F43-A8B8-870885C9D1F1}" destId="{C4E2894D-994F-4B9A-B0E5-F3A5B8F6FCB5}" srcOrd="0" destOrd="0" presId="urn:microsoft.com/office/officeart/2008/layout/HorizontalMultiLevelHierarchy"/>
    <dgm:cxn modelId="{AC758CDB-40B5-4366-968A-E0929A55887E}" type="presOf" srcId="{99CF9886-161C-4285-BB9D-3661F3BE2E17}" destId="{BFB0C499-DCF2-45F8-A168-3017046EA9AD}" srcOrd="0" destOrd="0" presId="urn:microsoft.com/office/officeart/2008/layout/HorizontalMultiLevelHierarchy"/>
    <dgm:cxn modelId="{CC3C463D-2665-489C-8615-7A6D018BA81A}" type="presOf" srcId="{2AA7F972-AFED-41A7-9C6D-54BD84E513AF}" destId="{61307C91-EF87-4F3A-80D5-C0260A87F0FD}" srcOrd="0" destOrd="0" presId="urn:microsoft.com/office/officeart/2008/layout/HorizontalMultiLevelHierarchy"/>
    <dgm:cxn modelId="{CA559B72-105A-4793-A753-02CEF1B3EA77}" type="presOf" srcId="{F8E94098-F285-4ABB-9754-6573DC7BB975}" destId="{3403E4EE-4160-4A95-8F67-DC870E97CE0A}" srcOrd="0" destOrd="0" presId="urn:microsoft.com/office/officeart/2008/layout/HorizontalMultiLevelHierarchy"/>
    <dgm:cxn modelId="{FA324F37-3751-4B15-8EDF-273BB3D1D185}" type="presOf" srcId="{576BE790-5A63-40E9-9379-F29962642D5A}" destId="{10CBBBE5-A1DA-437F-B242-0806387ED6FF}" srcOrd="0" destOrd="0" presId="urn:microsoft.com/office/officeart/2008/layout/HorizontalMultiLevelHierarchy"/>
    <dgm:cxn modelId="{73F96CC7-0BEE-49E3-A6EB-6BE538169FDA}" type="presOf" srcId="{E1643E44-4DCA-4BC7-A01A-B12DDBE7D3CF}" destId="{3181115D-C26E-4D4E-87E2-0E6E59930CE1}" srcOrd="1" destOrd="0" presId="urn:microsoft.com/office/officeart/2008/layout/HorizontalMultiLevelHierarchy"/>
    <dgm:cxn modelId="{345DD33D-A6BE-43E9-A5D7-31F301074E91}" type="presOf" srcId="{49727071-8F38-439B-95AF-E8FD98BB11E1}" destId="{6AB8DCD7-7B8D-4071-8470-CDA7045F8D2C}" srcOrd="0" destOrd="0" presId="urn:microsoft.com/office/officeart/2008/layout/HorizontalMultiLevelHierarchy"/>
    <dgm:cxn modelId="{11598B20-FED3-44CA-BBF4-937D0A54DD08}" srcId="{AE315944-3168-4E0E-A637-AFB91A39AFC1}" destId="{966D9D59-3225-4998-8AB8-03DDB048ECC1}" srcOrd="0" destOrd="0" parTransId="{E1643E44-4DCA-4BC7-A01A-B12DDBE7D3CF}" sibTransId="{EC48D8E8-79A7-4AE6-A8DA-AC3DC095048A}"/>
    <dgm:cxn modelId="{0361BFD8-053C-4502-9C56-52882A0A49E4}" type="presOf" srcId="{576BE790-5A63-40E9-9379-F29962642D5A}" destId="{05C9223A-0B1C-4B41-9822-5A84BD50B088}" srcOrd="1" destOrd="0" presId="urn:microsoft.com/office/officeart/2008/layout/HorizontalMultiLevelHierarchy"/>
    <dgm:cxn modelId="{9B25ECEA-A349-4CB4-914F-B308B2D38CD3}" type="presOf" srcId="{C14A612D-C9B2-44BC-9A3D-01513E60E370}" destId="{4CA3D8CE-0201-445A-9892-3A65CBF57928}" srcOrd="1" destOrd="0" presId="urn:microsoft.com/office/officeart/2008/layout/HorizontalMultiLevelHierarchy"/>
    <dgm:cxn modelId="{56DD8737-8452-43FD-85B1-14188921753B}" srcId="{84EAF17B-49DB-443F-898E-06E03ACD2D4E}" destId="{4A3C1F13-BB86-444C-94AF-F2502CFF3A28}" srcOrd="0" destOrd="0" parTransId="{BF16AAE7-FE97-46BA-91BE-03267A86A94E}" sibTransId="{F5AA0923-67BF-4EC0-8C22-AE712B46EE0C}"/>
    <dgm:cxn modelId="{2A62ABB2-8A27-46CC-B5EB-8BDCC7603B1B}" type="presOf" srcId="{F97AA74F-F958-4560-8441-1D5963873098}" destId="{E0E8751D-25B0-49F6-8BD6-1AE720FE00F2}" srcOrd="0" destOrd="0" presId="urn:microsoft.com/office/officeart/2008/layout/HorizontalMultiLevelHierarchy"/>
    <dgm:cxn modelId="{FF68EDA0-CE26-46A5-A497-88D85D0184F3}" type="presOf" srcId="{6CE6D01C-C9B4-4E40-B7B1-827BFD0FDAF0}" destId="{D19F5321-DE2A-41E5-878E-749DE8A7359F}" srcOrd="1" destOrd="0" presId="urn:microsoft.com/office/officeart/2008/layout/HorizontalMultiLevelHierarchy"/>
    <dgm:cxn modelId="{58F27204-B8FE-49D1-9E42-73074021655D}" srcId="{4A3C1F13-BB86-444C-94AF-F2502CFF3A28}" destId="{414C4CB7-B59E-4CF8-A30A-3C7250AB4FF8}" srcOrd="2" destOrd="0" parTransId="{1C981A20-985F-4C16-BD85-CD9D37EFF7CE}" sibTransId="{8FC97AC2-50D3-4A71-8069-6D3EADF816FE}"/>
    <dgm:cxn modelId="{F362A45C-FA1B-41AD-8F70-365550738849}" type="presOf" srcId="{C14A612D-C9B2-44BC-9A3D-01513E60E370}" destId="{5B56B3CE-BB89-41AB-A135-F2DE8DD8BF26}" srcOrd="0" destOrd="0" presId="urn:microsoft.com/office/officeart/2008/layout/HorizontalMultiLevelHierarchy"/>
    <dgm:cxn modelId="{93F2DFB5-2EDA-4DF1-AA31-75A88455BF29}" type="presOf" srcId="{AC3F633B-88B0-427D-A84D-D599746883CE}" destId="{16EB6AE4-4AF5-4CF6-B4C8-C197135764BB}" srcOrd="0" destOrd="0" presId="urn:microsoft.com/office/officeart/2008/layout/HorizontalMultiLevelHierarchy"/>
    <dgm:cxn modelId="{E4BA4CE6-57BF-42CC-AB53-CEE081200BF8}" type="presOf" srcId="{AE315944-3168-4E0E-A637-AFB91A39AFC1}" destId="{CF5CEE62-B934-4D9E-84CB-152EE3946C13}" srcOrd="0" destOrd="0" presId="urn:microsoft.com/office/officeart/2008/layout/HorizontalMultiLevelHierarchy"/>
    <dgm:cxn modelId="{F585BD01-6228-4B51-A533-E3D985ACD4D5}" type="presOf" srcId="{7863109D-3619-4F2F-9E0F-BCD22F80E6FF}" destId="{374F6EFD-5F18-4F18-B074-64C64BA3A216}" srcOrd="1" destOrd="0" presId="urn:microsoft.com/office/officeart/2008/layout/HorizontalMultiLevelHierarchy"/>
    <dgm:cxn modelId="{599283AA-1629-44AF-994C-67409DEA4589}" type="presOf" srcId="{4A3C1F13-BB86-444C-94AF-F2502CFF3A28}" destId="{31701DDF-4BA4-40CD-93CE-A42E291FC80F}" srcOrd="0" destOrd="0" presId="urn:microsoft.com/office/officeart/2008/layout/HorizontalMultiLevelHierarchy"/>
    <dgm:cxn modelId="{7655F538-04D5-4571-BA50-DDB547FA76E5}" type="presOf" srcId="{974D4EEB-2E48-4974-8AEB-DBACFD44D546}" destId="{5AD9800E-C12E-4008-9841-59A6D4246421}" srcOrd="1" destOrd="0" presId="urn:microsoft.com/office/officeart/2008/layout/HorizontalMultiLevelHierarchy"/>
    <dgm:cxn modelId="{CFFF18F2-14E3-4723-A110-D2D9D50405EC}" type="presParOf" srcId="{7F206B2F-1739-456D-8CAA-5FDAC3B514FF}" destId="{EE93EECA-32A5-4AFC-BB8B-C14E5EDCEF2E}" srcOrd="0" destOrd="0" presId="urn:microsoft.com/office/officeart/2008/layout/HorizontalMultiLevelHierarchy"/>
    <dgm:cxn modelId="{39EE7042-0253-40C1-94FD-8101AE878BA1}" type="presParOf" srcId="{EE93EECA-32A5-4AFC-BB8B-C14E5EDCEF2E}" destId="{31701DDF-4BA4-40CD-93CE-A42E291FC80F}" srcOrd="0" destOrd="0" presId="urn:microsoft.com/office/officeart/2008/layout/HorizontalMultiLevelHierarchy"/>
    <dgm:cxn modelId="{EBDE94D2-98E5-44BF-8C5B-5CC333BCB29D}" type="presParOf" srcId="{EE93EECA-32A5-4AFC-BB8B-C14E5EDCEF2E}" destId="{E5362D07-4858-4A2C-A46A-314E33AF06E1}" srcOrd="1" destOrd="0" presId="urn:microsoft.com/office/officeart/2008/layout/HorizontalMultiLevelHierarchy"/>
    <dgm:cxn modelId="{DB123D2A-0F53-4CCD-8131-BE6BFB9C1685}" type="presParOf" srcId="{E5362D07-4858-4A2C-A46A-314E33AF06E1}" destId="{E0E8751D-25B0-49F6-8BD6-1AE720FE00F2}" srcOrd="0" destOrd="0" presId="urn:microsoft.com/office/officeart/2008/layout/HorizontalMultiLevelHierarchy"/>
    <dgm:cxn modelId="{4FA6605B-5599-4617-B03E-C2C5EECE8B07}" type="presParOf" srcId="{E0E8751D-25B0-49F6-8BD6-1AE720FE00F2}" destId="{F957851E-5FA4-483E-8C7B-166EED602DAB}" srcOrd="0" destOrd="0" presId="urn:microsoft.com/office/officeart/2008/layout/HorizontalMultiLevelHierarchy"/>
    <dgm:cxn modelId="{98B4F272-0ADC-41DB-BDFA-F172E175F743}" type="presParOf" srcId="{E5362D07-4858-4A2C-A46A-314E33AF06E1}" destId="{429AFCD0-3988-422C-849C-35254D695D8B}" srcOrd="1" destOrd="0" presId="urn:microsoft.com/office/officeart/2008/layout/HorizontalMultiLevelHierarchy"/>
    <dgm:cxn modelId="{40C1882C-84B7-4D38-8073-AF2520A433B6}" type="presParOf" srcId="{429AFCD0-3988-422C-849C-35254D695D8B}" destId="{CF5CEE62-B934-4D9E-84CB-152EE3946C13}" srcOrd="0" destOrd="0" presId="urn:microsoft.com/office/officeart/2008/layout/HorizontalMultiLevelHierarchy"/>
    <dgm:cxn modelId="{E5C01B15-06EA-4979-A1A4-C839CA20FDC1}" type="presParOf" srcId="{429AFCD0-3988-422C-849C-35254D695D8B}" destId="{78ED5003-871A-42F7-84F0-2DF81CADD93B}" srcOrd="1" destOrd="0" presId="urn:microsoft.com/office/officeart/2008/layout/HorizontalMultiLevelHierarchy"/>
    <dgm:cxn modelId="{8CE55893-5F98-4599-95E1-8CB7189FFC55}" type="presParOf" srcId="{78ED5003-871A-42F7-84F0-2DF81CADD93B}" destId="{3629C91A-C1EE-43F1-957A-41114723552D}" srcOrd="0" destOrd="0" presId="urn:microsoft.com/office/officeart/2008/layout/HorizontalMultiLevelHierarchy"/>
    <dgm:cxn modelId="{EDE2BE11-9234-4FCF-ADE9-9B592C6B25D6}" type="presParOf" srcId="{3629C91A-C1EE-43F1-957A-41114723552D}" destId="{3181115D-C26E-4D4E-87E2-0E6E59930CE1}" srcOrd="0" destOrd="0" presId="urn:microsoft.com/office/officeart/2008/layout/HorizontalMultiLevelHierarchy"/>
    <dgm:cxn modelId="{46C7B3DF-8E26-405D-BF46-9D5B022D028D}" type="presParOf" srcId="{78ED5003-871A-42F7-84F0-2DF81CADD93B}" destId="{AAC576AC-89D2-457F-9263-1EB99907A1DE}" srcOrd="1" destOrd="0" presId="urn:microsoft.com/office/officeart/2008/layout/HorizontalMultiLevelHierarchy"/>
    <dgm:cxn modelId="{7C3A30C5-7604-46A7-863D-4A9C49EA0828}" type="presParOf" srcId="{AAC576AC-89D2-457F-9263-1EB99907A1DE}" destId="{698C40A9-F66D-45B9-83BD-8C24309EC503}" srcOrd="0" destOrd="0" presId="urn:microsoft.com/office/officeart/2008/layout/HorizontalMultiLevelHierarchy"/>
    <dgm:cxn modelId="{C9AD516B-2EF4-4608-B3AC-212CD503B251}" type="presParOf" srcId="{AAC576AC-89D2-457F-9263-1EB99907A1DE}" destId="{5A75B399-6072-4CDC-A536-A165C0E0ACB9}" srcOrd="1" destOrd="0" presId="urn:microsoft.com/office/officeart/2008/layout/HorizontalMultiLevelHierarchy"/>
    <dgm:cxn modelId="{E0852CFD-C544-4EB1-BA4E-DEC78FC35601}" type="presParOf" srcId="{E5362D07-4858-4A2C-A46A-314E33AF06E1}" destId="{5B56B3CE-BB89-41AB-A135-F2DE8DD8BF26}" srcOrd="2" destOrd="0" presId="urn:microsoft.com/office/officeart/2008/layout/HorizontalMultiLevelHierarchy"/>
    <dgm:cxn modelId="{13CB556A-DE7A-4CDC-852C-19CF089BA4FA}" type="presParOf" srcId="{5B56B3CE-BB89-41AB-A135-F2DE8DD8BF26}" destId="{4CA3D8CE-0201-445A-9892-3A65CBF57928}" srcOrd="0" destOrd="0" presId="urn:microsoft.com/office/officeart/2008/layout/HorizontalMultiLevelHierarchy"/>
    <dgm:cxn modelId="{E6D2A891-2F06-4D9A-BA09-7E7B4B84C214}" type="presParOf" srcId="{E5362D07-4858-4A2C-A46A-314E33AF06E1}" destId="{E4273442-129B-4B98-A772-86E0A6A4AD43}" srcOrd="3" destOrd="0" presId="urn:microsoft.com/office/officeart/2008/layout/HorizontalMultiLevelHierarchy"/>
    <dgm:cxn modelId="{73F16FBB-8096-48E4-A71B-8DA5DED40B63}" type="presParOf" srcId="{E4273442-129B-4B98-A772-86E0A6A4AD43}" destId="{C95986DA-6B69-43E6-8BED-646E4A63B317}" srcOrd="0" destOrd="0" presId="urn:microsoft.com/office/officeart/2008/layout/HorizontalMultiLevelHierarchy"/>
    <dgm:cxn modelId="{FC3D17B7-F183-435E-B126-B596D4205A1A}" type="presParOf" srcId="{E4273442-129B-4B98-A772-86E0A6A4AD43}" destId="{0959D2B6-3B53-4D55-A0E5-7DCB40EE8022}" srcOrd="1" destOrd="0" presId="urn:microsoft.com/office/officeart/2008/layout/HorizontalMultiLevelHierarchy"/>
    <dgm:cxn modelId="{B7E0032C-2C32-46E0-8CF6-9C6288C536CC}" type="presParOf" srcId="{E5362D07-4858-4A2C-A46A-314E33AF06E1}" destId="{0B042CAF-2C41-485B-866C-7CDE78BA3BA6}" srcOrd="4" destOrd="0" presId="urn:microsoft.com/office/officeart/2008/layout/HorizontalMultiLevelHierarchy"/>
    <dgm:cxn modelId="{E6862627-4D15-4ADA-8546-438807AA04DA}" type="presParOf" srcId="{0B042CAF-2C41-485B-866C-7CDE78BA3BA6}" destId="{BE7B1908-ECAE-4ED5-8DB7-7D59A151A87A}" srcOrd="0" destOrd="0" presId="urn:microsoft.com/office/officeart/2008/layout/HorizontalMultiLevelHierarchy"/>
    <dgm:cxn modelId="{FFAFF77C-163D-4714-80B4-6A2934871693}" type="presParOf" srcId="{E5362D07-4858-4A2C-A46A-314E33AF06E1}" destId="{2027F84B-A616-4E10-B58F-DB41CD982175}" srcOrd="5" destOrd="0" presId="urn:microsoft.com/office/officeart/2008/layout/HorizontalMultiLevelHierarchy"/>
    <dgm:cxn modelId="{DF83A571-00B5-4B21-9591-507C00844835}" type="presParOf" srcId="{2027F84B-A616-4E10-B58F-DB41CD982175}" destId="{1110CBB3-4B48-487E-9300-6E98CBB10B27}" srcOrd="0" destOrd="0" presId="urn:microsoft.com/office/officeart/2008/layout/HorizontalMultiLevelHierarchy"/>
    <dgm:cxn modelId="{21F78E41-3A5C-4D15-9B03-7264CAFE5ACC}" type="presParOf" srcId="{2027F84B-A616-4E10-B58F-DB41CD982175}" destId="{2EE7402F-D38D-4F20-A1C9-2C074788D753}" srcOrd="1" destOrd="0" presId="urn:microsoft.com/office/officeart/2008/layout/HorizontalMultiLevelHierarchy"/>
    <dgm:cxn modelId="{745C3BE7-DF7E-438B-A2B2-441FA3B7B863}" type="presParOf" srcId="{2EE7402F-D38D-4F20-A1C9-2C074788D753}" destId="{44CEDC6E-DBEF-4575-B95B-0A28DC175EAD}" srcOrd="0" destOrd="0" presId="urn:microsoft.com/office/officeart/2008/layout/HorizontalMultiLevelHierarchy"/>
    <dgm:cxn modelId="{238E6964-B5B0-4A2F-B77E-828D7B52C666}" type="presParOf" srcId="{44CEDC6E-DBEF-4575-B95B-0A28DC175EAD}" destId="{5AD9800E-C12E-4008-9841-59A6D4246421}" srcOrd="0" destOrd="0" presId="urn:microsoft.com/office/officeart/2008/layout/HorizontalMultiLevelHierarchy"/>
    <dgm:cxn modelId="{E5D1FC76-955D-49C5-9D70-25F4A1631195}" type="presParOf" srcId="{2EE7402F-D38D-4F20-A1C9-2C074788D753}" destId="{E845FABC-4DFE-416E-A434-797AE6D996DB}" srcOrd="1" destOrd="0" presId="urn:microsoft.com/office/officeart/2008/layout/HorizontalMultiLevelHierarchy"/>
    <dgm:cxn modelId="{4B61F3BE-38E3-4E46-BD9A-540858A843BA}" type="presParOf" srcId="{E845FABC-4DFE-416E-A434-797AE6D996DB}" destId="{61A55380-B861-4DD2-81CA-CE30FFDFC596}" srcOrd="0" destOrd="0" presId="urn:microsoft.com/office/officeart/2008/layout/HorizontalMultiLevelHierarchy"/>
    <dgm:cxn modelId="{C5C883AD-683C-46F5-B7F4-F2C0CCB5F540}" type="presParOf" srcId="{E845FABC-4DFE-416E-A434-797AE6D996DB}" destId="{6A1A99ED-B41D-4114-A28D-2579683A48B3}" srcOrd="1" destOrd="0" presId="urn:microsoft.com/office/officeart/2008/layout/HorizontalMultiLevelHierarchy"/>
    <dgm:cxn modelId="{F27CC857-42F2-4331-B678-4C63E789FEB5}" type="presParOf" srcId="{2EE7402F-D38D-4F20-A1C9-2C074788D753}" destId="{61307C91-EF87-4F3A-80D5-C0260A87F0FD}" srcOrd="2" destOrd="0" presId="urn:microsoft.com/office/officeart/2008/layout/HorizontalMultiLevelHierarchy"/>
    <dgm:cxn modelId="{9186573C-691A-49AC-8542-9B9910780F54}" type="presParOf" srcId="{61307C91-EF87-4F3A-80D5-C0260A87F0FD}" destId="{267B43FE-C993-4E44-9838-2DCC75AB8501}" srcOrd="0" destOrd="0" presId="urn:microsoft.com/office/officeart/2008/layout/HorizontalMultiLevelHierarchy"/>
    <dgm:cxn modelId="{7F0916E0-094B-4A00-AD2B-0893C14A7D99}" type="presParOf" srcId="{2EE7402F-D38D-4F20-A1C9-2C074788D753}" destId="{EE8765A3-DB8F-4223-A5C8-B45EFB933DD6}" srcOrd="3" destOrd="0" presId="urn:microsoft.com/office/officeart/2008/layout/HorizontalMultiLevelHierarchy"/>
    <dgm:cxn modelId="{C761DC47-324F-45EB-945A-246001D60F08}" type="presParOf" srcId="{EE8765A3-DB8F-4223-A5C8-B45EFB933DD6}" destId="{9691904B-4344-4BA3-8F9D-D3B6F5B03EBD}" srcOrd="0" destOrd="0" presId="urn:microsoft.com/office/officeart/2008/layout/HorizontalMultiLevelHierarchy"/>
    <dgm:cxn modelId="{7083CFD7-74CF-4E6E-B390-28913E18F8E8}" type="presParOf" srcId="{EE8765A3-DB8F-4223-A5C8-B45EFB933DD6}" destId="{FD306D59-987B-4781-A210-917CF18A56C1}" srcOrd="1" destOrd="0" presId="urn:microsoft.com/office/officeart/2008/layout/HorizontalMultiLevelHierarchy"/>
    <dgm:cxn modelId="{FA390DE2-F45D-4AEC-9692-15CDC2CEBD4D}" type="presParOf" srcId="{2EE7402F-D38D-4F20-A1C9-2C074788D753}" destId="{10CBBBE5-A1DA-437F-B242-0806387ED6FF}" srcOrd="4" destOrd="0" presId="urn:microsoft.com/office/officeart/2008/layout/HorizontalMultiLevelHierarchy"/>
    <dgm:cxn modelId="{EFC1ECBD-E0E7-4F1D-8FA5-AB2942990CF5}" type="presParOf" srcId="{10CBBBE5-A1DA-437F-B242-0806387ED6FF}" destId="{05C9223A-0B1C-4B41-9822-5A84BD50B088}" srcOrd="0" destOrd="0" presId="urn:microsoft.com/office/officeart/2008/layout/HorizontalMultiLevelHierarchy"/>
    <dgm:cxn modelId="{2F1F7331-D3A7-40F3-A186-93BB1B42FEBA}" type="presParOf" srcId="{2EE7402F-D38D-4F20-A1C9-2C074788D753}" destId="{7F210697-48EE-4058-95EF-7C01977E81C1}" srcOrd="5" destOrd="0" presId="urn:microsoft.com/office/officeart/2008/layout/HorizontalMultiLevelHierarchy"/>
    <dgm:cxn modelId="{FE14C44B-C26C-407D-A34F-9D9F249F24A7}" type="presParOf" srcId="{7F210697-48EE-4058-95EF-7C01977E81C1}" destId="{9C2AC65E-B407-4340-849C-60AF210D1025}" srcOrd="0" destOrd="0" presId="urn:microsoft.com/office/officeart/2008/layout/HorizontalMultiLevelHierarchy"/>
    <dgm:cxn modelId="{94C691B7-1D79-4FA6-8B07-4A381AC5F347}" type="presParOf" srcId="{7F210697-48EE-4058-95EF-7C01977E81C1}" destId="{780AD3A3-9E4D-4FB7-BF9D-0F60659243C1}" srcOrd="1" destOrd="0" presId="urn:microsoft.com/office/officeart/2008/layout/HorizontalMultiLevelHierarchy"/>
    <dgm:cxn modelId="{65FF956F-DD19-41C7-B6E1-4FA6856EF3AD}" type="presParOf" srcId="{2EE7402F-D38D-4F20-A1C9-2C074788D753}" destId="{85D9B553-EAA1-4902-8B1B-56F3F2FA7B7D}" srcOrd="6" destOrd="0" presId="urn:microsoft.com/office/officeart/2008/layout/HorizontalMultiLevelHierarchy"/>
    <dgm:cxn modelId="{1F20C7B4-55BE-424D-AE4E-02DD1BEEB5E7}" type="presParOf" srcId="{85D9B553-EAA1-4902-8B1B-56F3F2FA7B7D}" destId="{D19F5321-DE2A-41E5-878E-749DE8A7359F}" srcOrd="0" destOrd="0" presId="urn:microsoft.com/office/officeart/2008/layout/HorizontalMultiLevelHierarchy"/>
    <dgm:cxn modelId="{2A1357B2-50D3-45A8-B9FD-8C275C96FC2F}" type="presParOf" srcId="{2EE7402F-D38D-4F20-A1C9-2C074788D753}" destId="{0067720F-BC0B-48F9-BB33-EFAA5F865ECA}" srcOrd="7" destOrd="0" presId="urn:microsoft.com/office/officeart/2008/layout/HorizontalMultiLevelHierarchy"/>
    <dgm:cxn modelId="{671792F8-5CB4-49AB-AF5C-4EF0FD2571BD}" type="presParOf" srcId="{0067720F-BC0B-48F9-BB33-EFAA5F865ECA}" destId="{04BB476C-26CB-475C-82D8-0892D5192BC8}" srcOrd="0" destOrd="0" presId="urn:microsoft.com/office/officeart/2008/layout/HorizontalMultiLevelHierarchy"/>
    <dgm:cxn modelId="{378B079A-41FD-4A7F-99E9-4E5E99386798}" type="presParOf" srcId="{0067720F-BC0B-48F9-BB33-EFAA5F865ECA}" destId="{BC7F4B24-C903-4964-A919-C9FE4AA83E58}" srcOrd="1" destOrd="0" presId="urn:microsoft.com/office/officeart/2008/layout/HorizontalMultiLevelHierarchy"/>
    <dgm:cxn modelId="{8BBADAC5-4463-4C76-8931-FFA950130C90}" type="presParOf" srcId="{E5362D07-4858-4A2C-A46A-314E33AF06E1}" destId="{C4E2894D-994F-4B9A-B0E5-F3A5B8F6FCB5}" srcOrd="6" destOrd="0" presId="urn:microsoft.com/office/officeart/2008/layout/HorizontalMultiLevelHierarchy"/>
    <dgm:cxn modelId="{C0F24EEE-301D-451F-B5C5-81CC5CBE7CD5}" type="presParOf" srcId="{C4E2894D-994F-4B9A-B0E5-F3A5B8F6FCB5}" destId="{6CFA109C-50DF-48A1-9130-73146A28C2F1}" srcOrd="0" destOrd="0" presId="urn:microsoft.com/office/officeart/2008/layout/HorizontalMultiLevelHierarchy"/>
    <dgm:cxn modelId="{4299B838-7381-40A4-BE5D-F4200A15FCA1}" type="presParOf" srcId="{E5362D07-4858-4A2C-A46A-314E33AF06E1}" destId="{7D352580-A39F-4EA4-89AB-7F6502E18064}" srcOrd="7" destOrd="0" presId="urn:microsoft.com/office/officeart/2008/layout/HorizontalMultiLevelHierarchy"/>
    <dgm:cxn modelId="{917BF292-078F-488B-8FBB-7E359DFD796E}" type="presParOf" srcId="{7D352580-A39F-4EA4-89AB-7F6502E18064}" destId="{BFB0C499-DCF2-45F8-A168-3017046EA9AD}" srcOrd="0" destOrd="0" presId="urn:microsoft.com/office/officeart/2008/layout/HorizontalMultiLevelHierarchy"/>
    <dgm:cxn modelId="{1C7545DD-8D9E-4592-9841-9DA3B180354E}" type="presParOf" srcId="{7D352580-A39F-4EA4-89AB-7F6502E18064}" destId="{29D5AA05-320F-4ABC-B968-AD15440D0C88}" srcOrd="1" destOrd="0" presId="urn:microsoft.com/office/officeart/2008/layout/HorizontalMultiLevelHierarchy"/>
    <dgm:cxn modelId="{40CFDFE5-BFF3-4BAB-BEA7-DCC11D20EB78}" type="presParOf" srcId="{E5362D07-4858-4A2C-A46A-314E33AF06E1}" destId="{1F8B07A5-CE62-4A98-BBC8-9DD23CA3C4F1}" srcOrd="8" destOrd="0" presId="urn:microsoft.com/office/officeart/2008/layout/HorizontalMultiLevelHierarchy"/>
    <dgm:cxn modelId="{725010E5-05AC-48E2-86AD-DB4B13D972E5}" type="presParOf" srcId="{1F8B07A5-CE62-4A98-BBC8-9DD23CA3C4F1}" destId="{374F6EFD-5F18-4F18-B074-64C64BA3A216}" srcOrd="0" destOrd="0" presId="urn:microsoft.com/office/officeart/2008/layout/HorizontalMultiLevelHierarchy"/>
    <dgm:cxn modelId="{687C6E56-EDBB-4AA8-98F1-63EDB2F65CB8}" type="presParOf" srcId="{E5362D07-4858-4A2C-A46A-314E33AF06E1}" destId="{3FFFDCF6-01FE-4C88-9E2E-64CEDD29C0DC}" srcOrd="9" destOrd="0" presId="urn:microsoft.com/office/officeart/2008/layout/HorizontalMultiLevelHierarchy"/>
    <dgm:cxn modelId="{780033F9-7F0F-4D07-8D63-3D7AF83B84CE}" type="presParOf" srcId="{3FFFDCF6-01FE-4C88-9E2E-64CEDD29C0DC}" destId="{16EB6AE4-4AF5-4CF6-B4C8-C197135764BB}" srcOrd="0" destOrd="0" presId="urn:microsoft.com/office/officeart/2008/layout/HorizontalMultiLevelHierarchy"/>
    <dgm:cxn modelId="{3081C134-06D3-4342-A5B2-6C20A5349117}" type="presParOf" srcId="{3FFFDCF6-01FE-4C88-9E2E-64CEDD29C0DC}" destId="{447B1A40-932D-4B00-A2F7-023CD69C30B7}" srcOrd="1" destOrd="0" presId="urn:microsoft.com/office/officeart/2008/layout/HorizontalMultiLevelHierarchy"/>
    <dgm:cxn modelId="{96EE15CC-2FCD-4DB5-8156-2777F387A18C}" type="presParOf" srcId="{447B1A40-932D-4B00-A2F7-023CD69C30B7}" destId="{3403E4EE-4160-4A95-8F67-DC870E97CE0A}" srcOrd="0" destOrd="0" presId="urn:microsoft.com/office/officeart/2008/layout/HorizontalMultiLevelHierarchy"/>
    <dgm:cxn modelId="{5FE39B3D-315E-421D-B161-52458ADE13FA}" type="presParOf" srcId="{3403E4EE-4160-4A95-8F67-DC870E97CE0A}" destId="{41351C6B-F239-42C4-9C3E-22C32AD95B5B}" srcOrd="0" destOrd="0" presId="urn:microsoft.com/office/officeart/2008/layout/HorizontalMultiLevelHierarchy"/>
    <dgm:cxn modelId="{9DDFA131-AB84-48D3-98A3-B8BE31B3FF7B}" type="presParOf" srcId="{447B1A40-932D-4B00-A2F7-023CD69C30B7}" destId="{3F056036-D731-4DFF-BCEE-A357BB837E34}" srcOrd="1" destOrd="0" presId="urn:microsoft.com/office/officeart/2008/layout/HorizontalMultiLevelHierarchy"/>
    <dgm:cxn modelId="{4A1B7E46-592D-444E-8876-DAC14C300674}" type="presParOf" srcId="{3F056036-D731-4DFF-BCEE-A357BB837E34}" destId="{6AB8DCD7-7B8D-4071-8470-CDA7045F8D2C}" srcOrd="0" destOrd="0" presId="urn:microsoft.com/office/officeart/2008/layout/HorizontalMultiLevelHierarchy"/>
    <dgm:cxn modelId="{AA231622-7F4F-4D83-AE67-4EE2433FFE5A}" type="presParOf" srcId="{3F056036-D731-4DFF-BCEE-A357BB837E34}" destId="{CDB78CB9-B31A-4F69-A581-BBFA29ABF09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EAF17B-49DB-443F-898E-06E03ACD2D4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3C1F13-BB86-444C-94AF-F2502CFF3A28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th-TH" sz="1100" dirty="0" smtClean="0">
              <a:solidFill>
                <a:schemeClr val="tx1"/>
              </a:solidFill>
            </a:rPr>
            <a:t>ผู้ป่วย</a:t>
          </a:r>
          <a:r>
            <a:rPr lang="en-US" sz="1100" dirty="0" smtClean="0">
              <a:solidFill>
                <a:schemeClr val="tx1"/>
              </a:solidFill>
            </a:rPr>
            <a:t> PPH </a:t>
          </a:r>
          <a:r>
            <a:rPr lang="th-TH" sz="1100" dirty="0" smtClean="0">
              <a:solidFill>
                <a:schemeClr val="tx1"/>
              </a:solidFill>
            </a:rPr>
            <a:t>ได้รับการดูแลรักษา อย่างทันท่วงที ถูกต้องและปลอดภัย</a:t>
          </a:r>
          <a:endParaRPr lang="en-GB" sz="1100" dirty="0">
            <a:solidFill>
              <a:schemeClr val="tx1"/>
            </a:solidFill>
          </a:endParaRPr>
        </a:p>
      </dgm:t>
    </dgm:pt>
    <dgm:pt modelId="{BF16AAE7-FE97-46BA-91BE-03267A86A94E}" type="parTrans" cxnId="{56DD8737-8452-43FD-85B1-14188921753B}">
      <dgm:prSet/>
      <dgm:spPr/>
      <dgm:t>
        <a:bodyPr/>
        <a:lstStyle/>
        <a:p>
          <a:endParaRPr lang="en-GB"/>
        </a:p>
      </dgm:t>
    </dgm:pt>
    <dgm:pt modelId="{F5AA0923-67BF-4EC0-8C22-AE712B46EE0C}" type="sibTrans" cxnId="{56DD8737-8452-43FD-85B1-14188921753B}">
      <dgm:prSet/>
      <dgm:spPr/>
      <dgm:t>
        <a:bodyPr/>
        <a:lstStyle/>
        <a:p>
          <a:endParaRPr lang="en-GB"/>
        </a:p>
      </dgm:t>
    </dgm:pt>
    <dgm:pt modelId="{AE315944-3168-4E0E-A637-AFB91A39AFC1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050" dirty="0" smtClean="0">
              <a:solidFill>
                <a:schemeClr val="tx1"/>
              </a:solidFill>
            </a:rPr>
            <a:t>Early detection</a:t>
          </a:r>
          <a:r>
            <a:rPr lang="en-GB" sz="1050" dirty="0" smtClean="0">
              <a:solidFill>
                <a:schemeClr val="tx1"/>
              </a:solidFill>
            </a:rPr>
            <a:t> </a:t>
          </a:r>
          <a:endParaRPr lang="en-GB" sz="1050" dirty="0">
            <a:solidFill>
              <a:schemeClr val="tx1"/>
            </a:solidFill>
          </a:endParaRPr>
        </a:p>
      </dgm:t>
    </dgm:pt>
    <dgm:pt modelId="{F97AA74F-F958-4560-8441-1D5963873098}" type="parTrans" cxnId="{19A72A83-7177-4B25-9846-1086BFDF6B5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2ADA845C-D6C7-4386-8B11-6B954257106B}" type="sibTrans" cxnId="{19A72A83-7177-4B25-9846-1086BFDF6B50}">
      <dgm:prSet/>
      <dgm:spPr/>
      <dgm:t>
        <a:bodyPr/>
        <a:lstStyle/>
        <a:p>
          <a:endParaRPr lang="en-GB"/>
        </a:p>
      </dgm:t>
    </dgm:pt>
    <dgm:pt modelId="{966D9D59-3225-4998-8AB8-03DDB048ECC1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500" dirty="0" smtClean="0"/>
            <a:t>Identify Pt that  high </a:t>
          </a:r>
          <a:r>
            <a:rPr lang="en-GB" sz="500" dirty="0" err="1" smtClean="0"/>
            <a:t>ris</a:t>
          </a:r>
          <a:r>
            <a:rPr lang="en-US" sz="500" dirty="0" smtClean="0"/>
            <a:t>k </a:t>
          </a:r>
          <a:r>
            <a:rPr lang="en-GB" sz="500" dirty="0" smtClean="0"/>
            <a:t> to PPH</a:t>
          </a:r>
          <a:endParaRPr lang="en-GB" sz="500" dirty="0"/>
        </a:p>
      </dgm:t>
    </dgm:pt>
    <dgm:pt modelId="{E1643E44-4DCA-4BC7-A01A-B12DDBE7D3CF}" type="parTrans" cxnId="{11598B20-FED3-44CA-BBF4-937D0A54DD0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EC48D8E8-79A7-4AE6-A8DA-AC3DC095048A}" type="sibTrans" cxnId="{11598B20-FED3-44CA-BBF4-937D0A54DD08}">
      <dgm:prSet/>
      <dgm:spPr/>
      <dgm:t>
        <a:bodyPr/>
        <a:lstStyle/>
        <a:p>
          <a:endParaRPr lang="en-GB"/>
        </a:p>
      </dgm:t>
    </dgm:pt>
    <dgm:pt modelId="{5707DE97-D356-453D-8FD8-49099746B0D0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500" dirty="0" smtClean="0"/>
            <a:t>Accurate estimation of blood loss</a:t>
          </a:r>
          <a:endParaRPr lang="en-GB" sz="500" dirty="0"/>
        </a:p>
      </dgm:t>
    </dgm:pt>
    <dgm:pt modelId="{7FAC3AD3-2DE6-4419-9DA1-09C3ECD5C00B}" type="parTrans" cxnId="{F702E88B-00FA-450C-8CFF-251830AE2DB5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54EBB949-090B-4E30-9D54-74627D55BC48}" type="sibTrans" cxnId="{F702E88B-00FA-450C-8CFF-251830AE2DB5}">
      <dgm:prSet/>
      <dgm:spPr/>
      <dgm:t>
        <a:bodyPr/>
        <a:lstStyle/>
        <a:p>
          <a:endParaRPr lang="en-GB"/>
        </a:p>
      </dgm:t>
    </dgm:pt>
    <dgm:pt modelId="{613B9CF7-F2AE-419C-A1FC-A9C2BF02BAD1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GB" sz="1100" dirty="0" smtClean="0">
              <a:solidFill>
                <a:schemeClr val="tx1"/>
              </a:solidFill>
            </a:rPr>
            <a:t>Prevention </a:t>
          </a:r>
          <a:endParaRPr lang="en-GB" sz="1100" dirty="0">
            <a:solidFill>
              <a:schemeClr val="tx1"/>
            </a:solidFill>
          </a:endParaRPr>
        </a:p>
      </dgm:t>
    </dgm:pt>
    <dgm:pt modelId="{C14A612D-C9B2-44BC-9A3D-01513E60E370}" type="parTrans" cxnId="{2C86B3F6-7EB4-4110-964E-4C06CAD0763A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B825B709-8E58-4A66-A2C3-1552599E3CA2}" type="sibTrans" cxnId="{2C86B3F6-7EB4-4110-964E-4C06CAD0763A}">
      <dgm:prSet/>
      <dgm:spPr/>
      <dgm:t>
        <a:bodyPr/>
        <a:lstStyle/>
        <a:p>
          <a:endParaRPr lang="en-GB"/>
        </a:p>
      </dgm:t>
    </dgm:pt>
    <dgm:pt modelId="{045A56B4-E81B-4E38-B0DA-81A4E887212F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1050" dirty="0" smtClean="0"/>
            <a:t>Medication</a:t>
          </a:r>
          <a:endParaRPr lang="en-GB" sz="1050" dirty="0"/>
        </a:p>
      </dgm:t>
    </dgm:pt>
    <dgm:pt modelId="{0AC882FD-D75D-4BEE-964D-F43AF44D13E8}" type="parTrans" cxnId="{22EECD7A-D010-4B22-AE22-D62148D936F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EC6A72B5-2B4A-45D1-9596-8D15D9329815}" type="sibTrans" cxnId="{22EECD7A-D010-4B22-AE22-D62148D936F8}">
      <dgm:prSet/>
      <dgm:spPr/>
      <dgm:t>
        <a:bodyPr/>
        <a:lstStyle/>
        <a:p>
          <a:endParaRPr lang="en-GB"/>
        </a:p>
      </dgm:t>
    </dgm:pt>
    <dgm:pt modelId="{EA49D0A6-044A-4586-B00B-2EE21E5B5138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1000" dirty="0" smtClean="0"/>
            <a:t>Non Medication</a:t>
          </a:r>
          <a:r>
            <a:rPr lang="en-GB" sz="1000" dirty="0" smtClean="0">
              <a:solidFill>
                <a:schemeClr val="tx1"/>
              </a:solidFill>
            </a:rPr>
            <a:t> </a:t>
          </a:r>
          <a:endParaRPr lang="en-GB" sz="1000" dirty="0"/>
        </a:p>
      </dgm:t>
    </dgm:pt>
    <dgm:pt modelId="{07628917-1B3D-4CC3-B86F-C5175AADF09D}" type="parTrans" cxnId="{E07FE0C2-7D38-4524-BC02-64FC72A52DB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4B26D911-87BE-431D-9C5B-7B5BC1305578}" type="sibTrans" cxnId="{E07FE0C2-7D38-4524-BC02-64FC72A52DB2}">
      <dgm:prSet/>
      <dgm:spPr/>
      <dgm:t>
        <a:bodyPr/>
        <a:lstStyle/>
        <a:p>
          <a:endParaRPr lang="en-GB"/>
        </a:p>
      </dgm:t>
    </dgm:pt>
    <dgm:pt modelId="{414C4CB7-B59E-4CF8-A30A-3C7250AB4FF8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100" dirty="0" smtClean="0">
              <a:solidFill>
                <a:schemeClr val="tx1"/>
              </a:solidFill>
            </a:rPr>
            <a:t>Treatment</a:t>
          </a:r>
          <a:endParaRPr lang="en-GB" sz="1100" dirty="0">
            <a:solidFill>
              <a:schemeClr val="tx1"/>
            </a:solidFill>
          </a:endParaRPr>
        </a:p>
      </dgm:t>
    </dgm:pt>
    <dgm:pt modelId="{1C981A20-985F-4C16-BD85-CD9D37EFF7CE}" type="parTrans" cxnId="{58F27204-B8FE-49D1-9E42-73074021655D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8FC97AC2-50D3-4A71-8069-6D3EADF816FE}" type="sibTrans" cxnId="{58F27204-B8FE-49D1-9E42-73074021655D}">
      <dgm:prSet/>
      <dgm:spPr/>
      <dgm:t>
        <a:bodyPr/>
        <a:lstStyle/>
        <a:p>
          <a:endParaRPr lang="en-GB"/>
        </a:p>
      </dgm:t>
    </dgm:pt>
    <dgm:pt modelId="{FB50B548-87FE-4884-AF31-EE59FD1F15E5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1050" dirty="0" smtClean="0"/>
            <a:t>Medication</a:t>
          </a:r>
          <a:endParaRPr lang="en-GB" sz="1050" dirty="0"/>
        </a:p>
      </dgm:t>
    </dgm:pt>
    <dgm:pt modelId="{9CF4CE00-CBC8-4CD3-886E-431EF60ED478}" type="parTrans" cxnId="{2B13A705-79B8-466A-ABCC-FB2D19D32EF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54F7F818-FF4F-4F11-A158-FB18693F5FB4}" type="sibTrans" cxnId="{2B13A705-79B8-466A-ABCC-FB2D19D32EFB}">
      <dgm:prSet/>
      <dgm:spPr/>
      <dgm:t>
        <a:bodyPr/>
        <a:lstStyle/>
        <a:p>
          <a:endParaRPr lang="en-GB"/>
        </a:p>
      </dgm:t>
    </dgm:pt>
    <dgm:pt modelId="{3234BEDE-AFB5-4F7B-95BE-6D83E3393F24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GB" sz="900" dirty="0" smtClean="0"/>
            <a:t>Non Medication</a:t>
          </a:r>
          <a:r>
            <a:rPr lang="en-GB" sz="900" dirty="0" smtClean="0">
              <a:solidFill>
                <a:schemeClr val="tx1"/>
              </a:solidFill>
            </a:rPr>
            <a:t> </a:t>
          </a:r>
          <a:endParaRPr lang="en-GB" sz="900" dirty="0"/>
        </a:p>
      </dgm:t>
    </dgm:pt>
    <dgm:pt modelId="{4CD56C2C-6B28-4153-9BC5-5A5543368BF2}" type="parTrans" cxnId="{4F484210-91D3-4463-9C42-4271645F2F39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/>
        </a:p>
      </dgm:t>
    </dgm:pt>
    <dgm:pt modelId="{D7CAA5E6-3404-4C47-A9C5-2222F7E616FE}" type="sibTrans" cxnId="{4F484210-91D3-4463-9C42-4271645F2F39}">
      <dgm:prSet/>
      <dgm:spPr/>
      <dgm:t>
        <a:bodyPr/>
        <a:lstStyle/>
        <a:p>
          <a:endParaRPr lang="en-GB"/>
        </a:p>
      </dgm:t>
    </dgm:pt>
    <dgm:pt modelId="{7F206B2F-1739-456D-8CAA-5FDAC3B514FF}" type="pres">
      <dgm:prSet presAssocID="{84EAF17B-49DB-443F-898E-06E03ACD2D4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E93EECA-32A5-4AFC-BB8B-C14E5EDCEF2E}" type="pres">
      <dgm:prSet presAssocID="{4A3C1F13-BB86-444C-94AF-F2502CFF3A28}" presName="root1" presStyleCnt="0"/>
      <dgm:spPr/>
    </dgm:pt>
    <dgm:pt modelId="{31701DDF-4BA4-40CD-93CE-A42E291FC80F}" type="pres">
      <dgm:prSet presAssocID="{4A3C1F13-BB86-444C-94AF-F2502CFF3A28}" presName="LevelOneTextNode" presStyleLbl="node0" presStyleIdx="0" presStyleCnt="1" custAng="5400000" custFlipHor="1" custScaleX="421887" custScaleY="61352" custLinFactX="-8675" custLinFactNeighborX="-100000" custLinFactNeighborY="-310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E5362D07-4858-4A2C-A46A-314E33AF06E1}" type="pres">
      <dgm:prSet presAssocID="{4A3C1F13-BB86-444C-94AF-F2502CFF3A28}" presName="level2hierChild" presStyleCnt="0"/>
      <dgm:spPr/>
    </dgm:pt>
    <dgm:pt modelId="{E0E8751D-25B0-49F6-8BD6-1AE720FE00F2}" type="pres">
      <dgm:prSet presAssocID="{F97AA74F-F958-4560-8441-1D5963873098}" presName="conn2-1" presStyleLbl="parChTrans1D2" presStyleIdx="0" presStyleCnt="3"/>
      <dgm:spPr/>
      <dgm:t>
        <a:bodyPr/>
        <a:lstStyle/>
        <a:p>
          <a:endParaRPr lang="th-TH"/>
        </a:p>
      </dgm:t>
    </dgm:pt>
    <dgm:pt modelId="{F957851E-5FA4-483E-8C7B-166EED602DAB}" type="pres">
      <dgm:prSet presAssocID="{F97AA74F-F958-4560-8441-1D5963873098}" presName="connTx" presStyleLbl="parChTrans1D2" presStyleIdx="0" presStyleCnt="3"/>
      <dgm:spPr/>
      <dgm:t>
        <a:bodyPr/>
        <a:lstStyle/>
        <a:p>
          <a:endParaRPr lang="th-TH"/>
        </a:p>
      </dgm:t>
    </dgm:pt>
    <dgm:pt modelId="{429AFCD0-3988-422C-849C-35254D695D8B}" type="pres">
      <dgm:prSet presAssocID="{AE315944-3168-4E0E-A637-AFB91A39AFC1}" presName="root2" presStyleCnt="0"/>
      <dgm:spPr/>
    </dgm:pt>
    <dgm:pt modelId="{CF5CEE62-B934-4D9E-84CB-152EE3946C13}" type="pres">
      <dgm:prSet presAssocID="{AE315944-3168-4E0E-A637-AFB91A39AFC1}" presName="LevelTwoTextNode" presStyleLbl="node2" presStyleIdx="0" presStyleCnt="3" custLinFactNeighborX="-33131" custLinFactNeighborY="-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78ED5003-871A-42F7-84F0-2DF81CADD93B}" type="pres">
      <dgm:prSet presAssocID="{AE315944-3168-4E0E-A637-AFB91A39AFC1}" presName="level3hierChild" presStyleCnt="0"/>
      <dgm:spPr/>
    </dgm:pt>
    <dgm:pt modelId="{3629C91A-C1EE-43F1-957A-41114723552D}" type="pres">
      <dgm:prSet presAssocID="{E1643E44-4DCA-4BC7-A01A-B12DDBE7D3CF}" presName="conn2-1" presStyleLbl="parChTrans1D3" presStyleIdx="0" presStyleCnt="6"/>
      <dgm:spPr/>
      <dgm:t>
        <a:bodyPr/>
        <a:lstStyle/>
        <a:p>
          <a:endParaRPr lang="th-TH"/>
        </a:p>
      </dgm:t>
    </dgm:pt>
    <dgm:pt modelId="{3181115D-C26E-4D4E-87E2-0E6E59930CE1}" type="pres">
      <dgm:prSet presAssocID="{E1643E44-4DCA-4BC7-A01A-B12DDBE7D3CF}" presName="connTx" presStyleLbl="parChTrans1D3" presStyleIdx="0" presStyleCnt="6"/>
      <dgm:spPr/>
      <dgm:t>
        <a:bodyPr/>
        <a:lstStyle/>
        <a:p>
          <a:endParaRPr lang="th-TH"/>
        </a:p>
      </dgm:t>
    </dgm:pt>
    <dgm:pt modelId="{AAC576AC-89D2-457F-9263-1EB99907A1DE}" type="pres">
      <dgm:prSet presAssocID="{966D9D59-3225-4998-8AB8-03DDB048ECC1}" presName="root2" presStyleCnt="0"/>
      <dgm:spPr/>
    </dgm:pt>
    <dgm:pt modelId="{698C40A9-F66D-45B9-83BD-8C24309EC503}" type="pres">
      <dgm:prSet presAssocID="{966D9D59-3225-4998-8AB8-03DDB048ECC1}" presName="LevelTwoTextNode" presStyleLbl="node3" presStyleIdx="0" presStyleCnt="6" custLinFactY="-30850" custLinFactNeighborX="-22602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5A75B399-6072-4CDC-A536-A165C0E0ACB9}" type="pres">
      <dgm:prSet presAssocID="{966D9D59-3225-4998-8AB8-03DDB048ECC1}" presName="level3hierChild" presStyleCnt="0"/>
      <dgm:spPr/>
    </dgm:pt>
    <dgm:pt modelId="{7AAB4B11-AE3D-4B50-AADC-75DC22DDE25A}" type="pres">
      <dgm:prSet presAssocID="{7FAC3AD3-2DE6-4419-9DA1-09C3ECD5C00B}" presName="conn2-1" presStyleLbl="parChTrans1D3" presStyleIdx="1" presStyleCnt="6"/>
      <dgm:spPr/>
      <dgm:t>
        <a:bodyPr/>
        <a:lstStyle/>
        <a:p>
          <a:endParaRPr lang="th-TH"/>
        </a:p>
      </dgm:t>
    </dgm:pt>
    <dgm:pt modelId="{AF5FA9E4-ED3A-4E69-8865-98B187313008}" type="pres">
      <dgm:prSet presAssocID="{7FAC3AD3-2DE6-4419-9DA1-09C3ECD5C00B}" presName="connTx" presStyleLbl="parChTrans1D3" presStyleIdx="1" presStyleCnt="6"/>
      <dgm:spPr/>
      <dgm:t>
        <a:bodyPr/>
        <a:lstStyle/>
        <a:p>
          <a:endParaRPr lang="th-TH"/>
        </a:p>
      </dgm:t>
    </dgm:pt>
    <dgm:pt modelId="{0DC21E62-A87A-4018-9A52-F45B24A5E853}" type="pres">
      <dgm:prSet presAssocID="{5707DE97-D356-453D-8FD8-49099746B0D0}" presName="root2" presStyleCnt="0"/>
      <dgm:spPr/>
    </dgm:pt>
    <dgm:pt modelId="{97840B70-0E03-4132-82DB-88C558FB9245}" type="pres">
      <dgm:prSet presAssocID="{5707DE97-D356-453D-8FD8-49099746B0D0}" presName="LevelTwoTextNode" presStyleLbl="node3" presStyleIdx="1" presStyleCnt="6" custLinFactY="-6350" custLinFactNeighborX="-22602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39CF140A-278F-468E-A63C-39124E475846}" type="pres">
      <dgm:prSet presAssocID="{5707DE97-D356-453D-8FD8-49099746B0D0}" presName="level3hierChild" presStyleCnt="0"/>
      <dgm:spPr/>
    </dgm:pt>
    <dgm:pt modelId="{5B56B3CE-BB89-41AB-A135-F2DE8DD8BF26}" type="pres">
      <dgm:prSet presAssocID="{C14A612D-C9B2-44BC-9A3D-01513E60E370}" presName="conn2-1" presStyleLbl="parChTrans1D2" presStyleIdx="1" presStyleCnt="3"/>
      <dgm:spPr/>
      <dgm:t>
        <a:bodyPr/>
        <a:lstStyle/>
        <a:p>
          <a:endParaRPr lang="th-TH"/>
        </a:p>
      </dgm:t>
    </dgm:pt>
    <dgm:pt modelId="{4CA3D8CE-0201-445A-9892-3A65CBF57928}" type="pres">
      <dgm:prSet presAssocID="{C14A612D-C9B2-44BC-9A3D-01513E60E370}" presName="connTx" presStyleLbl="parChTrans1D2" presStyleIdx="1" presStyleCnt="3"/>
      <dgm:spPr/>
      <dgm:t>
        <a:bodyPr/>
        <a:lstStyle/>
        <a:p>
          <a:endParaRPr lang="th-TH"/>
        </a:p>
      </dgm:t>
    </dgm:pt>
    <dgm:pt modelId="{E4273442-129B-4B98-A772-86E0A6A4AD43}" type="pres">
      <dgm:prSet presAssocID="{613B9CF7-F2AE-419C-A1FC-A9C2BF02BAD1}" presName="root2" presStyleCnt="0"/>
      <dgm:spPr/>
    </dgm:pt>
    <dgm:pt modelId="{C95986DA-6B69-43E6-8BED-646E4A63B317}" type="pres">
      <dgm:prSet presAssocID="{613B9CF7-F2AE-419C-A1FC-A9C2BF02BAD1}" presName="LevelTwoTextNode" presStyleLbl="node2" presStyleIdx="1" presStyleCnt="3" custLinFactNeighborX="-33131" custLinFactNeighborY="-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0959D2B6-3B53-4D55-A0E5-7DCB40EE8022}" type="pres">
      <dgm:prSet presAssocID="{613B9CF7-F2AE-419C-A1FC-A9C2BF02BAD1}" presName="level3hierChild" presStyleCnt="0"/>
      <dgm:spPr/>
    </dgm:pt>
    <dgm:pt modelId="{35DED027-643F-47C2-9971-0E6715391CCD}" type="pres">
      <dgm:prSet presAssocID="{0AC882FD-D75D-4BEE-964D-F43AF44D13E8}" presName="conn2-1" presStyleLbl="parChTrans1D3" presStyleIdx="2" presStyleCnt="6"/>
      <dgm:spPr/>
      <dgm:t>
        <a:bodyPr/>
        <a:lstStyle/>
        <a:p>
          <a:endParaRPr lang="th-TH"/>
        </a:p>
      </dgm:t>
    </dgm:pt>
    <dgm:pt modelId="{816776FD-76B4-467D-9E97-CB19CCCAEDDB}" type="pres">
      <dgm:prSet presAssocID="{0AC882FD-D75D-4BEE-964D-F43AF44D13E8}" presName="connTx" presStyleLbl="parChTrans1D3" presStyleIdx="2" presStyleCnt="6"/>
      <dgm:spPr/>
      <dgm:t>
        <a:bodyPr/>
        <a:lstStyle/>
        <a:p>
          <a:endParaRPr lang="th-TH"/>
        </a:p>
      </dgm:t>
    </dgm:pt>
    <dgm:pt modelId="{85A0AC5E-3C58-4CC6-81C6-F786CD3B2D35}" type="pres">
      <dgm:prSet presAssocID="{045A56B4-E81B-4E38-B0DA-81A4E887212F}" presName="root2" presStyleCnt="0"/>
      <dgm:spPr/>
    </dgm:pt>
    <dgm:pt modelId="{576BB80C-775C-4C2D-910C-A34DDF54FB5B}" type="pres">
      <dgm:prSet presAssocID="{045A56B4-E81B-4E38-B0DA-81A4E887212F}" presName="LevelTwoTextNode" presStyleLbl="node3" presStyleIdx="2" presStyleCnt="6" custLinFactNeighborX="-18044" custLinFactNeighborY="-8185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E2CDB59-A2BF-42EA-A50C-E2F07CB04326}" type="pres">
      <dgm:prSet presAssocID="{045A56B4-E81B-4E38-B0DA-81A4E887212F}" presName="level3hierChild" presStyleCnt="0"/>
      <dgm:spPr/>
    </dgm:pt>
    <dgm:pt modelId="{F2A1F6B6-B7FC-49A0-A425-8C98DA81ACE0}" type="pres">
      <dgm:prSet presAssocID="{07628917-1B3D-4CC3-B86F-C5175AADF09D}" presName="conn2-1" presStyleLbl="parChTrans1D3" presStyleIdx="3" presStyleCnt="6"/>
      <dgm:spPr/>
      <dgm:t>
        <a:bodyPr/>
        <a:lstStyle/>
        <a:p>
          <a:endParaRPr lang="th-TH"/>
        </a:p>
      </dgm:t>
    </dgm:pt>
    <dgm:pt modelId="{2E06F5F7-B402-49A7-9AB2-E215BF516CDB}" type="pres">
      <dgm:prSet presAssocID="{07628917-1B3D-4CC3-B86F-C5175AADF09D}" presName="connTx" presStyleLbl="parChTrans1D3" presStyleIdx="3" presStyleCnt="6"/>
      <dgm:spPr/>
      <dgm:t>
        <a:bodyPr/>
        <a:lstStyle/>
        <a:p>
          <a:endParaRPr lang="th-TH"/>
        </a:p>
      </dgm:t>
    </dgm:pt>
    <dgm:pt modelId="{F37CBECB-6C81-4548-B89F-F23F9D051A9B}" type="pres">
      <dgm:prSet presAssocID="{EA49D0A6-044A-4586-B00B-2EE21E5B5138}" presName="root2" presStyleCnt="0"/>
      <dgm:spPr/>
    </dgm:pt>
    <dgm:pt modelId="{95440F24-3AA8-499B-B7D6-91ECBF47812A}" type="pres">
      <dgm:prSet presAssocID="{EA49D0A6-044A-4586-B00B-2EE21E5B5138}" presName="LevelTwoTextNode" presStyleLbl="node3" presStyleIdx="3" presStyleCnt="6" custLinFactNeighborX="-18044" custLinFactNeighborY="-125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4AF4746E-AB7E-4E6C-A227-66F74D072090}" type="pres">
      <dgm:prSet presAssocID="{EA49D0A6-044A-4586-B00B-2EE21E5B5138}" presName="level3hierChild" presStyleCnt="0"/>
      <dgm:spPr/>
    </dgm:pt>
    <dgm:pt modelId="{0B042CAF-2C41-485B-866C-7CDE78BA3BA6}" type="pres">
      <dgm:prSet presAssocID="{1C981A20-985F-4C16-BD85-CD9D37EFF7CE}" presName="conn2-1" presStyleLbl="parChTrans1D2" presStyleIdx="2" presStyleCnt="3"/>
      <dgm:spPr/>
      <dgm:t>
        <a:bodyPr/>
        <a:lstStyle/>
        <a:p>
          <a:endParaRPr lang="th-TH"/>
        </a:p>
      </dgm:t>
    </dgm:pt>
    <dgm:pt modelId="{BE7B1908-ECAE-4ED5-8DB7-7D59A151A87A}" type="pres">
      <dgm:prSet presAssocID="{1C981A20-985F-4C16-BD85-CD9D37EFF7CE}" presName="connTx" presStyleLbl="parChTrans1D2" presStyleIdx="2" presStyleCnt="3"/>
      <dgm:spPr/>
      <dgm:t>
        <a:bodyPr/>
        <a:lstStyle/>
        <a:p>
          <a:endParaRPr lang="th-TH"/>
        </a:p>
      </dgm:t>
    </dgm:pt>
    <dgm:pt modelId="{2027F84B-A616-4E10-B58F-DB41CD982175}" type="pres">
      <dgm:prSet presAssocID="{414C4CB7-B59E-4CF8-A30A-3C7250AB4FF8}" presName="root2" presStyleCnt="0"/>
      <dgm:spPr/>
    </dgm:pt>
    <dgm:pt modelId="{1110CBB3-4B48-487E-9300-6E98CBB10B27}" type="pres">
      <dgm:prSet presAssocID="{414C4CB7-B59E-4CF8-A30A-3C7250AB4FF8}" presName="LevelTwoTextNode" presStyleLbl="node2" presStyleIdx="2" presStyleCnt="3" custLinFactNeighborX="-33131" custLinFactNeighborY="-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EE7402F-D38D-4F20-A1C9-2C074788D753}" type="pres">
      <dgm:prSet presAssocID="{414C4CB7-B59E-4CF8-A30A-3C7250AB4FF8}" presName="level3hierChild" presStyleCnt="0"/>
      <dgm:spPr/>
    </dgm:pt>
    <dgm:pt modelId="{B8292535-C910-4111-9DD2-6EEB64D9B1E0}" type="pres">
      <dgm:prSet presAssocID="{9CF4CE00-CBC8-4CD3-886E-431EF60ED478}" presName="conn2-1" presStyleLbl="parChTrans1D3" presStyleIdx="4" presStyleCnt="6"/>
      <dgm:spPr/>
      <dgm:t>
        <a:bodyPr/>
        <a:lstStyle/>
        <a:p>
          <a:endParaRPr lang="th-TH"/>
        </a:p>
      </dgm:t>
    </dgm:pt>
    <dgm:pt modelId="{1C61DBD6-1ED3-4FD0-940F-41438FD817DB}" type="pres">
      <dgm:prSet presAssocID="{9CF4CE00-CBC8-4CD3-886E-431EF60ED478}" presName="connTx" presStyleLbl="parChTrans1D3" presStyleIdx="4" presStyleCnt="6"/>
      <dgm:spPr/>
      <dgm:t>
        <a:bodyPr/>
        <a:lstStyle/>
        <a:p>
          <a:endParaRPr lang="th-TH"/>
        </a:p>
      </dgm:t>
    </dgm:pt>
    <dgm:pt modelId="{DE7CE763-3B86-4C08-9FC5-AE2EC0DA55D8}" type="pres">
      <dgm:prSet presAssocID="{FB50B548-87FE-4884-AF31-EE59FD1F15E5}" presName="root2" presStyleCnt="0"/>
      <dgm:spPr/>
    </dgm:pt>
    <dgm:pt modelId="{E79EFC4D-05C3-4A7A-9331-834E6CB1134D}" type="pres">
      <dgm:prSet presAssocID="{FB50B548-87FE-4884-AF31-EE59FD1F15E5}" presName="LevelTwoTextNode" presStyleLbl="node3" presStyleIdx="4" presStyleCnt="6" custLinFactNeighborX="-21776" custLinFactNeighborY="632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F73EBC0E-ED37-420A-A823-1B0F96850E9D}" type="pres">
      <dgm:prSet presAssocID="{FB50B548-87FE-4884-AF31-EE59FD1F15E5}" presName="level3hierChild" presStyleCnt="0"/>
      <dgm:spPr/>
    </dgm:pt>
    <dgm:pt modelId="{36A8BEF7-85B9-4C1B-9A05-159BD68DD98E}" type="pres">
      <dgm:prSet presAssocID="{4CD56C2C-6B28-4153-9BC5-5A5543368BF2}" presName="conn2-1" presStyleLbl="parChTrans1D3" presStyleIdx="5" presStyleCnt="6"/>
      <dgm:spPr/>
      <dgm:t>
        <a:bodyPr/>
        <a:lstStyle/>
        <a:p>
          <a:endParaRPr lang="th-TH"/>
        </a:p>
      </dgm:t>
    </dgm:pt>
    <dgm:pt modelId="{406968B7-9D25-4AED-930D-2E4C21C05914}" type="pres">
      <dgm:prSet presAssocID="{4CD56C2C-6B28-4153-9BC5-5A5543368BF2}" presName="connTx" presStyleLbl="parChTrans1D3" presStyleIdx="5" presStyleCnt="6"/>
      <dgm:spPr/>
      <dgm:t>
        <a:bodyPr/>
        <a:lstStyle/>
        <a:p>
          <a:endParaRPr lang="th-TH"/>
        </a:p>
      </dgm:t>
    </dgm:pt>
    <dgm:pt modelId="{4D3116DA-E749-4D9B-B31D-496DB518F69F}" type="pres">
      <dgm:prSet presAssocID="{3234BEDE-AFB5-4F7B-95BE-6D83E3393F24}" presName="root2" presStyleCnt="0"/>
      <dgm:spPr/>
    </dgm:pt>
    <dgm:pt modelId="{DA7D1885-EB0F-416A-987C-800F695E561A}" type="pres">
      <dgm:prSet presAssocID="{3234BEDE-AFB5-4F7B-95BE-6D83E3393F24}" presName="LevelTwoTextNode" presStyleLbl="node3" presStyleIdx="5" presStyleCnt="6" custScaleX="98238" custLinFactNeighborX="-16641" custLinFactNeighborY="546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A02394A9-37D0-4183-B9A5-A919E84B053D}" type="pres">
      <dgm:prSet presAssocID="{3234BEDE-AFB5-4F7B-95BE-6D83E3393F24}" presName="level3hierChild" presStyleCnt="0"/>
      <dgm:spPr/>
    </dgm:pt>
  </dgm:ptLst>
  <dgm:cxnLst>
    <dgm:cxn modelId="{FFCC9B63-CAD7-437A-90B5-B07D6971CA0C}" type="presOf" srcId="{E1643E44-4DCA-4BC7-A01A-B12DDBE7D3CF}" destId="{3629C91A-C1EE-43F1-957A-41114723552D}" srcOrd="0" destOrd="0" presId="urn:microsoft.com/office/officeart/2008/layout/HorizontalMultiLevelHierarchy"/>
    <dgm:cxn modelId="{52E0FABD-6163-4AD5-B70A-4ACBAF84B91D}" type="presOf" srcId="{9CF4CE00-CBC8-4CD3-886E-431EF60ED478}" destId="{B8292535-C910-4111-9DD2-6EEB64D9B1E0}" srcOrd="0" destOrd="0" presId="urn:microsoft.com/office/officeart/2008/layout/HorizontalMultiLevelHierarchy"/>
    <dgm:cxn modelId="{2B13A705-79B8-466A-ABCC-FB2D19D32EFB}" srcId="{414C4CB7-B59E-4CF8-A30A-3C7250AB4FF8}" destId="{FB50B548-87FE-4884-AF31-EE59FD1F15E5}" srcOrd="0" destOrd="0" parTransId="{9CF4CE00-CBC8-4CD3-886E-431EF60ED478}" sibTransId="{54F7F818-FF4F-4F11-A158-FB18693F5FB4}"/>
    <dgm:cxn modelId="{75BED537-6305-4D0C-92BF-F35BD57405A0}" type="presOf" srcId="{414C4CB7-B59E-4CF8-A30A-3C7250AB4FF8}" destId="{1110CBB3-4B48-487E-9300-6E98CBB10B27}" srcOrd="0" destOrd="0" presId="urn:microsoft.com/office/officeart/2008/layout/HorizontalMultiLevelHierarchy"/>
    <dgm:cxn modelId="{3BAEE499-54B1-4962-B436-9C3AC22A7222}" type="presOf" srcId="{613B9CF7-F2AE-419C-A1FC-A9C2BF02BAD1}" destId="{C95986DA-6B69-43E6-8BED-646E4A63B317}" srcOrd="0" destOrd="0" presId="urn:microsoft.com/office/officeart/2008/layout/HorizontalMultiLevelHierarchy"/>
    <dgm:cxn modelId="{C217B39E-4ACA-49D7-89E2-7ECE77C88484}" type="presOf" srcId="{F97AA74F-F958-4560-8441-1D5963873098}" destId="{F957851E-5FA4-483E-8C7B-166EED602DAB}" srcOrd="1" destOrd="0" presId="urn:microsoft.com/office/officeart/2008/layout/HorizontalMultiLevelHierarchy"/>
    <dgm:cxn modelId="{6F3584CD-9AB2-4479-9231-0F34E8DBB63A}" type="presOf" srcId="{F97AA74F-F958-4560-8441-1D5963873098}" destId="{E0E8751D-25B0-49F6-8BD6-1AE720FE00F2}" srcOrd="0" destOrd="0" presId="urn:microsoft.com/office/officeart/2008/layout/HorizontalMultiLevelHierarchy"/>
    <dgm:cxn modelId="{1D11ECD1-5AF5-4A2C-A39F-844FA2929743}" type="presOf" srcId="{4CD56C2C-6B28-4153-9BC5-5A5543368BF2}" destId="{406968B7-9D25-4AED-930D-2E4C21C05914}" srcOrd="1" destOrd="0" presId="urn:microsoft.com/office/officeart/2008/layout/HorizontalMultiLevelHierarchy"/>
    <dgm:cxn modelId="{88503526-6F5D-43BA-9BC3-7DF118D72871}" type="presOf" srcId="{0AC882FD-D75D-4BEE-964D-F43AF44D13E8}" destId="{35DED027-643F-47C2-9971-0E6715391CCD}" srcOrd="0" destOrd="0" presId="urn:microsoft.com/office/officeart/2008/layout/HorizontalMultiLevelHierarchy"/>
    <dgm:cxn modelId="{C5551245-A1D4-4270-88A8-5E06A38B70AC}" type="presOf" srcId="{7FAC3AD3-2DE6-4419-9DA1-09C3ECD5C00B}" destId="{AF5FA9E4-ED3A-4E69-8865-98B187313008}" srcOrd="1" destOrd="0" presId="urn:microsoft.com/office/officeart/2008/layout/HorizontalMultiLevelHierarchy"/>
    <dgm:cxn modelId="{56DD8737-8452-43FD-85B1-14188921753B}" srcId="{84EAF17B-49DB-443F-898E-06E03ACD2D4E}" destId="{4A3C1F13-BB86-444C-94AF-F2502CFF3A28}" srcOrd="0" destOrd="0" parTransId="{BF16AAE7-FE97-46BA-91BE-03267A86A94E}" sibTransId="{F5AA0923-67BF-4EC0-8C22-AE712B46EE0C}"/>
    <dgm:cxn modelId="{3D847B6F-D3DB-4C25-BBCD-19FABB3DFC9B}" type="presOf" srcId="{4A3C1F13-BB86-444C-94AF-F2502CFF3A28}" destId="{31701DDF-4BA4-40CD-93CE-A42E291FC80F}" srcOrd="0" destOrd="0" presId="urn:microsoft.com/office/officeart/2008/layout/HorizontalMultiLevelHierarchy"/>
    <dgm:cxn modelId="{4F484210-91D3-4463-9C42-4271645F2F39}" srcId="{414C4CB7-B59E-4CF8-A30A-3C7250AB4FF8}" destId="{3234BEDE-AFB5-4F7B-95BE-6D83E3393F24}" srcOrd="1" destOrd="0" parTransId="{4CD56C2C-6B28-4153-9BC5-5A5543368BF2}" sibTransId="{D7CAA5E6-3404-4C47-A9C5-2222F7E616FE}"/>
    <dgm:cxn modelId="{2C86B3F6-7EB4-4110-964E-4C06CAD0763A}" srcId="{4A3C1F13-BB86-444C-94AF-F2502CFF3A28}" destId="{613B9CF7-F2AE-419C-A1FC-A9C2BF02BAD1}" srcOrd="1" destOrd="0" parTransId="{C14A612D-C9B2-44BC-9A3D-01513E60E370}" sibTransId="{B825B709-8E58-4A66-A2C3-1552599E3CA2}"/>
    <dgm:cxn modelId="{D76F13A7-B5AD-43D6-A758-FC01B2A39C19}" type="presOf" srcId="{E1643E44-4DCA-4BC7-A01A-B12DDBE7D3CF}" destId="{3181115D-C26E-4D4E-87E2-0E6E59930CE1}" srcOrd="1" destOrd="0" presId="urn:microsoft.com/office/officeart/2008/layout/HorizontalMultiLevelHierarchy"/>
    <dgm:cxn modelId="{58F27204-B8FE-49D1-9E42-73074021655D}" srcId="{4A3C1F13-BB86-444C-94AF-F2502CFF3A28}" destId="{414C4CB7-B59E-4CF8-A30A-3C7250AB4FF8}" srcOrd="2" destOrd="0" parTransId="{1C981A20-985F-4C16-BD85-CD9D37EFF7CE}" sibTransId="{8FC97AC2-50D3-4A71-8069-6D3EADF816FE}"/>
    <dgm:cxn modelId="{6821C312-B1F7-4073-AEDA-73004BB8A056}" type="presOf" srcId="{1C981A20-985F-4C16-BD85-CD9D37EFF7CE}" destId="{BE7B1908-ECAE-4ED5-8DB7-7D59A151A87A}" srcOrd="1" destOrd="0" presId="urn:microsoft.com/office/officeart/2008/layout/HorizontalMultiLevelHierarchy"/>
    <dgm:cxn modelId="{00946009-B896-47A2-92AE-73B910B16EC4}" type="presOf" srcId="{EA49D0A6-044A-4586-B00B-2EE21E5B5138}" destId="{95440F24-3AA8-499B-B7D6-91ECBF47812A}" srcOrd="0" destOrd="0" presId="urn:microsoft.com/office/officeart/2008/layout/HorizontalMultiLevelHierarchy"/>
    <dgm:cxn modelId="{43142FC4-6BF1-4E60-864F-2C5668BF618E}" type="presOf" srcId="{C14A612D-C9B2-44BC-9A3D-01513E60E370}" destId="{4CA3D8CE-0201-445A-9892-3A65CBF57928}" srcOrd="1" destOrd="0" presId="urn:microsoft.com/office/officeart/2008/layout/HorizontalMultiLevelHierarchy"/>
    <dgm:cxn modelId="{E5F24DBF-DF9C-40FF-A12B-B8267960F4CE}" type="presOf" srcId="{1C981A20-985F-4C16-BD85-CD9D37EFF7CE}" destId="{0B042CAF-2C41-485B-866C-7CDE78BA3BA6}" srcOrd="0" destOrd="0" presId="urn:microsoft.com/office/officeart/2008/layout/HorizontalMultiLevelHierarchy"/>
    <dgm:cxn modelId="{D6B15210-A0F3-4508-B6C0-9A5D23BD5FB9}" type="presOf" srcId="{0AC882FD-D75D-4BEE-964D-F43AF44D13E8}" destId="{816776FD-76B4-467D-9E97-CB19CCCAEDDB}" srcOrd="1" destOrd="0" presId="urn:microsoft.com/office/officeart/2008/layout/HorizontalMultiLevelHierarchy"/>
    <dgm:cxn modelId="{F702E88B-00FA-450C-8CFF-251830AE2DB5}" srcId="{AE315944-3168-4E0E-A637-AFB91A39AFC1}" destId="{5707DE97-D356-453D-8FD8-49099746B0D0}" srcOrd="1" destOrd="0" parTransId="{7FAC3AD3-2DE6-4419-9DA1-09C3ECD5C00B}" sibTransId="{54EBB949-090B-4E30-9D54-74627D55BC48}"/>
    <dgm:cxn modelId="{68B2401F-86C9-4C64-8221-D3C13E7EA2BA}" type="presOf" srcId="{07628917-1B3D-4CC3-B86F-C5175AADF09D}" destId="{2E06F5F7-B402-49A7-9AB2-E215BF516CDB}" srcOrd="1" destOrd="0" presId="urn:microsoft.com/office/officeart/2008/layout/HorizontalMultiLevelHierarchy"/>
    <dgm:cxn modelId="{77B058CF-8D80-418F-92B5-58CDD4F8D8EB}" type="presOf" srcId="{9CF4CE00-CBC8-4CD3-886E-431EF60ED478}" destId="{1C61DBD6-1ED3-4FD0-940F-41438FD817DB}" srcOrd="1" destOrd="0" presId="urn:microsoft.com/office/officeart/2008/layout/HorizontalMultiLevelHierarchy"/>
    <dgm:cxn modelId="{2A49EC16-5EC5-4D8E-B9D8-B867456BE35B}" type="presOf" srcId="{3234BEDE-AFB5-4F7B-95BE-6D83E3393F24}" destId="{DA7D1885-EB0F-416A-987C-800F695E561A}" srcOrd="0" destOrd="0" presId="urn:microsoft.com/office/officeart/2008/layout/HorizontalMultiLevelHierarchy"/>
    <dgm:cxn modelId="{3C606ABA-F860-43D9-872D-B974A1203D91}" type="presOf" srcId="{C14A612D-C9B2-44BC-9A3D-01513E60E370}" destId="{5B56B3CE-BB89-41AB-A135-F2DE8DD8BF26}" srcOrd="0" destOrd="0" presId="urn:microsoft.com/office/officeart/2008/layout/HorizontalMultiLevelHierarchy"/>
    <dgm:cxn modelId="{3237A486-313E-4A4B-B2BC-8B2EE84C897D}" type="presOf" srcId="{FB50B548-87FE-4884-AF31-EE59FD1F15E5}" destId="{E79EFC4D-05C3-4A7A-9331-834E6CB1134D}" srcOrd="0" destOrd="0" presId="urn:microsoft.com/office/officeart/2008/layout/HorizontalMultiLevelHierarchy"/>
    <dgm:cxn modelId="{ADB26335-9338-4F58-80F2-8F4B2A33CA92}" type="presOf" srcId="{966D9D59-3225-4998-8AB8-03DDB048ECC1}" destId="{698C40A9-F66D-45B9-83BD-8C24309EC503}" srcOrd="0" destOrd="0" presId="urn:microsoft.com/office/officeart/2008/layout/HorizontalMultiLevelHierarchy"/>
    <dgm:cxn modelId="{0BA8DD57-1237-4C3A-A665-825F6E45C4E6}" type="presOf" srcId="{045A56B4-E81B-4E38-B0DA-81A4E887212F}" destId="{576BB80C-775C-4C2D-910C-A34DDF54FB5B}" srcOrd="0" destOrd="0" presId="urn:microsoft.com/office/officeart/2008/layout/HorizontalMultiLevelHierarchy"/>
    <dgm:cxn modelId="{E07FE0C2-7D38-4524-BC02-64FC72A52DB2}" srcId="{613B9CF7-F2AE-419C-A1FC-A9C2BF02BAD1}" destId="{EA49D0A6-044A-4586-B00B-2EE21E5B5138}" srcOrd="1" destOrd="0" parTransId="{07628917-1B3D-4CC3-B86F-C5175AADF09D}" sibTransId="{4B26D911-87BE-431D-9C5B-7B5BC1305578}"/>
    <dgm:cxn modelId="{77E5366C-384A-42BC-8DA6-58B6AC3BC6F2}" type="presOf" srcId="{5707DE97-D356-453D-8FD8-49099746B0D0}" destId="{97840B70-0E03-4132-82DB-88C558FB9245}" srcOrd="0" destOrd="0" presId="urn:microsoft.com/office/officeart/2008/layout/HorizontalMultiLevelHierarchy"/>
    <dgm:cxn modelId="{19A72A83-7177-4B25-9846-1086BFDF6B50}" srcId="{4A3C1F13-BB86-444C-94AF-F2502CFF3A28}" destId="{AE315944-3168-4E0E-A637-AFB91A39AFC1}" srcOrd="0" destOrd="0" parTransId="{F97AA74F-F958-4560-8441-1D5963873098}" sibTransId="{2ADA845C-D6C7-4386-8B11-6B954257106B}"/>
    <dgm:cxn modelId="{8192E207-CB7A-4B5F-8AFE-0D98F5DED0DE}" type="presOf" srcId="{4CD56C2C-6B28-4153-9BC5-5A5543368BF2}" destId="{36A8BEF7-85B9-4C1B-9A05-159BD68DD98E}" srcOrd="0" destOrd="0" presId="urn:microsoft.com/office/officeart/2008/layout/HorizontalMultiLevelHierarchy"/>
    <dgm:cxn modelId="{0FDB7308-7932-410E-96DE-A0D2D883B316}" type="presOf" srcId="{7FAC3AD3-2DE6-4419-9DA1-09C3ECD5C00B}" destId="{7AAB4B11-AE3D-4B50-AADC-75DC22DDE25A}" srcOrd="0" destOrd="0" presId="urn:microsoft.com/office/officeart/2008/layout/HorizontalMultiLevelHierarchy"/>
    <dgm:cxn modelId="{E0665799-C0CF-4538-AFFD-9136C5CB0B00}" type="presOf" srcId="{84EAF17B-49DB-443F-898E-06E03ACD2D4E}" destId="{7F206B2F-1739-456D-8CAA-5FDAC3B514FF}" srcOrd="0" destOrd="0" presId="urn:microsoft.com/office/officeart/2008/layout/HorizontalMultiLevelHierarchy"/>
    <dgm:cxn modelId="{184DE3D8-B765-4787-B4A2-7264124CEC8E}" type="presOf" srcId="{07628917-1B3D-4CC3-B86F-C5175AADF09D}" destId="{F2A1F6B6-B7FC-49A0-A425-8C98DA81ACE0}" srcOrd="0" destOrd="0" presId="urn:microsoft.com/office/officeart/2008/layout/HorizontalMultiLevelHierarchy"/>
    <dgm:cxn modelId="{22EECD7A-D010-4B22-AE22-D62148D936F8}" srcId="{613B9CF7-F2AE-419C-A1FC-A9C2BF02BAD1}" destId="{045A56B4-E81B-4E38-B0DA-81A4E887212F}" srcOrd="0" destOrd="0" parTransId="{0AC882FD-D75D-4BEE-964D-F43AF44D13E8}" sibTransId="{EC6A72B5-2B4A-45D1-9596-8D15D9329815}"/>
    <dgm:cxn modelId="{B1C0DC26-3DC5-4DB7-9948-3E8C4C7A88F3}" type="presOf" srcId="{AE315944-3168-4E0E-A637-AFB91A39AFC1}" destId="{CF5CEE62-B934-4D9E-84CB-152EE3946C13}" srcOrd="0" destOrd="0" presId="urn:microsoft.com/office/officeart/2008/layout/HorizontalMultiLevelHierarchy"/>
    <dgm:cxn modelId="{11598B20-FED3-44CA-BBF4-937D0A54DD08}" srcId="{AE315944-3168-4E0E-A637-AFB91A39AFC1}" destId="{966D9D59-3225-4998-8AB8-03DDB048ECC1}" srcOrd="0" destOrd="0" parTransId="{E1643E44-4DCA-4BC7-A01A-B12DDBE7D3CF}" sibTransId="{EC48D8E8-79A7-4AE6-A8DA-AC3DC095048A}"/>
    <dgm:cxn modelId="{97677934-759C-4CEB-8434-5BDF34526A60}" type="presParOf" srcId="{7F206B2F-1739-456D-8CAA-5FDAC3B514FF}" destId="{EE93EECA-32A5-4AFC-BB8B-C14E5EDCEF2E}" srcOrd="0" destOrd="0" presId="urn:microsoft.com/office/officeart/2008/layout/HorizontalMultiLevelHierarchy"/>
    <dgm:cxn modelId="{0720D2CC-0DAA-4382-9133-D42403FCE8BA}" type="presParOf" srcId="{EE93EECA-32A5-4AFC-BB8B-C14E5EDCEF2E}" destId="{31701DDF-4BA4-40CD-93CE-A42E291FC80F}" srcOrd="0" destOrd="0" presId="urn:microsoft.com/office/officeart/2008/layout/HorizontalMultiLevelHierarchy"/>
    <dgm:cxn modelId="{F6D22F1B-EEE7-4A52-974D-90ACF8F883BB}" type="presParOf" srcId="{EE93EECA-32A5-4AFC-BB8B-C14E5EDCEF2E}" destId="{E5362D07-4858-4A2C-A46A-314E33AF06E1}" srcOrd="1" destOrd="0" presId="urn:microsoft.com/office/officeart/2008/layout/HorizontalMultiLevelHierarchy"/>
    <dgm:cxn modelId="{7E9E68E3-9293-4AC8-8237-1F49FF56F62A}" type="presParOf" srcId="{E5362D07-4858-4A2C-A46A-314E33AF06E1}" destId="{E0E8751D-25B0-49F6-8BD6-1AE720FE00F2}" srcOrd="0" destOrd="0" presId="urn:microsoft.com/office/officeart/2008/layout/HorizontalMultiLevelHierarchy"/>
    <dgm:cxn modelId="{F32BC8A2-C030-423A-8A0E-2677432960F7}" type="presParOf" srcId="{E0E8751D-25B0-49F6-8BD6-1AE720FE00F2}" destId="{F957851E-5FA4-483E-8C7B-166EED602DAB}" srcOrd="0" destOrd="0" presId="urn:microsoft.com/office/officeart/2008/layout/HorizontalMultiLevelHierarchy"/>
    <dgm:cxn modelId="{EA9F444D-DA40-4220-9D4A-914AA182B661}" type="presParOf" srcId="{E5362D07-4858-4A2C-A46A-314E33AF06E1}" destId="{429AFCD0-3988-422C-849C-35254D695D8B}" srcOrd="1" destOrd="0" presId="urn:microsoft.com/office/officeart/2008/layout/HorizontalMultiLevelHierarchy"/>
    <dgm:cxn modelId="{C73F9798-9189-474C-B4CF-0B39E5912237}" type="presParOf" srcId="{429AFCD0-3988-422C-849C-35254D695D8B}" destId="{CF5CEE62-B934-4D9E-84CB-152EE3946C13}" srcOrd="0" destOrd="0" presId="urn:microsoft.com/office/officeart/2008/layout/HorizontalMultiLevelHierarchy"/>
    <dgm:cxn modelId="{CCCFD1A0-BF4B-4E3A-85D7-E2E872585F0C}" type="presParOf" srcId="{429AFCD0-3988-422C-849C-35254D695D8B}" destId="{78ED5003-871A-42F7-84F0-2DF81CADD93B}" srcOrd="1" destOrd="0" presId="urn:microsoft.com/office/officeart/2008/layout/HorizontalMultiLevelHierarchy"/>
    <dgm:cxn modelId="{C9D73B8D-64DF-490E-9986-1AE76D85AF18}" type="presParOf" srcId="{78ED5003-871A-42F7-84F0-2DF81CADD93B}" destId="{3629C91A-C1EE-43F1-957A-41114723552D}" srcOrd="0" destOrd="0" presId="urn:microsoft.com/office/officeart/2008/layout/HorizontalMultiLevelHierarchy"/>
    <dgm:cxn modelId="{6B61C550-3825-44FC-80A6-59BD0836EFF5}" type="presParOf" srcId="{3629C91A-C1EE-43F1-957A-41114723552D}" destId="{3181115D-C26E-4D4E-87E2-0E6E59930CE1}" srcOrd="0" destOrd="0" presId="urn:microsoft.com/office/officeart/2008/layout/HorizontalMultiLevelHierarchy"/>
    <dgm:cxn modelId="{BB03E041-70E3-4350-BD73-26AAFEC82560}" type="presParOf" srcId="{78ED5003-871A-42F7-84F0-2DF81CADD93B}" destId="{AAC576AC-89D2-457F-9263-1EB99907A1DE}" srcOrd="1" destOrd="0" presId="urn:microsoft.com/office/officeart/2008/layout/HorizontalMultiLevelHierarchy"/>
    <dgm:cxn modelId="{DDFAF57E-6BB0-49CB-916D-00EBDF9D917D}" type="presParOf" srcId="{AAC576AC-89D2-457F-9263-1EB99907A1DE}" destId="{698C40A9-F66D-45B9-83BD-8C24309EC503}" srcOrd="0" destOrd="0" presId="urn:microsoft.com/office/officeart/2008/layout/HorizontalMultiLevelHierarchy"/>
    <dgm:cxn modelId="{E7818370-2FA9-4906-AEF4-5A705D17DF6F}" type="presParOf" srcId="{AAC576AC-89D2-457F-9263-1EB99907A1DE}" destId="{5A75B399-6072-4CDC-A536-A165C0E0ACB9}" srcOrd="1" destOrd="0" presId="urn:microsoft.com/office/officeart/2008/layout/HorizontalMultiLevelHierarchy"/>
    <dgm:cxn modelId="{83CB84EF-EB94-4F5B-B54C-268F905801E7}" type="presParOf" srcId="{78ED5003-871A-42F7-84F0-2DF81CADD93B}" destId="{7AAB4B11-AE3D-4B50-AADC-75DC22DDE25A}" srcOrd="2" destOrd="0" presId="urn:microsoft.com/office/officeart/2008/layout/HorizontalMultiLevelHierarchy"/>
    <dgm:cxn modelId="{E2E74306-1BEE-48A0-B81D-2E895CC391E1}" type="presParOf" srcId="{7AAB4B11-AE3D-4B50-AADC-75DC22DDE25A}" destId="{AF5FA9E4-ED3A-4E69-8865-98B187313008}" srcOrd="0" destOrd="0" presId="urn:microsoft.com/office/officeart/2008/layout/HorizontalMultiLevelHierarchy"/>
    <dgm:cxn modelId="{D166594E-AA67-4349-BA19-CB382B031312}" type="presParOf" srcId="{78ED5003-871A-42F7-84F0-2DF81CADD93B}" destId="{0DC21E62-A87A-4018-9A52-F45B24A5E853}" srcOrd="3" destOrd="0" presId="urn:microsoft.com/office/officeart/2008/layout/HorizontalMultiLevelHierarchy"/>
    <dgm:cxn modelId="{3BD0BBBE-8863-4AC6-BABC-ADDF45A8AAE1}" type="presParOf" srcId="{0DC21E62-A87A-4018-9A52-F45B24A5E853}" destId="{97840B70-0E03-4132-82DB-88C558FB9245}" srcOrd="0" destOrd="0" presId="urn:microsoft.com/office/officeart/2008/layout/HorizontalMultiLevelHierarchy"/>
    <dgm:cxn modelId="{80977643-0AE7-4020-B62E-3BC758E04B9B}" type="presParOf" srcId="{0DC21E62-A87A-4018-9A52-F45B24A5E853}" destId="{39CF140A-278F-468E-A63C-39124E475846}" srcOrd="1" destOrd="0" presId="urn:microsoft.com/office/officeart/2008/layout/HorizontalMultiLevelHierarchy"/>
    <dgm:cxn modelId="{A68B09C6-0E27-41A1-A821-5F023C8ECE83}" type="presParOf" srcId="{E5362D07-4858-4A2C-A46A-314E33AF06E1}" destId="{5B56B3CE-BB89-41AB-A135-F2DE8DD8BF26}" srcOrd="2" destOrd="0" presId="urn:microsoft.com/office/officeart/2008/layout/HorizontalMultiLevelHierarchy"/>
    <dgm:cxn modelId="{E298AA2C-B8D0-490C-9C85-34693EFE30F6}" type="presParOf" srcId="{5B56B3CE-BB89-41AB-A135-F2DE8DD8BF26}" destId="{4CA3D8CE-0201-445A-9892-3A65CBF57928}" srcOrd="0" destOrd="0" presId="urn:microsoft.com/office/officeart/2008/layout/HorizontalMultiLevelHierarchy"/>
    <dgm:cxn modelId="{089C22F9-AE72-44D2-8C40-CF66FA06AD62}" type="presParOf" srcId="{E5362D07-4858-4A2C-A46A-314E33AF06E1}" destId="{E4273442-129B-4B98-A772-86E0A6A4AD43}" srcOrd="3" destOrd="0" presId="urn:microsoft.com/office/officeart/2008/layout/HorizontalMultiLevelHierarchy"/>
    <dgm:cxn modelId="{1A6DBA02-61F6-4FA0-B3AC-C85D444F6634}" type="presParOf" srcId="{E4273442-129B-4B98-A772-86E0A6A4AD43}" destId="{C95986DA-6B69-43E6-8BED-646E4A63B317}" srcOrd="0" destOrd="0" presId="urn:microsoft.com/office/officeart/2008/layout/HorizontalMultiLevelHierarchy"/>
    <dgm:cxn modelId="{2A565D33-3547-4DD5-AED0-5CC0278E687A}" type="presParOf" srcId="{E4273442-129B-4B98-A772-86E0A6A4AD43}" destId="{0959D2B6-3B53-4D55-A0E5-7DCB40EE8022}" srcOrd="1" destOrd="0" presId="urn:microsoft.com/office/officeart/2008/layout/HorizontalMultiLevelHierarchy"/>
    <dgm:cxn modelId="{A7B54E96-BC1B-4FBE-9BE2-873CB4FB9F12}" type="presParOf" srcId="{0959D2B6-3B53-4D55-A0E5-7DCB40EE8022}" destId="{35DED027-643F-47C2-9971-0E6715391CCD}" srcOrd="0" destOrd="0" presId="urn:microsoft.com/office/officeart/2008/layout/HorizontalMultiLevelHierarchy"/>
    <dgm:cxn modelId="{2642DDA6-2176-41F9-AF77-B874CB46602A}" type="presParOf" srcId="{35DED027-643F-47C2-9971-0E6715391CCD}" destId="{816776FD-76B4-467D-9E97-CB19CCCAEDDB}" srcOrd="0" destOrd="0" presId="urn:microsoft.com/office/officeart/2008/layout/HorizontalMultiLevelHierarchy"/>
    <dgm:cxn modelId="{749BACC7-BE92-4653-8E11-D38387D8BB5C}" type="presParOf" srcId="{0959D2B6-3B53-4D55-A0E5-7DCB40EE8022}" destId="{85A0AC5E-3C58-4CC6-81C6-F786CD3B2D35}" srcOrd="1" destOrd="0" presId="urn:microsoft.com/office/officeart/2008/layout/HorizontalMultiLevelHierarchy"/>
    <dgm:cxn modelId="{AA818F26-7D64-42CB-9BFD-8919991F1B0B}" type="presParOf" srcId="{85A0AC5E-3C58-4CC6-81C6-F786CD3B2D35}" destId="{576BB80C-775C-4C2D-910C-A34DDF54FB5B}" srcOrd="0" destOrd="0" presId="urn:microsoft.com/office/officeart/2008/layout/HorizontalMultiLevelHierarchy"/>
    <dgm:cxn modelId="{474274A3-87ED-4A6A-8A18-89E4FA6CE35C}" type="presParOf" srcId="{85A0AC5E-3C58-4CC6-81C6-F786CD3B2D35}" destId="{2E2CDB59-A2BF-42EA-A50C-E2F07CB04326}" srcOrd="1" destOrd="0" presId="urn:microsoft.com/office/officeart/2008/layout/HorizontalMultiLevelHierarchy"/>
    <dgm:cxn modelId="{70A89F99-15FE-4F7C-9609-52DF167F5EEC}" type="presParOf" srcId="{0959D2B6-3B53-4D55-A0E5-7DCB40EE8022}" destId="{F2A1F6B6-B7FC-49A0-A425-8C98DA81ACE0}" srcOrd="2" destOrd="0" presId="urn:microsoft.com/office/officeart/2008/layout/HorizontalMultiLevelHierarchy"/>
    <dgm:cxn modelId="{CEBED08B-A520-4366-8E2D-4FF714789463}" type="presParOf" srcId="{F2A1F6B6-B7FC-49A0-A425-8C98DA81ACE0}" destId="{2E06F5F7-B402-49A7-9AB2-E215BF516CDB}" srcOrd="0" destOrd="0" presId="urn:microsoft.com/office/officeart/2008/layout/HorizontalMultiLevelHierarchy"/>
    <dgm:cxn modelId="{44F404F9-3965-4167-99FB-A802C2B8F987}" type="presParOf" srcId="{0959D2B6-3B53-4D55-A0E5-7DCB40EE8022}" destId="{F37CBECB-6C81-4548-B89F-F23F9D051A9B}" srcOrd="3" destOrd="0" presId="urn:microsoft.com/office/officeart/2008/layout/HorizontalMultiLevelHierarchy"/>
    <dgm:cxn modelId="{E7959902-8074-44F5-92C3-1D3934C9E834}" type="presParOf" srcId="{F37CBECB-6C81-4548-B89F-F23F9D051A9B}" destId="{95440F24-3AA8-499B-B7D6-91ECBF47812A}" srcOrd="0" destOrd="0" presId="urn:microsoft.com/office/officeart/2008/layout/HorizontalMultiLevelHierarchy"/>
    <dgm:cxn modelId="{589817A0-F447-49D1-90AD-A04D30A89EB0}" type="presParOf" srcId="{F37CBECB-6C81-4548-B89F-F23F9D051A9B}" destId="{4AF4746E-AB7E-4E6C-A227-66F74D072090}" srcOrd="1" destOrd="0" presId="urn:microsoft.com/office/officeart/2008/layout/HorizontalMultiLevelHierarchy"/>
    <dgm:cxn modelId="{A779012B-3627-4782-8DF3-0790C0A70ADD}" type="presParOf" srcId="{E5362D07-4858-4A2C-A46A-314E33AF06E1}" destId="{0B042CAF-2C41-485B-866C-7CDE78BA3BA6}" srcOrd="4" destOrd="0" presId="urn:microsoft.com/office/officeart/2008/layout/HorizontalMultiLevelHierarchy"/>
    <dgm:cxn modelId="{C930DEC0-0F9C-482E-AD24-79D6C7E64606}" type="presParOf" srcId="{0B042CAF-2C41-485B-866C-7CDE78BA3BA6}" destId="{BE7B1908-ECAE-4ED5-8DB7-7D59A151A87A}" srcOrd="0" destOrd="0" presId="urn:microsoft.com/office/officeart/2008/layout/HorizontalMultiLevelHierarchy"/>
    <dgm:cxn modelId="{2E33DD3A-4CF5-48C5-8B32-EFC8ACE1974E}" type="presParOf" srcId="{E5362D07-4858-4A2C-A46A-314E33AF06E1}" destId="{2027F84B-A616-4E10-B58F-DB41CD982175}" srcOrd="5" destOrd="0" presId="urn:microsoft.com/office/officeart/2008/layout/HorizontalMultiLevelHierarchy"/>
    <dgm:cxn modelId="{44E836A3-5B60-4F09-AE30-5409D4190E2E}" type="presParOf" srcId="{2027F84B-A616-4E10-B58F-DB41CD982175}" destId="{1110CBB3-4B48-487E-9300-6E98CBB10B27}" srcOrd="0" destOrd="0" presId="urn:microsoft.com/office/officeart/2008/layout/HorizontalMultiLevelHierarchy"/>
    <dgm:cxn modelId="{E231496E-BE3C-45FD-8B60-2C46C142DB00}" type="presParOf" srcId="{2027F84B-A616-4E10-B58F-DB41CD982175}" destId="{2EE7402F-D38D-4F20-A1C9-2C074788D753}" srcOrd="1" destOrd="0" presId="urn:microsoft.com/office/officeart/2008/layout/HorizontalMultiLevelHierarchy"/>
    <dgm:cxn modelId="{3E4470C9-4EE8-49DA-8F1D-C036694124E7}" type="presParOf" srcId="{2EE7402F-D38D-4F20-A1C9-2C074788D753}" destId="{B8292535-C910-4111-9DD2-6EEB64D9B1E0}" srcOrd="0" destOrd="0" presId="urn:microsoft.com/office/officeart/2008/layout/HorizontalMultiLevelHierarchy"/>
    <dgm:cxn modelId="{12772737-7696-4138-9A19-660A55F4EA8D}" type="presParOf" srcId="{B8292535-C910-4111-9DD2-6EEB64D9B1E0}" destId="{1C61DBD6-1ED3-4FD0-940F-41438FD817DB}" srcOrd="0" destOrd="0" presId="urn:microsoft.com/office/officeart/2008/layout/HorizontalMultiLevelHierarchy"/>
    <dgm:cxn modelId="{884FEEFD-4DA8-4A07-98FD-F72D183C789E}" type="presParOf" srcId="{2EE7402F-D38D-4F20-A1C9-2C074788D753}" destId="{DE7CE763-3B86-4C08-9FC5-AE2EC0DA55D8}" srcOrd="1" destOrd="0" presId="urn:microsoft.com/office/officeart/2008/layout/HorizontalMultiLevelHierarchy"/>
    <dgm:cxn modelId="{14F5405C-6825-47BA-A364-C4C70E0728BB}" type="presParOf" srcId="{DE7CE763-3B86-4C08-9FC5-AE2EC0DA55D8}" destId="{E79EFC4D-05C3-4A7A-9331-834E6CB1134D}" srcOrd="0" destOrd="0" presId="urn:microsoft.com/office/officeart/2008/layout/HorizontalMultiLevelHierarchy"/>
    <dgm:cxn modelId="{96622344-CF0E-4666-8CBD-40ABB29DBFBF}" type="presParOf" srcId="{DE7CE763-3B86-4C08-9FC5-AE2EC0DA55D8}" destId="{F73EBC0E-ED37-420A-A823-1B0F96850E9D}" srcOrd="1" destOrd="0" presId="urn:microsoft.com/office/officeart/2008/layout/HorizontalMultiLevelHierarchy"/>
    <dgm:cxn modelId="{4B648383-ABDA-4A14-BB2C-D4105FCB0EDF}" type="presParOf" srcId="{2EE7402F-D38D-4F20-A1C9-2C074788D753}" destId="{36A8BEF7-85B9-4C1B-9A05-159BD68DD98E}" srcOrd="2" destOrd="0" presId="urn:microsoft.com/office/officeart/2008/layout/HorizontalMultiLevelHierarchy"/>
    <dgm:cxn modelId="{272813BA-A143-4E37-86B6-9D6AC4E010B9}" type="presParOf" srcId="{36A8BEF7-85B9-4C1B-9A05-159BD68DD98E}" destId="{406968B7-9D25-4AED-930D-2E4C21C05914}" srcOrd="0" destOrd="0" presId="urn:microsoft.com/office/officeart/2008/layout/HorizontalMultiLevelHierarchy"/>
    <dgm:cxn modelId="{76F88882-5217-4246-8085-9C58FC564C5C}" type="presParOf" srcId="{2EE7402F-D38D-4F20-A1C9-2C074788D753}" destId="{4D3116DA-E749-4D9B-B31D-496DB518F69F}" srcOrd="3" destOrd="0" presId="urn:microsoft.com/office/officeart/2008/layout/HorizontalMultiLevelHierarchy"/>
    <dgm:cxn modelId="{45359D46-155A-4240-BF10-9A4A13DD088E}" type="presParOf" srcId="{4D3116DA-E749-4D9B-B31D-496DB518F69F}" destId="{DA7D1885-EB0F-416A-987C-800F695E561A}" srcOrd="0" destOrd="0" presId="urn:microsoft.com/office/officeart/2008/layout/HorizontalMultiLevelHierarchy"/>
    <dgm:cxn modelId="{C41E824C-2318-4C27-A80C-3FC70A2F4464}" type="presParOf" srcId="{4D3116DA-E749-4D9B-B31D-496DB518F69F}" destId="{A02394A9-37D0-4183-B9A5-A919E84B05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BC5A1-BC2C-4104-9E9D-8ADC6410C239}">
      <dsp:nvSpPr>
        <dsp:cNvPr id="0" name=""/>
        <dsp:cNvSpPr/>
      </dsp:nvSpPr>
      <dsp:spPr>
        <a:xfrm>
          <a:off x="1367514" y="1229685"/>
          <a:ext cx="91440" cy="29409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89259" y="0"/>
              </a:lnTo>
              <a:lnTo>
                <a:pt x="89259" y="2940994"/>
              </a:lnTo>
              <a:lnTo>
                <a:pt x="132799" y="294099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/>
        </a:p>
      </dsp:txBody>
      <dsp:txXfrm>
        <a:off x="1339677" y="2626626"/>
        <a:ext cx="147114" cy="147114"/>
      </dsp:txXfrm>
    </dsp:sp>
    <dsp:sp modelId="{A6B9A713-D7C5-4B1B-B028-A196080A873A}">
      <dsp:nvSpPr>
        <dsp:cNvPr id="0" name=""/>
        <dsp:cNvSpPr/>
      </dsp:nvSpPr>
      <dsp:spPr>
        <a:xfrm>
          <a:off x="1413234" y="1229685"/>
          <a:ext cx="153749" cy="2207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874" y="0"/>
              </a:lnTo>
              <a:lnTo>
                <a:pt x="76874" y="2207618"/>
              </a:lnTo>
              <a:lnTo>
                <a:pt x="153749" y="220761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/>
        </a:p>
      </dsp:txBody>
      <dsp:txXfrm>
        <a:off x="1434785" y="2278170"/>
        <a:ext cx="110648" cy="110648"/>
      </dsp:txXfrm>
    </dsp:sp>
    <dsp:sp modelId="{D86E2FFB-4937-4649-BCC9-425E8D298246}">
      <dsp:nvSpPr>
        <dsp:cNvPr id="0" name=""/>
        <dsp:cNvSpPr/>
      </dsp:nvSpPr>
      <dsp:spPr>
        <a:xfrm>
          <a:off x="3003449" y="2576960"/>
          <a:ext cx="289507" cy="1418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753" y="0"/>
              </a:lnTo>
              <a:lnTo>
                <a:pt x="144753" y="1418498"/>
              </a:lnTo>
              <a:lnTo>
                <a:pt x="289507" y="141849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112009" y="3250016"/>
        <a:ext cx="72387" cy="72387"/>
      </dsp:txXfrm>
    </dsp:sp>
    <dsp:sp modelId="{36E1B3AF-7116-47BD-BA62-D0B7080CCFED}">
      <dsp:nvSpPr>
        <dsp:cNvPr id="0" name=""/>
        <dsp:cNvSpPr/>
      </dsp:nvSpPr>
      <dsp:spPr>
        <a:xfrm>
          <a:off x="3003449" y="2576960"/>
          <a:ext cx="466851" cy="546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425" y="0"/>
              </a:lnTo>
              <a:lnTo>
                <a:pt x="233425" y="546290"/>
              </a:lnTo>
              <a:lnTo>
                <a:pt x="466851" y="54629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218910" y="2832141"/>
        <a:ext cx="35929" cy="35929"/>
      </dsp:txXfrm>
    </dsp:sp>
    <dsp:sp modelId="{0B042CAF-2C41-485B-866C-7CDE78BA3BA6}">
      <dsp:nvSpPr>
        <dsp:cNvPr id="0" name=""/>
        <dsp:cNvSpPr/>
      </dsp:nvSpPr>
      <dsp:spPr>
        <a:xfrm>
          <a:off x="1367514" y="1229685"/>
          <a:ext cx="91440" cy="1347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76341" y="0"/>
              </a:lnTo>
              <a:lnTo>
                <a:pt x="76341" y="1347274"/>
              </a:lnTo>
              <a:lnTo>
                <a:pt x="106963" y="1347274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79517" y="1869606"/>
        <a:ext cx="67433" cy="67433"/>
      </dsp:txXfrm>
    </dsp:sp>
    <dsp:sp modelId="{35DED027-643F-47C2-9971-0E6715391CCD}">
      <dsp:nvSpPr>
        <dsp:cNvPr id="0" name=""/>
        <dsp:cNvSpPr/>
      </dsp:nvSpPr>
      <dsp:spPr>
        <a:xfrm>
          <a:off x="2663972" y="1826372"/>
          <a:ext cx="865443" cy="434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2721" y="0"/>
              </a:lnTo>
              <a:lnTo>
                <a:pt x="432721" y="434336"/>
              </a:lnTo>
              <a:lnTo>
                <a:pt x="865443" y="434336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072486" y="2019332"/>
        <a:ext cx="48415" cy="48415"/>
      </dsp:txXfrm>
    </dsp:sp>
    <dsp:sp modelId="{5B56B3CE-BB89-41AB-A135-F2DE8DD8BF26}">
      <dsp:nvSpPr>
        <dsp:cNvPr id="0" name=""/>
        <dsp:cNvSpPr/>
      </dsp:nvSpPr>
      <dsp:spPr>
        <a:xfrm>
          <a:off x="1367514" y="1229685"/>
          <a:ext cx="91440" cy="596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66530" y="0"/>
              </a:lnTo>
              <a:lnTo>
                <a:pt x="66530" y="596686"/>
              </a:lnTo>
              <a:lnTo>
                <a:pt x="87340" y="596686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98280" y="1513075"/>
        <a:ext cx="29906" cy="29906"/>
      </dsp:txXfrm>
    </dsp:sp>
    <dsp:sp modelId="{9DBC32AE-46E0-4CD1-A964-C7217798EA60}">
      <dsp:nvSpPr>
        <dsp:cNvPr id="0" name=""/>
        <dsp:cNvSpPr/>
      </dsp:nvSpPr>
      <dsp:spPr>
        <a:xfrm>
          <a:off x="2686371" y="769127"/>
          <a:ext cx="547470" cy="825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5" y="0"/>
              </a:lnTo>
              <a:lnTo>
                <a:pt x="273735" y="825437"/>
              </a:lnTo>
              <a:lnTo>
                <a:pt x="547470" y="82543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935344" y="1157083"/>
        <a:ext cx="49524" cy="49524"/>
      </dsp:txXfrm>
    </dsp:sp>
    <dsp:sp modelId="{3629C91A-C1EE-43F1-957A-41114723552D}">
      <dsp:nvSpPr>
        <dsp:cNvPr id="0" name=""/>
        <dsp:cNvSpPr/>
      </dsp:nvSpPr>
      <dsp:spPr>
        <a:xfrm>
          <a:off x="2686371" y="668659"/>
          <a:ext cx="4296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0467"/>
              </a:moveTo>
              <a:lnTo>
                <a:pt x="214828" y="100467"/>
              </a:lnTo>
              <a:lnTo>
                <a:pt x="214828" y="45720"/>
              </a:lnTo>
              <a:lnTo>
                <a:pt x="429656" y="4572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890371" y="703551"/>
        <a:ext cx="21656" cy="21656"/>
      </dsp:txXfrm>
    </dsp:sp>
    <dsp:sp modelId="{E0E8751D-25B0-49F6-8BD6-1AE720FE00F2}">
      <dsp:nvSpPr>
        <dsp:cNvPr id="0" name=""/>
        <dsp:cNvSpPr/>
      </dsp:nvSpPr>
      <dsp:spPr>
        <a:xfrm>
          <a:off x="1413234" y="769127"/>
          <a:ext cx="153749" cy="460558"/>
        </a:xfrm>
        <a:custGeom>
          <a:avLst/>
          <a:gdLst/>
          <a:ahLst/>
          <a:cxnLst/>
          <a:rect l="0" t="0" r="0" b="0"/>
          <a:pathLst>
            <a:path>
              <a:moveTo>
                <a:pt x="0" y="460558"/>
              </a:moveTo>
              <a:lnTo>
                <a:pt x="76874" y="460558"/>
              </a:lnTo>
              <a:lnTo>
                <a:pt x="76874" y="0"/>
              </a:lnTo>
              <a:lnTo>
                <a:pt x="153749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477970" y="987268"/>
        <a:ext cx="24277" cy="24277"/>
      </dsp:txXfrm>
    </dsp:sp>
    <dsp:sp modelId="{31701DDF-4BA4-40CD-93CE-A42E291FC80F}">
      <dsp:nvSpPr>
        <dsp:cNvPr id="0" name=""/>
        <dsp:cNvSpPr/>
      </dsp:nvSpPr>
      <dsp:spPr>
        <a:xfrm flipH="1">
          <a:off x="40633" y="459106"/>
          <a:ext cx="1204042" cy="154115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5500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solidFill>
                <a:schemeClr val="tx1"/>
              </a:solidFill>
            </a:rPr>
            <a:t>คนไข้ </a:t>
          </a:r>
          <a:r>
            <a:rPr lang="en-US" sz="1600" kern="1200" dirty="0" smtClean="0">
              <a:solidFill>
                <a:schemeClr val="tx1"/>
              </a:solidFill>
            </a:rPr>
            <a:t>sepsis</a:t>
          </a:r>
          <a:r>
            <a:rPr lang="th-TH" sz="1600" kern="1200" dirty="0" smtClean="0">
              <a:solidFill>
                <a:schemeClr val="tx1"/>
              </a:solidFill>
            </a:rPr>
            <a:t> ได้รับการรักษาอย่างรวดเร็วและ ไม่เสียชีวิต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99409" y="517882"/>
        <a:ext cx="1086490" cy="1423606"/>
      </dsp:txXfrm>
    </dsp:sp>
    <dsp:sp modelId="{CF5CEE62-B934-4D9E-84CB-152EE3946C13}">
      <dsp:nvSpPr>
        <dsp:cNvPr id="0" name=""/>
        <dsp:cNvSpPr/>
      </dsp:nvSpPr>
      <dsp:spPr>
        <a:xfrm>
          <a:off x="1566984" y="480577"/>
          <a:ext cx="1119387" cy="57709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Early detection</a:t>
          </a:r>
          <a:r>
            <a:rPr lang="en-GB" sz="1100" kern="1200" dirty="0" smtClean="0">
              <a:solidFill>
                <a:schemeClr val="tx1"/>
              </a:solidFill>
            </a:rPr>
            <a:t> ,Diagnosis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1595156" y="508749"/>
        <a:ext cx="1063043" cy="520755"/>
      </dsp:txXfrm>
    </dsp:sp>
    <dsp:sp modelId="{698C40A9-F66D-45B9-83BD-8C24309EC503}">
      <dsp:nvSpPr>
        <dsp:cNvPr id="0" name=""/>
        <dsp:cNvSpPr/>
      </dsp:nvSpPr>
      <dsp:spPr>
        <a:xfrm>
          <a:off x="3116028" y="387544"/>
          <a:ext cx="1767770" cy="653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Good interview Pt history </a:t>
          </a:r>
          <a:r>
            <a:rPr lang="th-TH" sz="1200" kern="1200" dirty="0" smtClean="0">
              <a:solidFill>
                <a:schemeClr val="bg1"/>
              </a:solidFill>
            </a:rPr>
            <a:t>(การซักประวัติผู้ป่วย</a:t>
          </a:r>
          <a:r>
            <a:rPr lang="th-TH" sz="1400" kern="1200" dirty="0" smtClean="0">
              <a:solidFill>
                <a:schemeClr val="bg1"/>
              </a:solidFill>
            </a:rPr>
            <a:t>อย่าง</a:t>
          </a:r>
          <a:r>
            <a:rPr lang="th-TH" sz="1200" kern="1200" dirty="0" smtClean="0">
              <a:solidFill>
                <a:schemeClr val="bg1"/>
              </a:solidFill>
            </a:rPr>
            <a:t>ถูกต้อง)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3147938" y="419454"/>
        <a:ext cx="1703950" cy="589851"/>
      </dsp:txXfrm>
    </dsp:sp>
    <dsp:sp modelId="{454B2380-8796-4145-A715-F26FDB08EBFC}">
      <dsp:nvSpPr>
        <dsp:cNvPr id="0" name=""/>
        <dsp:cNvSpPr/>
      </dsp:nvSpPr>
      <dsp:spPr>
        <a:xfrm>
          <a:off x="3233842" y="1423926"/>
          <a:ext cx="1369481" cy="341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CPG for sepsis</a:t>
          </a:r>
          <a:endParaRPr lang="en-GB" sz="1500" kern="1200" dirty="0">
            <a:solidFill>
              <a:schemeClr val="bg1"/>
            </a:solidFill>
          </a:endParaRPr>
        </a:p>
      </dsp:txBody>
      <dsp:txXfrm>
        <a:off x="3233842" y="1423926"/>
        <a:ext cx="1369481" cy="341276"/>
      </dsp:txXfrm>
    </dsp:sp>
    <dsp:sp modelId="{C95986DA-6B69-43E6-8BED-646E4A63B317}">
      <dsp:nvSpPr>
        <dsp:cNvPr id="0" name=""/>
        <dsp:cNvSpPr/>
      </dsp:nvSpPr>
      <dsp:spPr>
        <a:xfrm>
          <a:off x="1454854" y="1597158"/>
          <a:ext cx="1209117" cy="45842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900" kern="1200" dirty="0" smtClean="0">
              <a:solidFill>
                <a:schemeClr val="tx1"/>
              </a:solidFill>
            </a:rPr>
            <a:t>การได้รับ </a:t>
          </a:r>
          <a:r>
            <a:rPr lang="en-US" sz="900" kern="1200" dirty="0" smtClean="0">
              <a:solidFill>
                <a:schemeClr val="tx1"/>
              </a:solidFill>
            </a:rPr>
            <a:t>Antibiotic </a:t>
          </a:r>
          <a:r>
            <a:rPr lang="th-TH" sz="900" kern="1200" dirty="0" smtClean="0">
              <a:solidFill>
                <a:schemeClr val="tx1"/>
              </a:solidFill>
            </a:rPr>
            <a:t>ที่รวดเร็ว ทันเวลา</a:t>
          </a:r>
          <a:endParaRPr lang="en-GB" sz="900" kern="1200" dirty="0">
            <a:solidFill>
              <a:schemeClr val="tx1"/>
            </a:solidFill>
          </a:endParaRPr>
        </a:p>
      </dsp:txBody>
      <dsp:txXfrm>
        <a:off x="1477233" y="1619537"/>
        <a:ext cx="1164359" cy="413668"/>
      </dsp:txXfrm>
    </dsp:sp>
    <dsp:sp modelId="{576BB80C-775C-4C2D-910C-A34DDF54FB5B}">
      <dsp:nvSpPr>
        <dsp:cNvPr id="0" name=""/>
        <dsp:cNvSpPr/>
      </dsp:nvSpPr>
      <dsp:spPr>
        <a:xfrm>
          <a:off x="3529416" y="2074198"/>
          <a:ext cx="1319937" cy="373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Medication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3547625" y="2092407"/>
        <a:ext cx="1283519" cy="336600"/>
      </dsp:txXfrm>
    </dsp:sp>
    <dsp:sp modelId="{1110CBB3-4B48-487E-9300-6E98CBB10B27}">
      <dsp:nvSpPr>
        <dsp:cNvPr id="0" name=""/>
        <dsp:cNvSpPr/>
      </dsp:nvSpPr>
      <dsp:spPr>
        <a:xfrm>
          <a:off x="1474477" y="2220055"/>
          <a:ext cx="1528971" cy="71381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 smtClean="0">
              <a:solidFill>
                <a:schemeClr val="tx1"/>
              </a:solidFill>
            </a:rPr>
            <a:t>การเฝ้าระวังสัญญาณชีพที่อาจเปลี่ยนแปลงไปได้ทุกเมื่อ</a:t>
          </a:r>
          <a:r>
            <a:rPr lang="en-GB" sz="1200" kern="1200" dirty="0" smtClean="0"/>
            <a:t> 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1509322" y="2254900"/>
        <a:ext cx="1459281" cy="644121"/>
      </dsp:txXfrm>
    </dsp:sp>
    <dsp:sp modelId="{9EEA9829-C471-4FD6-977C-65696D5FFC1D}">
      <dsp:nvSpPr>
        <dsp:cNvPr id="0" name=""/>
        <dsp:cNvSpPr/>
      </dsp:nvSpPr>
      <dsp:spPr>
        <a:xfrm>
          <a:off x="3470301" y="2901818"/>
          <a:ext cx="1344675" cy="442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solidFill>
                <a:schemeClr val="bg1"/>
              </a:solidFill>
            </a:rPr>
            <a:t>Close monitoring vital sig</a:t>
          </a:r>
          <a:r>
            <a:rPr lang="en-US" sz="900" kern="1200" dirty="0" smtClean="0">
              <a:solidFill>
                <a:schemeClr val="bg1"/>
              </a:solidFill>
            </a:rPr>
            <a:t>ns </a:t>
          </a:r>
          <a:r>
            <a:rPr lang="en-GB" sz="1200" kern="1200" dirty="0" smtClean="0">
              <a:solidFill>
                <a:schemeClr val="bg1"/>
              </a:solidFill>
            </a:rPr>
            <a:t>oxygen</a:t>
          </a:r>
          <a:r>
            <a:rPr lang="en-GB" sz="900" kern="1200" dirty="0" smtClean="0">
              <a:solidFill>
                <a:schemeClr val="bg1"/>
              </a:solidFill>
            </a:rPr>
            <a:t> </a:t>
          </a:r>
          <a:r>
            <a:rPr lang="en-GB" sz="1400" kern="1200" dirty="0" smtClean="0">
              <a:solidFill>
                <a:schemeClr val="bg1"/>
              </a:solidFill>
            </a:rPr>
            <a:t>sat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3491920" y="2923437"/>
        <a:ext cx="1301437" cy="399626"/>
      </dsp:txXfrm>
    </dsp:sp>
    <dsp:sp modelId="{9D4B8EAF-8B90-4256-B10F-8CF25049712C}">
      <dsp:nvSpPr>
        <dsp:cNvPr id="0" name=""/>
        <dsp:cNvSpPr/>
      </dsp:nvSpPr>
      <dsp:spPr>
        <a:xfrm>
          <a:off x="3292956" y="3752287"/>
          <a:ext cx="1245240" cy="486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bg1"/>
              </a:solidFill>
            </a:rPr>
            <a:t>Good nursing care</a:t>
          </a:r>
          <a:endParaRPr lang="en-GB" sz="1500" kern="1200" dirty="0">
            <a:solidFill>
              <a:schemeClr val="bg1"/>
            </a:solidFill>
          </a:endParaRPr>
        </a:p>
      </dsp:txBody>
      <dsp:txXfrm>
        <a:off x="3292956" y="3752287"/>
        <a:ext cx="1245240" cy="486343"/>
      </dsp:txXfrm>
    </dsp:sp>
    <dsp:sp modelId="{42AFE72E-2E9A-4D8B-9E88-BFA08BED0E7A}">
      <dsp:nvSpPr>
        <dsp:cNvPr id="0" name=""/>
        <dsp:cNvSpPr/>
      </dsp:nvSpPr>
      <dsp:spPr>
        <a:xfrm>
          <a:off x="1566984" y="3266665"/>
          <a:ext cx="1119387" cy="34127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solidFill>
                <a:schemeClr val="tx1"/>
              </a:solidFill>
            </a:rPr>
            <a:t>Promt</a:t>
          </a:r>
          <a:r>
            <a:rPr lang="en-US" sz="1000" kern="1200" dirty="0" smtClean="0">
              <a:solidFill>
                <a:schemeClr val="tx1"/>
              </a:solidFill>
            </a:rPr>
            <a:t> resuscitate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1583644" y="3283325"/>
        <a:ext cx="1086067" cy="307956"/>
      </dsp:txXfrm>
    </dsp:sp>
    <dsp:sp modelId="{FC0EFAFA-C419-47B1-99AE-4E9DADFFF6B2}">
      <dsp:nvSpPr>
        <dsp:cNvPr id="0" name=""/>
        <dsp:cNvSpPr/>
      </dsp:nvSpPr>
      <dsp:spPr>
        <a:xfrm>
          <a:off x="1500313" y="4000042"/>
          <a:ext cx="1283579" cy="34127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tx1"/>
              </a:solidFill>
            </a:rPr>
            <a:t>Promt</a:t>
          </a:r>
          <a:r>
            <a:rPr lang="en-US" sz="1200" kern="1200" dirty="0" smtClean="0">
              <a:solidFill>
                <a:schemeClr val="tx1"/>
              </a:solidFill>
            </a:rPr>
            <a:t> transfer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1516973" y="4016702"/>
        <a:ext cx="1250259" cy="307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92535-C910-4111-9DD2-6EEB64D9B1E0}">
      <dsp:nvSpPr>
        <dsp:cNvPr id="0" name=""/>
        <dsp:cNvSpPr/>
      </dsp:nvSpPr>
      <dsp:spPr>
        <a:xfrm>
          <a:off x="3449843" y="3625099"/>
          <a:ext cx="91440" cy="713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83557" y="0"/>
              </a:lnTo>
              <a:lnTo>
                <a:pt x="83557" y="713682"/>
              </a:lnTo>
              <a:lnTo>
                <a:pt x="121395" y="713682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477621" y="3963998"/>
        <a:ext cx="35884" cy="35884"/>
      </dsp:txXfrm>
    </dsp:sp>
    <dsp:sp modelId="{0B042CAF-2C41-485B-866C-7CDE78BA3BA6}">
      <dsp:nvSpPr>
        <dsp:cNvPr id="0" name=""/>
        <dsp:cNvSpPr/>
      </dsp:nvSpPr>
      <dsp:spPr>
        <a:xfrm>
          <a:off x="1806360" y="1540910"/>
          <a:ext cx="123397" cy="2084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698" y="0"/>
              </a:lnTo>
              <a:lnTo>
                <a:pt x="61698" y="2084189"/>
              </a:lnTo>
              <a:lnTo>
                <a:pt x="123397" y="2084189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815863" y="2530808"/>
        <a:ext cx="104391" cy="104391"/>
      </dsp:txXfrm>
    </dsp:sp>
    <dsp:sp modelId="{F2A1F6B6-B7FC-49A0-A425-8C98DA81ACE0}">
      <dsp:nvSpPr>
        <dsp:cNvPr id="0" name=""/>
        <dsp:cNvSpPr/>
      </dsp:nvSpPr>
      <dsp:spPr>
        <a:xfrm>
          <a:off x="3449843" y="2340470"/>
          <a:ext cx="91440" cy="4492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90517" y="0"/>
              </a:lnTo>
              <a:lnTo>
                <a:pt x="90517" y="449204"/>
              </a:lnTo>
              <a:lnTo>
                <a:pt x="135315" y="449204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484112" y="2553621"/>
        <a:ext cx="22902" cy="22902"/>
      </dsp:txXfrm>
    </dsp:sp>
    <dsp:sp modelId="{5B56B3CE-BB89-41AB-A135-F2DE8DD8BF26}">
      <dsp:nvSpPr>
        <dsp:cNvPr id="0" name=""/>
        <dsp:cNvSpPr/>
      </dsp:nvSpPr>
      <dsp:spPr>
        <a:xfrm>
          <a:off x="1806360" y="1540910"/>
          <a:ext cx="123397" cy="799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698" y="0"/>
              </a:lnTo>
              <a:lnTo>
                <a:pt x="61698" y="799560"/>
              </a:lnTo>
              <a:lnTo>
                <a:pt x="123397" y="79956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847834" y="1920464"/>
        <a:ext cx="40451" cy="40451"/>
      </dsp:txXfrm>
    </dsp:sp>
    <dsp:sp modelId="{855C0030-740F-47F0-B89A-8621658587B7}">
      <dsp:nvSpPr>
        <dsp:cNvPr id="0" name=""/>
        <dsp:cNvSpPr/>
      </dsp:nvSpPr>
      <dsp:spPr>
        <a:xfrm>
          <a:off x="3352840" y="238689"/>
          <a:ext cx="259266" cy="1819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633" y="0"/>
              </a:lnTo>
              <a:lnTo>
                <a:pt x="129633" y="1819835"/>
              </a:lnTo>
              <a:lnTo>
                <a:pt x="259266" y="181983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436518" y="1102652"/>
        <a:ext cx="91910" cy="91910"/>
      </dsp:txXfrm>
    </dsp:sp>
    <dsp:sp modelId="{7AAB4B11-AE3D-4B50-AADC-75DC22DDE25A}">
      <dsp:nvSpPr>
        <dsp:cNvPr id="0" name=""/>
        <dsp:cNvSpPr/>
      </dsp:nvSpPr>
      <dsp:spPr>
        <a:xfrm>
          <a:off x="3352840" y="238689"/>
          <a:ext cx="438002" cy="1215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001" y="0"/>
              </a:lnTo>
              <a:lnTo>
                <a:pt x="219001" y="1215067"/>
              </a:lnTo>
              <a:lnTo>
                <a:pt x="438002" y="1215067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39551" y="813933"/>
        <a:ext cx="64580" cy="64580"/>
      </dsp:txXfrm>
    </dsp:sp>
    <dsp:sp modelId="{3629C91A-C1EE-43F1-957A-41114723552D}">
      <dsp:nvSpPr>
        <dsp:cNvPr id="0" name=""/>
        <dsp:cNvSpPr/>
      </dsp:nvSpPr>
      <dsp:spPr>
        <a:xfrm>
          <a:off x="3352840" y="192969"/>
          <a:ext cx="4325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2506" y="4572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58281" y="227877"/>
        <a:ext cx="21625" cy="21625"/>
      </dsp:txXfrm>
    </dsp:sp>
    <dsp:sp modelId="{E0E8751D-25B0-49F6-8BD6-1AE720FE00F2}">
      <dsp:nvSpPr>
        <dsp:cNvPr id="0" name=""/>
        <dsp:cNvSpPr/>
      </dsp:nvSpPr>
      <dsp:spPr>
        <a:xfrm>
          <a:off x="1741315" y="238689"/>
          <a:ext cx="91440" cy="1302220"/>
        </a:xfrm>
        <a:custGeom>
          <a:avLst/>
          <a:gdLst/>
          <a:ahLst/>
          <a:cxnLst/>
          <a:rect l="0" t="0" r="0" b="0"/>
          <a:pathLst>
            <a:path>
              <a:moveTo>
                <a:pt x="65045" y="1302220"/>
              </a:moveTo>
              <a:lnTo>
                <a:pt x="45720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754476" y="857240"/>
        <a:ext cx="65118" cy="65118"/>
      </dsp:txXfrm>
    </dsp:sp>
    <dsp:sp modelId="{31701DDF-4BA4-40CD-93CE-A42E291FC80F}">
      <dsp:nvSpPr>
        <dsp:cNvPr id="0" name=""/>
        <dsp:cNvSpPr/>
      </dsp:nvSpPr>
      <dsp:spPr>
        <a:xfrm flipH="1">
          <a:off x="0" y="533908"/>
          <a:ext cx="1598719" cy="20140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5500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ผู้ป่วย</a:t>
          </a:r>
          <a:r>
            <a:rPr lang="en-US" sz="20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 AMI </a:t>
          </a:r>
          <a:r>
            <a:rPr lang="th-TH" sz="20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ได้รับการดูแลรักษาอย่างถูกต้องรวดเร็วและปลอดภัย</a:t>
          </a:r>
          <a:endParaRPr lang="en-GB" sz="20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78043" y="611951"/>
        <a:ext cx="1442633" cy="1857916"/>
      </dsp:txXfrm>
    </dsp:sp>
    <dsp:sp modelId="{CF5CEE62-B934-4D9E-84CB-152EE3946C13}">
      <dsp:nvSpPr>
        <dsp:cNvPr id="0" name=""/>
        <dsp:cNvSpPr/>
      </dsp:nvSpPr>
      <dsp:spPr>
        <a:xfrm>
          <a:off x="1787035" y="0"/>
          <a:ext cx="1565805" cy="477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Early detection</a:t>
          </a:r>
          <a:r>
            <a:rPr lang="en-GB" sz="11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 </a:t>
          </a:r>
          <a:endParaRPr lang="en-GB" sz="11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1810339" y="23304"/>
        <a:ext cx="1519197" cy="430771"/>
      </dsp:txXfrm>
    </dsp:sp>
    <dsp:sp modelId="{698C40A9-F66D-45B9-83BD-8C24309EC503}">
      <dsp:nvSpPr>
        <dsp:cNvPr id="0" name=""/>
        <dsp:cNvSpPr/>
      </dsp:nvSpPr>
      <dsp:spPr>
        <a:xfrm>
          <a:off x="3785347" y="0"/>
          <a:ext cx="1565805" cy="477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</a:t>
          </a:r>
          <a:r>
            <a:rPr lang="th-TH" sz="1100" kern="1200" dirty="0" smtClean="0"/>
            <a:t>จุดรับผู้ป่วย/คัดแยกผู้ป่วย </a:t>
          </a:r>
          <a:r>
            <a:rPr lang="en-US" sz="1100" kern="1200" dirty="0" smtClean="0"/>
            <a:t>OPD or ER </a:t>
          </a:r>
          <a:endParaRPr lang="en-GB" sz="1100" kern="1200" dirty="0"/>
        </a:p>
      </dsp:txBody>
      <dsp:txXfrm>
        <a:off x="3808651" y="23304"/>
        <a:ext cx="1519197" cy="430771"/>
      </dsp:txXfrm>
    </dsp:sp>
    <dsp:sp modelId="{97840B70-0E03-4132-82DB-88C558FB9245}">
      <dsp:nvSpPr>
        <dsp:cNvPr id="0" name=""/>
        <dsp:cNvSpPr/>
      </dsp:nvSpPr>
      <dsp:spPr>
        <a:xfrm>
          <a:off x="3790843" y="1215067"/>
          <a:ext cx="1565805" cy="477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ngsana New" pitchFamily="18" charset="-34"/>
              <a:cs typeface="Angsana New" pitchFamily="18" charset="-34"/>
            </a:rPr>
            <a:t>LAB Screening/Routine LAB </a:t>
          </a:r>
          <a:r>
            <a:rPr lang="th-TH" sz="1100" kern="1200" dirty="0" smtClean="0">
              <a:latin typeface="Angsana New" pitchFamily="18" charset="-34"/>
              <a:cs typeface="Angsana New" pitchFamily="18" charset="-34"/>
            </a:rPr>
            <a:t> ใน </a:t>
          </a:r>
          <a:r>
            <a:rPr lang="en-US" sz="1100" kern="1200" dirty="0" smtClean="0">
              <a:latin typeface="Angsana New" pitchFamily="18" charset="-34"/>
              <a:cs typeface="Angsana New" pitchFamily="18" charset="-34"/>
            </a:rPr>
            <a:t>NCD - Clinic</a:t>
          </a:r>
          <a:endParaRPr lang="en-GB" sz="1100" kern="1200" dirty="0">
            <a:latin typeface="Angsana New" pitchFamily="18" charset="-34"/>
            <a:cs typeface="Angsana New" pitchFamily="18" charset="-34"/>
          </a:endParaRPr>
        </a:p>
      </dsp:txBody>
      <dsp:txXfrm>
        <a:off x="3814147" y="1238371"/>
        <a:ext cx="1519197" cy="430771"/>
      </dsp:txXfrm>
    </dsp:sp>
    <dsp:sp modelId="{50F4CAFB-2447-4D02-9342-0E022D9B3EE0}">
      <dsp:nvSpPr>
        <dsp:cNvPr id="0" name=""/>
        <dsp:cNvSpPr/>
      </dsp:nvSpPr>
      <dsp:spPr>
        <a:xfrm>
          <a:off x="3612106" y="1819835"/>
          <a:ext cx="1565805" cy="477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ngsana New" pitchFamily="18" charset="-34"/>
              <a:cs typeface="Angsana New" pitchFamily="18" charset="-34"/>
            </a:rPr>
            <a:t>Accurate of diagnosis</a:t>
          </a:r>
          <a:endParaRPr lang="en-GB" sz="1100" kern="1200" dirty="0">
            <a:latin typeface="Angsana New" pitchFamily="18" charset="-34"/>
            <a:cs typeface="Angsana New" pitchFamily="18" charset="-34"/>
          </a:endParaRPr>
        </a:p>
      </dsp:txBody>
      <dsp:txXfrm>
        <a:off x="3612106" y="1819835"/>
        <a:ext cx="1565805" cy="477379"/>
      </dsp:txXfrm>
    </dsp:sp>
    <dsp:sp modelId="{C95986DA-6B69-43E6-8BED-646E4A63B317}">
      <dsp:nvSpPr>
        <dsp:cNvPr id="0" name=""/>
        <dsp:cNvSpPr/>
      </dsp:nvSpPr>
      <dsp:spPr>
        <a:xfrm>
          <a:off x="1929758" y="2101780"/>
          <a:ext cx="1565805" cy="477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Treatment</a:t>
          </a:r>
          <a:endParaRPr lang="en-GB" sz="11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1953062" y="2125084"/>
        <a:ext cx="1519197" cy="430771"/>
      </dsp:txXfrm>
    </dsp:sp>
    <dsp:sp modelId="{95440F24-3AA8-499B-B7D6-91ECBF47812A}">
      <dsp:nvSpPr>
        <dsp:cNvPr id="0" name=""/>
        <dsp:cNvSpPr/>
      </dsp:nvSpPr>
      <dsp:spPr>
        <a:xfrm>
          <a:off x="3585159" y="2550985"/>
          <a:ext cx="1565805" cy="477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ngsana New" pitchFamily="18" charset="-34"/>
              <a:cs typeface="Angsana New" pitchFamily="18" charset="-34"/>
            </a:rPr>
            <a:t>Drugs </a:t>
          </a:r>
          <a:endParaRPr lang="en-GB" sz="1100" kern="1200" dirty="0">
            <a:latin typeface="Angsana New" pitchFamily="18" charset="-34"/>
            <a:cs typeface="Angsana New" pitchFamily="18" charset="-34"/>
          </a:endParaRPr>
        </a:p>
      </dsp:txBody>
      <dsp:txXfrm>
        <a:off x="3608463" y="2574289"/>
        <a:ext cx="1519197" cy="430771"/>
      </dsp:txXfrm>
    </dsp:sp>
    <dsp:sp modelId="{1110CBB3-4B48-487E-9300-6E98CBB10B27}">
      <dsp:nvSpPr>
        <dsp:cNvPr id="0" name=""/>
        <dsp:cNvSpPr/>
      </dsp:nvSpPr>
      <dsp:spPr>
        <a:xfrm>
          <a:off x="1929758" y="3386409"/>
          <a:ext cx="1565805" cy="477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Transfer system (Refer)</a:t>
          </a:r>
          <a:endParaRPr lang="en-GB" sz="11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1953062" y="3409713"/>
        <a:ext cx="1519197" cy="430771"/>
      </dsp:txXfrm>
    </dsp:sp>
    <dsp:sp modelId="{E79EFC4D-05C3-4A7A-9331-834E6CB1134D}">
      <dsp:nvSpPr>
        <dsp:cNvPr id="0" name=""/>
        <dsp:cNvSpPr/>
      </dsp:nvSpPr>
      <dsp:spPr>
        <a:xfrm>
          <a:off x="3571239" y="4100091"/>
          <a:ext cx="1565805" cy="477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Angsana New" pitchFamily="18" charset="-34"/>
              <a:cs typeface="Angsana New" pitchFamily="18" charset="-34"/>
            </a:rPr>
            <a:t>Monitoring</a:t>
          </a:r>
          <a:endParaRPr lang="en-GB" sz="1100" kern="1200" dirty="0">
            <a:latin typeface="Angsana New" pitchFamily="18" charset="-34"/>
            <a:cs typeface="Angsana New" pitchFamily="18" charset="-34"/>
          </a:endParaRPr>
        </a:p>
      </dsp:txBody>
      <dsp:txXfrm>
        <a:off x="3594543" y="4123395"/>
        <a:ext cx="1519197" cy="430771"/>
      </dsp:txXfrm>
    </dsp:sp>
    <dsp:sp modelId="{CDA21B52-06CB-43BD-94E2-561FAA38D183}">
      <dsp:nvSpPr>
        <dsp:cNvPr id="0" name=""/>
        <dsp:cNvSpPr/>
      </dsp:nvSpPr>
      <dsp:spPr>
        <a:xfrm>
          <a:off x="280919" y="2885225"/>
          <a:ext cx="1012170" cy="68616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Indicator: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3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อัตราการตาย </a:t>
          </a:r>
          <a:r>
            <a:rPr lang="en-US" sz="13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AMI</a:t>
          </a:r>
          <a:endParaRPr lang="en-GB" sz="13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314415" y="2918721"/>
        <a:ext cx="945178" cy="6191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C0FA8-0201-4CA1-9888-CA6E5C48A4C9}">
      <dsp:nvSpPr>
        <dsp:cNvPr id="0" name=""/>
        <dsp:cNvSpPr/>
      </dsp:nvSpPr>
      <dsp:spPr>
        <a:xfrm>
          <a:off x="2999998" y="3267016"/>
          <a:ext cx="259384" cy="12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692" y="0"/>
              </a:lnTo>
              <a:lnTo>
                <a:pt x="129692" y="127769"/>
              </a:lnTo>
              <a:lnTo>
                <a:pt x="259384" y="12776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/>
        </a:p>
      </dsp:txBody>
      <dsp:txXfrm>
        <a:off x="3122461" y="3323672"/>
        <a:ext cx="14457" cy="14457"/>
      </dsp:txXfrm>
    </dsp:sp>
    <dsp:sp modelId="{0B042CAF-2C41-485B-866C-7CDE78BA3BA6}">
      <dsp:nvSpPr>
        <dsp:cNvPr id="0" name=""/>
        <dsp:cNvSpPr/>
      </dsp:nvSpPr>
      <dsp:spPr>
        <a:xfrm>
          <a:off x="1552654" y="2154448"/>
          <a:ext cx="91440" cy="1112567"/>
        </a:xfrm>
        <a:custGeom>
          <a:avLst/>
          <a:gdLst/>
          <a:ahLst/>
          <a:cxnLst/>
          <a:rect l="0" t="0" r="0" b="0"/>
          <a:pathLst>
            <a:path>
              <a:moveTo>
                <a:pt x="64301" y="0"/>
              </a:moveTo>
              <a:lnTo>
                <a:pt x="45720" y="1112567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1570556" y="2682914"/>
        <a:ext cx="55636" cy="55636"/>
      </dsp:txXfrm>
    </dsp:sp>
    <dsp:sp modelId="{F2A1F6B6-B7FC-49A0-A425-8C98DA81ACE0}">
      <dsp:nvSpPr>
        <dsp:cNvPr id="0" name=""/>
        <dsp:cNvSpPr/>
      </dsp:nvSpPr>
      <dsp:spPr>
        <a:xfrm>
          <a:off x="3018164" y="1546302"/>
          <a:ext cx="91440" cy="505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61558" y="0"/>
              </a:lnTo>
              <a:lnTo>
                <a:pt x="61558" y="505302"/>
              </a:lnTo>
              <a:lnTo>
                <a:pt x="77396" y="505302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3051226" y="1786296"/>
        <a:ext cx="25314" cy="25314"/>
      </dsp:txXfrm>
    </dsp:sp>
    <dsp:sp modelId="{5B56B3CE-BB89-41AB-A135-F2DE8DD8BF26}">
      <dsp:nvSpPr>
        <dsp:cNvPr id="0" name=""/>
        <dsp:cNvSpPr/>
      </dsp:nvSpPr>
      <dsp:spPr>
        <a:xfrm>
          <a:off x="1571236" y="1546302"/>
          <a:ext cx="91440" cy="608145"/>
        </a:xfrm>
        <a:custGeom>
          <a:avLst/>
          <a:gdLst/>
          <a:ahLst/>
          <a:cxnLst/>
          <a:rect l="0" t="0" r="0" b="0"/>
          <a:pathLst>
            <a:path>
              <a:moveTo>
                <a:pt x="45720" y="608145"/>
              </a:moveTo>
              <a:lnTo>
                <a:pt x="68372" y="608145"/>
              </a:lnTo>
              <a:lnTo>
                <a:pt x="68372" y="0"/>
              </a:lnTo>
              <a:lnTo>
                <a:pt x="91024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1601710" y="1835130"/>
        <a:ext cx="30491" cy="30491"/>
      </dsp:txXfrm>
    </dsp:sp>
    <dsp:sp modelId="{3629C91A-C1EE-43F1-957A-41114723552D}">
      <dsp:nvSpPr>
        <dsp:cNvPr id="0" name=""/>
        <dsp:cNvSpPr/>
      </dsp:nvSpPr>
      <dsp:spPr>
        <a:xfrm>
          <a:off x="2808340" y="167942"/>
          <a:ext cx="259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9384" y="4572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2931547" y="207177"/>
        <a:ext cx="12969" cy="12969"/>
      </dsp:txXfrm>
    </dsp:sp>
    <dsp:sp modelId="{E0E8751D-25B0-49F6-8BD6-1AE720FE00F2}">
      <dsp:nvSpPr>
        <dsp:cNvPr id="0" name=""/>
        <dsp:cNvSpPr/>
      </dsp:nvSpPr>
      <dsp:spPr>
        <a:xfrm>
          <a:off x="1406716" y="213662"/>
          <a:ext cx="210239" cy="1940786"/>
        </a:xfrm>
        <a:custGeom>
          <a:avLst/>
          <a:gdLst/>
          <a:ahLst/>
          <a:cxnLst/>
          <a:rect l="0" t="0" r="0" b="0"/>
          <a:pathLst>
            <a:path>
              <a:moveTo>
                <a:pt x="210239" y="1940786"/>
              </a:moveTo>
              <a:lnTo>
                <a:pt x="0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1463032" y="1135251"/>
        <a:ext cx="97607" cy="97607"/>
      </dsp:txXfrm>
    </dsp:sp>
    <dsp:sp modelId="{31701DDF-4BA4-40CD-93CE-A42E291FC80F}">
      <dsp:nvSpPr>
        <dsp:cNvPr id="0" name=""/>
        <dsp:cNvSpPr/>
      </dsp:nvSpPr>
      <dsp:spPr>
        <a:xfrm flipH="1">
          <a:off x="0" y="1253035"/>
          <a:ext cx="1431086" cy="180282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5500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 smtClean="0">
              <a:solidFill>
                <a:schemeClr val="tx1"/>
              </a:solidFill>
            </a:rPr>
            <a:t>ผู้ป่วย</a:t>
          </a:r>
          <a:r>
            <a:rPr lang="en-US" sz="1400" kern="1200" dirty="0" smtClean="0">
              <a:solidFill>
                <a:schemeClr val="tx1"/>
              </a:solidFill>
            </a:rPr>
            <a:t> TB </a:t>
          </a:r>
          <a:r>
            <a:rPr lang="th-TH" sz="1400" kern="1200" dirty="0" smtClean="0">
              <a:solidFill>
                <a:schemeClr val="tx1"/>
              </a:solidFill>
            </a:rPr>
            <a:t>ได้รับการรักษาต่อเนื่อง จนครบ </a:t>
          </a:r>
          <a:r>
            <a:rPr lang="en-US" sz="1400" kern="1200" dirty="0" smtClean="0">
              <a:solidFill>
                <a:schemeClr val="tx1"/>
              </a:solidFill>
            </a:rPr>
            <a:t>course </a:t>
          </a:r>
          <a:r>
            <a:rPr lang="th-TH" sz="1400" kern="1200" dirty="0" smtClean="0">
              <a:solidFill>
                <a:schemeClr val="tx1"/>
              </a:solidFill>
            </a:rPr>
            <a:t>ไม่ขาดยา ไม่ดื้อยาและหายจากโรค 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69860" y="1322895"/>
        <a:ext cx="1291366" cy="1663105"/>
      </dsp:txXfrm>
    </dsp:sp>
    <dsp:sp modelId="{CF5CEE62-B934-4D9E-84CB-152EE3946C13}">
      <dsp:nvSpPr>
        <dsp:cNvPr id="0" name=""/>
        <dsp:cNvSpPr/>
      </dsp:nvSpPr>
      <dsp:spPr>
        <a:xfrm>
          <a:off x="1406716" y="0"/>
          <a:ext cx="1401623" cy="42732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Early detection</a:t>
          </a:r>
          <a:r>
            <a:rPr lang="en-GB" sz="1400" kern="1200" dirty="0" smtClean="0">
              <a:solidFill>
                <a:schemeClr val="tx1"/>
              </a:solidFill>
            </a:rPr>
            <a:t> 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1427576" y="20860"/>
        <a:ext cx="1359903" cy="385604"/>
      </dsp:txXfrm>
    </dsp:sp>
    <dsp:sp modelId="{698C40A9-F66D-45B9-83BD-8C24309EC503}">
      <dsp:nvSpPr>
        <dsp:cNvPr id="0" name=""/>
        <dsp:cNvSpPr/>
      </dsp:nvSpPr>
      <dsp:spPr>
        <a:xfrm>
          <a:off x="3067724" y="0"/>
          <a:ext cx="1401623" cy="427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Screening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3088584" y="20860"/>
        <a:ext cx="1359903" cy="385604"/>
      </dsp:txXfrm>
    </dsp:sp>
    <dsp:sp modelId="{C95986DA-6B69-43E6-8BED-646E4A63B317}">
      <dsp:nvSpPr>
        <dsp:cNvPr id="0" name=""/>
        <dsp:cNvSpPr/>
      </dsp:nvSpPr>
      <dsp:spPr>
        <a:xfrm>
          <a:off x="1662260" y="1332640"/>
          <a:ext cx="1401623" cy="42732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Treatment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1683120" y="1353500"/>
        <a:ext cx="1359903" cy="385604"/>
      </dsp:txXfrm>
    </dsp:sp>
    <dsp:sp modelId="{95440F24-3AA8-499B-B7D6-91ECBF47812A}">
      <dsp:nvSpPr>
        <dsp:cNvPr id="0" name=""/>
        <dsp:cNvSpPr/>
      </dsp:nvSpPr>
      <dsp:spPr>
        <a:xfrm>
          <a:off x="3095560" y="1615881"/>
          <a:ext cx="1401623" cy="871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>
              <a:solidFill>
                <a:schemeClr val="tx1"/>
              </a:solidFill>
            </a:rPr>
            <a:t>NTP Guideline Thailand 2018</a:t>
          </a:r>
          <a:endParaRPr lang="en-GB" sz="1050" kern="1200" dirty="0">
            <a:solidFill>
              <a:schemeClr val="tx1"/>
            </a:solidFill>
          </a:endParaRPr>
        </a:p>
      </dsp:txBody>
      <dsp:txXfrm>
        <a:off x="3138100" y="1658421"/>
        <a:ext cx="1316543" cy="786366"/>
      </dsp:txXfrm>
    </dsp:sp>
    <dsp:sp modelId="{1110CBB3-4B48-487E-9300-6E98CBB10B27}">
      <dsp:nvSpPr>
        <dsp:cNvPr id="0" name=""/>
        <dsp:cNvSpPr/>
      </dsp:nvSpPr>
      <dsp:spPr>
        <a:xfrm>
          <a:off x="1598374" y="3053353"/>
          <a:ext cx="1401623" cy="42732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Continue of care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1619234" y="3074213"/>
        <a:ext cx="1359903" cy="385604"/>
      </dsp:txXfrm>
    </dsp:sp>
    <dsp:sp modelId="{E9F53CB6-E9C2-4DCC-A674-1AA2B94C774B}">
      <dsp:nvSpPr>
        <dsp:cNvPr id="0" name=""/>
        <dsp:cNvSpPr/>
      </dsp:nvSpPr>
      <dsp:spPr>
        <a:xfrm>
          <a:off x="3259382" y="2629208"/>
          <a:ext cx="1401623" cy="1531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TB </a:t>
          </a:r>
          <a:r>
            <a:rPr lang="en-US" sz="1200" kern="1200" dirty="0" smtClean="0">
              <a:solidFill>
                <a:schemeClr val="tx1"/>
              </a:solidFill>
            </a:rPr>
            <a:t>on</a:t>
          </a:r>
          <a:r>
            <a:rPr lang="en-GB" sz="1200" kern="1200" dirty="0" smtClean="0">
              <a:solidFill>
                <a:schemeClr val="tx1"/>
              </a:solidFill>
            </a:rPr>
            <a:t> Online  -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TB records and report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TB Cluster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Community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3327804" y="2697630"/>
        <a:ext cx="1264779" cy="1394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B07A5-CE62-4A98-BBC8-9DD23CA3C4F1}">
      <dsp:nvSpPr>
        <dsp:cNvPr id="0" name=""/>
        <dsp:cNvSpPr/>
      </dsp:nvSpPr>
      <dsp:spPr>
        <a:xfrm>
          <a:off x="1763464" y="2579537"/>
          <a:ext cx="91440" cy="1512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70330" y="0"/>
              </a:lnTo>
              <a:lnTo>
                <a:pt x="70330" y="1512894"/>
              </a:lnTo>
              <a:lnTo>
                <a:pt x="94940" y="151289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771341" y="3298142"/>
        <a:ext cx="75684" cy="75684"/>
      </dsp:txXfrm>
    </dsp:sp>
    <dsp:sp modelId="{0B042CAF-2C41-485B-866C-7CDE78BA3BA6}">
      <dsp:nvSpPr>
        <dsp:cNvPr id="0" name=""/>
        <dsp:cNvSpPr/>
      </dsp:nvSpPr>
      <dsp:spPr>
        <a:xfrm>
          <a:off x="1809184" y="2579537"/>
          <a:ext cx="191943" cy="460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971" y="0"/>
              </a:lnTo>
              <a:lnTo>
                <a:pt x="95971" y="460806"/>
              </a:lnTo>
              <a:lnTo>
                <a:pt x="191943" y="460806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892676" y="2797461"/>
        <a:ext cx="24959" cy="24959"/>
      </dsp:txXfrm>
    </dsp:sp>
    <dsp:sp modelId="{A5409E4A-CBB5-4925-B2EE-9C2B09CD39EF}">
      <dsp:nvSpPr>
        <dsp:cNvPr id="0" name=""/>
        <dsp:cNvSpPr/>
      </dsp:nvSpPr>
      <dsp:spPr>
        <a:xfrm>
          <a:off x="3495563" y="1755715"/>
          <a:ext cx="532436" cy="2335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218" y="0"/>
              </a:lnTo>
              <a:lnTo>
                <a:pt x="266218" y="2335357"/>
              </a:lnTo>
              <a:lnTo>
                <a:pt x="532436" y="233535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700" kern="1200"/>
        </a:p>
      </dsp:txBody>
      <dsp:txXfrm>
        <a:off x="3701899" y="2863512"/>
        <a:ext cx="119764" cy="119764"/>
      </dsp:txXfrm>
    </dsp:sp>
    <dsp:sp modelId="{D5016D11-EB4A-4C87-B663-8F32D0538524}">
      <dsp:nvSpPr>
        <dsp:cNvPr id="0" name=""/>
        <dsp:cNvSpPr/>
      </dsp:nvSpPr>
      <dsp:spPr>
        <a:xfrm>
          <a:off x="3495563" y="1755715"/>
          <a:ext cx="575777" cy="1973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888" y="0"/>
              </a:lnTo>
              <a:lnTo>
                <a:pt x="287888" y="1973933"/>
              </a:lnTo>
              <a:lnTo>
                <a:pt x="575777" y="197393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/>
        </a:p>
      </dsp:txBody>
      <dsp:txXfrm>
        <a:off x="3732047" y="2691277"/>
        <a:ext cx="102809" cy="102809"/>
      </dsp:txXfrm>
    </dsp:sp>
    <dsp:sp modelId="{7EE86C56-8C1C-4AD0-A7E0-959579E1C860}">
      <dsp:nvSpPr>
        <dsp:cNvPr id="0" name=""/>
        <dsp:cNvSpPr/>
      </dsp:nvSpPr>
      <dsp:spPr>
        <a:xfrm>
          <a:off x="3495563" y="1755715"/>
          <a:ext cx="590809" cy="1455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404" y="0"/>
              </a:lnTo>
              <a:lnTo>
                <a:pt x="295404" y="1455057"/>
              </a:lnTo>
              <a:lnTo>
                <a:pt x="590809" y="145505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751707" y="2443983"/>
        <a:ext cx="78521" cy="78521"/>
      </dsp:txXfrm>
    </dsp:sp>
    <dsp:sp modelId="{4FE62250-208E-46B7-8814-8D329F299432}">
      <dsp:nvSpPr>
        <dsp:cNvPr id="0" name=""/>
        <dsp:cNvSpPr/>
      </dsp:nvSpPr>
      <dsp:spPr>
        <a:xfrm>
          <a:off x="3495563" y="1755715"/>
          <a:ext cx="432506" cy="1038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253" y="0"/>
              </a:lnTo>
              <a:lnTo>
                <a:pt x="216253" y="1038821"/>
              </a:lnTo>
              <a:lnTo>
                <a:pt x="432506" y="103882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683685" y="2246994"/>
        <a:ext cx="56263" cy="56263"/>
      </dsp:txXfrm>
    </dsp:sp>
    <dsp:sp modelId="{F2A1F6B6-B7FC-49A0-A425-8C98DA81ACE0}">
      <dsp:nvSpPr>
        <dsp:cNvPr id="0" name=""/>
        <dsp:cNvSpPr/>
      </dsp:nvSpPr>
      <dsp:spPr>
        <a:xfrm>
          <a:off x="3495563" y="1755715"/>
          <a:ext cx="432506" cy="396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253" y="0"/>
              </a:lnTo>
              <a:lnTo>
                <a:pt x="216253" y="396506"/>
              </a:lnTo>
              <a:lnTo>
                <a:pt x="432506" y="396506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97148" y="1939300"/>
        <a:ext cx="29337" cy="29337"/>
      </dsp:txXfrm>
    </dsp:sp>
    <dsp:sp modelId="{5B56B3CE-BB89-41AB-A135-F2DE8DD8BF26}">
      <dsp:nvSpPr>
        <dsp:cNvPr id="0" name=""/>
        <dsp:cNvSpPr/>
      </dsp:nvSpPr>
      <dsp:spPr>
        <a:xfrm>
          <a:off x="1809184" y="1755715"/>
          <a:ext cx="120574" cy="823821"/>
        </a:xfrm>
        <a:custGeom>
          <a:avLst/>
          <a:gdLst/>
          <a:ahLst/>
          <a:cxnLst/>
          <a:rect l="0" t="0" r="0" b="0"/>
          <a:pathLst>
            <a:path>
              <a:moveTo>
                <a:pt x="0" y="823821"/>
              </a:moveTo>
              <a:lnTo>
                <a:pt x="60287" y="823821"/>
              </a:lnTo>
              <a:lnTo>
                <a:pt x="60287" y="0"/>
              </a:lnTo>
              <a:lnTo>
                <a:pt x="120574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848656" y="2146811"/>
        <a:ext cx="41629" cy="41629"/>
      </dsp:txXfrm>
    </dsp:sp>
    <dsp:sp modelId="{E8B6C40B-CFBD-43C6-AB12-68CA46FE0C1F}">
      <dsp:nvSpPr>
        <dsp:cNvPr id="0" name=""/>
        <dsp:cNvSpPr/>
      </dsp:nvSpPr>
      <dsp:spPr>
        <a:xfrm>
          <a:off x="3352840" y="867593"/>
          <a:ext cx="615126" cy="571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7563" y="0"/>
              </a:lnTo>
              <a:lnTo>
                <a:pt x="307563" y="571829"/>
              </a:lnTo>
              <a:lnTo>
                <a:pt x="615126" y="57182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639407" y="1132511"/>
        <a:ext cx="41993" cy="41993"/>
      </dsp:txXfrm>
    </dsp:sp>
    <dsp:sp modelId="{3629C91A-C1EE-43F1-957A-41114723552D}">
      <dsp:nvSpPr>
        <dsp:cNvPr id="0" name=""/>
        <dsp:cNvSpPr/>
      </dsp:nvSpPr>
      <dsp:spPr>
        <a:xfrm>
          <a:off x="3352840" y="821873"/>
          <a:ext cx="8622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119" y="45720"/>
              </a:lnTo>
              <a:lnTo>
                <a:pt x="431119" y="62423"/>
              </a:lnTo>
              <a:lnTo>
                <a:pt x="862238" y="62423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762399" y="846033"/>
        <a:ext cx="43120" cy="43120"/>
      </dsp:txXfrm>
    </dsp:sp>
    <dsp:sp modelId="{E0E8751D-25B0-49F6-8BD6-1AE720FE00F2}">
      <dsp:nvSpPr>
        <dsp:cNvPr id="0" name=""/>
        <dsp:cNvSpPr/>
      </dsp:nvSpPr>
      <dsp:spPr>
        <a:xfrm>
          <a:off x="1741315" y="867593"/>
          <a:ext cx="91440" cy="1711943"/>
        </a:xfrm>
        <a:custGeom>
          <a:avLst/>
          <a:gdLst/>
          <a:ahLst/>
          <a:cxnLst/>
          <a:rect l="0" t="0" r="0" b="0"/>
          <a:pathLst>
            <a:path>
              <a:moveTo>
                <a:pt x="67868" y="1711943"/>
              </a:moveTo>
              <a:lnTo>
                <a:pt x="45720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744233" y="1680763"/>
        <a:ext cx="85604" cy="85604"/>
      </dsp:txXfrm>
    </dsp:sp>
    <dsp:sp modelId="{31701DDF-4BA4-40CD-93CE-A42E291FC80F}">
      <dsp:nvSpPr>
        <dsp:cNvPr id="0" name=""/>
        <dsp:cNvSpPr/>
      </dsp:nvSpPr>
      <dsp:spPr>
        <a:xfrm flipH="1">
          <a:off x="2823" y="1572536"/>
          <a:ext cx="1598719" cy="20140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5500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solidFill>
                <a:schemeClr val="tx1"/>
              </a:solidFill>
            </a:rPr>
            <a:t>เป้าหมาย</a:t>
          </a:r>
          <a:r>
            <a:rPr lang="en-US" sz="2300" b="1" kern="1200" dirty="0" smtClean="0">
              <a:solidFill>
                <a:schemeClr val="tx1"/>
              </a:solidFill>
            </a:rPr>
            <a:t>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solidFill>
                <a:schemeClr val="tx1"/>
              </a:solidFill>
            </a:rPr>
            <a:t>ลดอัตราการ </a:t>
          </a:r>
          <a:r>
            <a:rPr lang="en-GB" sz="2300" b="1" kern="1200" dirty="0" smtClean="0">
              <a:solidFill>
                <a:schemeClr val="tx1"/>
              </a:solidFill>
            </a:rPr>
            <a:t>readmit COPD</a:t>
          </a:r>
          <a:endParaRPr lang="en-GB" sz="2300" kern="1200" dirty="0">
            <a:solidFill>
              <a:schemeClr val="tx1"/>
            </a:solidFill>
          </a:endParaRPr>
        </a:p>
      </dsp:txBody>
      <dsp:txXfrm>
        <a:off x="80866" y="1650579"/>
        <a:ext cx="1442633" cy="1857916"/>
      </dsp:txXfrm>
    </dsp:sp>
    <dsp:sp modelId="{CF5CEE62-B934-4D9E-84CB-152EE3946C13}">
      <dsp:nvSpPr>
        <dsp:cNvPr id="0" name=""/>
        <dsp:cNvSpPr/>
      </dsp:nvSpPr>
      <dsp:spPr>
        <a:xfrm>
          <a:off x="1787035" y="628904"/>
          <a:ext cx="1565805" cy="477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err="1" smtClean="0">
              <a:solidFill>
                <a:schemeClr val="tx1"/>
              </a:solidFill>
            </a:rPr>
            <a:t>Accury</a:t>
          </a:r>
          <a:r>
            <a:rPr lang="en-US" sz="700" kern="1200" dirty="0" smtClean="0">
              <a:solidFill>
                <a:schemeClr val="tx1"/>
              </a:solidFill>
            </a:rPr>
            <a:t> of diagnosis </a:t>
          </a:r>
          <a:endParaRPr lang="en-GB" sz="700" kern="1200" dirty="0">
            <a:solidFill>
              <a:schemeClr val="tx1"/>
            </a:solidFill>
          </a:endParaRPr>
        </a:p>
      </dsp:txBody>
      <dsp:txXfrm>
        <a:off x="1810339" y="652208"/>
        <a:ext cx="1519197" cy="430771"/>
      </dsp:txXfrm>
    </dsp:sp>
    <dsp:sp modelId="{698C40A9-F66D-45B9-83BD-8C24309EC503}">
      <dsp:nvSpPr>
        <dsp:cNvPr id="0" name=""/>
        <dsp:cNvSpPr/>
      </dsp:nvSpPr>
      <dsp:spPr>
        <a:xfrm>
          <a:off x="4215078" y="645607"/>
          <a:ext cx="1565805" cy="477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COPD </a:t>
          </a:r>
          <a:r>
            <a:rPr lang="en-US" sz="700" kern="1200" dirty="0" smtClean="0"/>
            <a:t>gold </a:t>
          </a:r>
          <a:r>
            <a:rPr lang="en-US" sz="700" kern="1200" dirty="0" err="1" smtClean="0"/>
            <a:t>guidline</a:t>
          </a:r>
          <a:r>
            <a:rPr lang="en-US" sz="700" kern="1200" dirty="0" smtClean="0"/>
            <a:t> </a:t>
          </a:r>
          <a:endParaRPr lang="en-GB" sz="700" kern="1200" dirty="0"/>
        </a:p>
      </dsp:txBody>
      <dsp:txXfrm>
        <a:off x="4238382" y="668911"/>
        <a:ext cx="1519197" cy="430771"/>
      </dsp:txXfrm>
    </dsp:sp>
    <dsp:sp modelId="{84809E11-E88D-42A1-AD19-F93DE7F6AA7E}">
      <dsp:nvSpPr>
        <dsp:cNvPr id="0" name=""/>
        <dsp:cNvSpPr/>
      </dsp:nvSpPr>
      <dsp:spPr>
        <a:xfrm>
          <a:off x="3967967" y="1200733"/>
          <a:ext cx="1565805" cy="477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Pulmonary functional</a:t>
          </a:r>
          <a:endParaRPr lang="en-GB" sz="700" kern="1200" dirty="0"/>
        </a:p>
      </dsp:txBody>
      <dsp:txXfrm>
        <a:off x="3967967" y="1200733"/>
        <a:ext cx="1565805" cy="477379"/>
      </dsp:txXfrm>
    </dsp:sp>
    <dsp:sp modelId="{C95986DA-6B69-43E6-8BED-646E4A63B317}">
      <dsp:nvSpPr>
        <dsp:cNvPr id="0" name=""/>
        <dsp:cNvSpPr/>
      </dsp:nvSpPr>
      <dsp:spPr>
        <a:xfrm>
          <a:off x="1929758" y="1517025"/>
          <a:ext cx="1565805" cy="477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</a:rPr>
            <a:t>Treatment</a:t>
          </a:r>
          <a:r>
            <a:rPr lang="en-GB" sz="700" kern="1200" dirty="0" smtClean="0">
              <a:solidFill>
                <a:schemeClr val="tx1"/>
              </a:solidFill>
            </a:rPr>
            <a:t> </a:t>
          </a:r>
          <a:endParaRPr lang="en-GB" sz="700" kern="1200" dirty="0">
            <a:solidFill>
              <a:schemeClr val="tx1"/>
            </a:solidFill>
          </a:endParaRPr>
        </a:p>
      </dsp:txBody>
      <dsp:txXfrm>
        <a:off x="1953062" y="1540329"/>
        <a:ext cx="1519197" cy="430771"/>
      </dsp:txXfrm>
    </dsp:sp>
    <dsp:sp modelId="{95440F24-3AA8-499B-B7D6-91ECBF47812A}">
      <dsp:nvSpPr>
        <dsp:cNvPr id="0" name=""/>
        <dsp:cNvSpPr/>
      </dsp:nvSpPr>
      <dsp:spPr>
        <a:xfrm>
          <a:off x="3928070" y="1913532"/>
          <a:ext cx="1565805" cy="477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err="1" smtClean="0">
              <a:solidFill>
                <a:schemeClr val="bg1"/>
              </a:solidFill>
            </a:rPr>
            <a:t>Pt.education</a:t>
          </a:r>
          <a:endParaRPr lang="en-GB" sz="700" kern="1200" dirty="0"/>
        </a:p>
      </dsp:txBody>
      <dsp:txXfrm>
        <a:off x="3951374" y="1936836"/>
        <a:ext cx="1519197" cy="430771"/>
      </dsp:txXfrm>
    </dsp:sp>
    <dsp:sp modelId="{E24B02F9-2320-459F-9021-FF0E2C4F7692}">
      <dsp:nvSpPr>
        <dsp:cNvPr id="0" name=""/>
        <dsp:cNvSpPr/>
      </dsp:nvSpPr>
      <dsp:spPr>
        <a:xfrm>
          <a:off x="3928070" y="2555846"/>
          <a:ext cx="1565805" cy="477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Stop smoking</a:t>
          </a:r>
          <a:endParaRPr lang="en-GB" sz="700" kern="1200" dirty="0"/>
        </a:p>
      </dsp:txBody>
      <dsp:txXfrm>
        <a:off x="3951374" y="2579150"/>
        <a:ext cx="1519197" cy="430771"/>
      </dsp:txXfrm>
    </dsp:sp>
    <dsp:sp modelId="{A53095E9-BC3C-4F8A-AB31-F90747F32985}">
      <dsp:nvSpPr>
        <dsp:cNvPr id="0" name=""/>
        <dsp:cNvSpPr/>
      </dsp:nvSpPr>
      <dsp:spPr>
        <a:xfrm>
          <a:off x="4086373" y="3083327"/>
          <a:ext cx="1565805" cy="254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kern="1200" dirty="0" smtClean="0">
              <a:solidFill>
                <a:schemeClr val="bg1"/>
              </a:solidFill>
            </a:rPr>
            <a:t>การติดตาม </a:t>
          </a:r>
          <a:r>
            <a:rPr lang="en-US" sz="1500" kern="1200" dirty="0" smtClean="0">
              <a:solidFill>
                <a:schemeClr val="bg1"/>
              </a:solidFill>
            </a:rPr>
            <a:t>case</a:t>
          </a:r>
          <a:r>
            <a:rPr lang="en-GB" sz="1500" kern="1200" dirty="0" smtClean="0">
              <a:solidFill>
                <a:schemeClr val="bg1"/>
              </a:solidFill>
            </a:rPr>
            <a:t> </a:t>
          </a:r>
          <a:endParaRPr lang="en-GB" sz="1500" kern="1200" dirty="0">
            <a:solidFill>
              <a:schemeClr val="bg1"/>
            </a:solidFill>
          </a:endParaRPr>
        </a:p>
      </dsp:txBody>
      <dsp:txXfrm>
        <a:off x="4098816" y="3095770"/>
        <a:ext cx="1540919" cy="230006"/>
      </dsp:txXfrm>
    </dsp:sp>
    <dsp:sp modelId="{F7C0BD34-2FA0-402B-A6D9-E61E8FDFA8E8}">
      <dsp:nvSpPr>
        <dsp:cNvPr id="0" name=""/>
        <dsp:cNvSpPr/>
      </dsp:nvSpPr>
      <dsp:spPr>
        <a:xfrm>
          <a:off x="4071341" y="3616006"/>
          <a:ext cx="1565805" cy="227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Medication</a:t>
          </a:r>
          <a:endParaRPr lang="en-GB" sz="700" kern="1200" dirty="0"/>
        </a:p>
      </dsp:txBody>
      <dsp:txXfrm>
        <a:off x="4082436" y="3627101"/>
        <a:ext cx="1543615" cy="205095"/>
      </dsp:txXfrm>
    </dsp:sp>
    <dsp:sp modelId="{9174EC58-3615-41A2-916F-2F98611ED800}">
      <dsp:nvSpPr>
        <dsp:cNvPr id="0" name=""/>
        <dsp:cNvSpPr/>
      </dsp:nvSpPr>
      <dsp:spPr>
        <a:xfrm>
          <a:off x="4028000" y="4012599"/>
          <a:ext cx="1565805" cy="156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Non Medication</a:t>
          </a:r>
          <a:r>
            <a:rPr lang="en-GB" sz="700" kern="1200" dirty="0" smtClean="0">
              <a:solidFill>
                <a:schemeClr val="tx1"/>
              </a:solidFill>
            </a:rPr>
            <a:t> </a:t>
          </a:r>
          <a:endParaRPr lang="en-GB" sz="700" kern="1200" dirty="0"/>
        </a:p>
      </dsp:txBody>
      <dsp:txXfrm>
        <a:off x="4035662" y="4020261"/>
        <a:ext cx="1550481" cy="141624"/>
      </dsp:txXfrm>
    </dsp:sp>
    <dsp:sp modelId="{1110CBB3-4B48-487E-9300-6E98CBB10B27}">
      <dsp:nvSpPr>
        <dsp:cNvPr id="0" name=""/>
        <dsp:cNvSpPr/>
      </dsp:nvSpPr>
      <dsp:spPr>
        <a:xfrm>
          <a:off x="2001127" y="2801654"/>
          <a:ext cx="1565805" cy="477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>
              <a:solidFill>
                <a:schemeClr val="tx1"/>
              </a:solidFill>
            </a:rPr>
            <a:t>Continue of cure</a:t>
          </a:r>
          <a:endParaRPr lang="en-GB" sz="700" kern="1200" dirty="0">
            <a:solidFill>
              <a:schemeClr val="tx1"/>
            </a:solidFill>
          </a:endParaRPr>
        </a:p>
      </dsp:txBody>
      <dsp:txXfrm>
        <a:off x="2024431" y="2824958"/>
        <a:ext cx="1519197" cy="430771"/>
      </dsp:txXfrm>
    </dsp:sp>
    <dsp:sp modelId="{16EB6AE4-4AF5-4CF6-B4C8-C197135764BB}">
      <dsp:nvSpPr>
        <dsp:cNvPr id="0" name=""/>
        <dsp:cNvSpPr/>
      </dsp:nvSpPr>
      <dsp:spPr>
        <a:xfrm>
          <a:off x="1858404" y="3853741"/>
          <a:ext cx="1565805" cy="477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>
              <a:solidFill>
                <a:schemeClr val="tx1"/>
              </a:solidFill>
            </a:rPr>
            <a:t>rehabilitation</a:t>
          </a:r>
          <a:endParaRPr lang="en-GB" sz="700" kern="1200" dirty="0">
            <a:solidFill>
              <a:schemeClr val="tx1"/>
            </a:solidFill>
          </a:endParaRPr>
        </a:p>
      </dsp:txBody>
      <dsp:txXfrm>
        <a:off x="1881708" y="3877045"/>
        <a:ext cx="1519197" cy="430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3E4EE-4160-4A95-8F67-DC870E97CE0A}">
      <dsp:nvSpPr>
        <dsp:cNvPr id="0" name=""/>
        <dsp:cNvSpPr/>
      </dsp:nvSpPr>
      <dsp:spPr>
        <a:xfrm>
          <a:off x="3112808" y="3878861"/>
          <a:ext cx="401124" cy="27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562" y="0"/>
              </a:lnTo>
              <a:lnTo>
                <a:pt x="200562" y="271025"/>
              </a:lnTo>
              <a:lnTo>
                <a:pt x="401124" y="27102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301268" y="4002271"/>
        <a:ext cx="24205" cy="24205"/>
      </dsp:txXfrm>
    </dsp:sp>
    <dsp:sp modelId="{1F8B07A5-CE62-4A98-BBC8-9DD23CA3C4F1}">
      <dsp:nvSpPr>
        <dsp:cNvPr id="0" name=""/>
        <dsp:cNvSpPr/>
      </dsp:nvSpPr>
      <dsp:spPr>
        <a:xfrm>
          <a:off x="1567953" y="2545761"/>
          <a:ext cx="91440" cy="1333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61031" y="0"/>
              </a:lnTo>
              <a:lnTo>
                <a:pt x="61031" y="1333099"/>
              </a:lnTo>
              <a:lnTo>
                <a:pt x="76343" y="133309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580336" y="3178975"/>
        <a:ext cx="66672" cy="66672"/>
      </dsp:txXfrm>
    </dsp:sp>
    <dsp:sp modelId="{D16223FF-B2C7-4F41-9391-3113013B5186}">
      <dsp:nvSpPr>
        <dsp:cNvPr id="0" name=""/>
        <dsp:cNvSpPr/>
      </dsp:nvSpPr>
      <dsp:spPr>
        <a:xfrm>
          <a:off x="3263169" y="3066962"/>
          <a:ext cx="402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8577"/>
              </a:moveTo>
              <a:lnTo>
                <a:pt x="201156" y="78577"/>
              </a:lnTo>
              <a:lnTo>
                <a:pt x="201156" y="45720"/>
              </a:lnTo>
              <a:lnTo>
                <a:pt x="402313" y="4572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454235" y="3102591"/>
        <a:ext cx="20182" cy="20182"/>
      </dsp:txXfrm>
    </dsp:sp>
    <dsp:sp modelId="{C4E2894D-994F-4B9A-B0E5-F3A5B8F6FCB5}">
      <dsp:nvSpPr>
        <dsp:cNvPr id="0" name=""/>
        <dsp:cNvSpPr/>
      </dsp:nvSpPr>
      <dsp:spPr>
        <a:xfrm>
          <a:off x="1613673" y="2545761"/>
          <a:ext cx="180984" cy="599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492" y="0"/>
              </a:lnTo>
              <a:lnTo>
                <a:pt x="90492" y="599779"/>
              </a:lnTo>
              <a:lnTo>
                <a:pt x="180984" y="59977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688503" y="2829989"/>
        <a:ext cx="31324" cy="31324"/>
      </dsp:txXfrm>
    </dsp:sp>
    <dsp:sp modelId="{CC0C0FA8-0201-4CA1-9888-CA6E5C48A4C9}">
      <dsp:nvSpPr>
        <dsp:cNvPr id="0" name=""/>
        <dsp:cNvSpPr/>
      </dsp:nvSpPr>
      <dsp:spPr>
        <a:xfrm>
          <a:off x="3206015" y="2518904"/>
          <a:ext cx="297799" cy="1174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8899" y="0"/>
              </a:lnTo>
              <a:lnTo>
                <a:pt x="148899" y="1174854"/>
              </a:lnTo>
              <a:lnTo>
                <a:pt x="297799" y="117485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324614" y="3076031"/>
        <a:ext cx="60600" cy="60600"/>
      </dsp:txXfrm>
    </dsp:sp>
    <dsp:sp modelId="{0B042CAF-2C41-485B-866C-7CDE78BA3BA6}">
      <dsp:nvSpPr>
        <dsp:cNvPr id="0" name=""/>
        <dsp:cNvSpPr/>
      </dsp:nvSpPr>
      <dsp:spPr>
        <a:xfrm>
          <a:off x="1613673" y="2473184"/>
          <a:ext cx="123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2577"/>
              </a:moveTo>
              <a:lnTo>
                <a:pt x="61914" y="72577"/>
              </a:lnTo>
              <a:lnTo>
                <a:pt x="61914" y="45720"/>
              </a:lnTo>
              <a:lnTo>
                <a:pt x="123829" y="4572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672420" y="2515736"/>
        <a:ext cx="6335" cy="6335"/>
      </dsp:txXfrm>
    </dsp:sp>
    <dsp:sp modelId="{CE7E1A5B-5C26-4D21-917E-79A87480E8B5}">
      <dsp:nvSpPr>
        <dsp:cNvPr id="0" name=""/>
        <dsp:cNvSpPr/>
      </dsp:nvSpPr>
      <dsp:spPr>
        <a:xfrm>
          <a:off x="3197703" y="1773916"/>
          <a:ext cx="403752" cy="847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876" y="0"/>
              </a:lnTo>
              <a:lnTo>
                <a:pt x="201876" y="847689"/>
              </a:lnTo>
              <a:lnTo>
                <a:pt x="403752" y="84768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376106" y="2174288"/>
        <a:ext cx="46946" cy="46946"/>
      </dsp:txXfrm>
    </dsp:sp>
    <dsp:sp modelId="{7EE86C56-8C1C-4AD0-A7E0-959579E1C860}">
      <dsp:nvSpPr>
        <dsp:cNvPr id="0" name=""/>
        <dsp:cNvSpPr/>
      </dsp:nvSpPr>
      <dsp:spPr>
        <a:xfrm>
          <a:off x="3197703" y="1773916"/>
          <a:ext cx="475122" cy="313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561" y="0"/>
              </a:lnTo>
              <a:lnTo>
                <a:pt x="237561" y="313778"/>
              </a:lnTo>
              <a:lnTo>
                <a:pt x="475122" y="31377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421030" y="1916571"/>
        <a:ext cx="28469" cy="28469"/>
      </dsp:txXfrm>
    </dsp:sp>
    <dsp:sp modelId="{F2A1F6B6-B7FC-49A0-A425-8C98DA81ACE0}">
      <dsp:nvSpPr>
        <dsp:cNvPr id="0" name=""/>
        <dsp:cNvSpPr/>
      </dsp:nvSpPr>
      <dsp:spPr>
        <a:xfrm>
          <a:off x="3197703" y="1639395"/>
          <a:ext cx="475122" cy="134521"/>
        </a:xfrm>
        <a:custGeom>
          <a:avLst/>
          <a:gdLst/>
          <a:ahLst/>
          <a:cxnLst/>
          <a:rect l="0" t="0" r="0" b="0"/>
          <a:pathLst>
            <a:path>
              <a:moveTo>
                <a:pt x="0" y="134521"/>
              </a:moveTo>
              <a:lnTo>
                <a:pt x="237561" y="134521"/>
              </a:lnTo>
              <a:lnTo>
                <a:pt x="237561" y="0"/>
              </a:lnTo>
              <a:lnTo>
                <a:pt x="475122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422919" y="1694311"/>
        <a:ext cx="24689" cy="24689"/>
      </dsp:txXfrm>
    </dsp:sp>
    <dsp:sp modelId="{5B56B3CE-BB89-41AB-A135-F2DE8DD8BF26}">
      <dsp:nvSpPr>
        <dsp:cNvPr id="0" name=""/>
        <dsp:cNvSpPr/>
      </dsp:nvSpPr>
      <dsp:spPr>
        <a:xfrm>
          <a:off x="1613673" y="1773916"/>
          <a:ext cx="115518" cy="771845"/>
        </a:xfrm>
        <a:custGeom>
          <a:avLst/>
          <a:gdLst/>
          <a:ahLst/>
          <a:cxnLst/>
          <a:rect l="0" t="0" r="0" b="0"/>
          <a:pathLst>
            <a:path>
              <a:moveTo>
                <a:pt x="0" y="771845"/>
              </a:moveTo>
              <a:lnTo>
                <a:pt x="57759" y="771845"/>
              </a:lnTo>
              <a:lnTo>
                <a:pt x="57759" y="0"/>
              </a:lnTo>
              <a:lnTo>
                <a:pt x="115518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651921" y="2140328"/>
        <a:ext cx="39022" cy="39022"/>
      </dsp:txXfrm>
    </dsp:sp>
    <dsp:sp modelId="{FEAB5A39-715D-4D1A-B95E-12736F30B8EC}">
      <dsp:nvSpPr>
        <dsp:cNvPr id="0" name=""/>
        <dsp:cNvSpPr/>
      </dsp:nvSpPr>
      <dsp:spPr>
        <a:xfrm>
          <a:off x="3130768" y="746676"/>
          <a:ext cx="470687" cy="493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5343" y="0"/>
              </a:lnTo>
              <a:lnTo>
                <a:pt x="235343" y="493317"/>
              </a:lnTo>
              <a:lnTo>
                <a:pt x="470687" y="49331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349066" y="976289"/>
        <a:ext cx="34092" cy="34092"/>
      </dsp:txXfrm>
    </dsp:sp>
    <dsp:sp modelId="{3629C91A-C1EE-43F1-957A-41114723552D}">
      <dsp:nvSpPr>
        <dsp:cNvPr id="0" name=""/>
        <dsp:cNvSpPr/>
      </dsp:nvSpPr>
      <dsp:spPr>
        <a:xfrm>
          <a:off x="3130768" y="247577"/>
          <a:ext cx="429040" cy="499099"/>
        </a:xfrm>
        <a:custGeom>
          <a:avLst/>
          <a:gdLst/>
          <a:ahLst/>
          <a:cxnLst/>
          <a:rect l="0" t="0" r="0" b="0"/>
          <a:pathLst>
            <a:path>
              <a:moveTo>
                <a:pt x="0" y="499099"/>
              </a:moveTo>
              <a:lnTo>
                <a:pt x="214520" y="499099"/>
              </a:lnTo>
              <a:lnTo>
                <a:pt x="214520" y="0"/>
              </a:lnTo>
              <a:lnTo>
                <a:pt x="429040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328835" y="480672"/>
        <a:ext cx="32908" cy="32908"/>
      </dsp:txXfrm>
    </dsp:sp>
    <dsp:sp modelId="{E0E8751D-25B0-49F6-8BD6-1AE720FE00F2}">
      <dsp:nvSpPr>
        <dsp:cNvPr id="0" name=""/>
        <dsp:cNvSpPr/>
      </dsp:nvSpPr>
      <dsp:spPr>
        <a:xfrm>
          <a:off x="1567953" y="746676"/>
          <a:ext cx="91440" cy="1799085"/>
        </a:xfrm>
        <a:custGeom>
          <a:avLst/>
          <a:gdLst/>
          <a:ahLst/>
          <a:cxnLst/>
          <a:rect l="0" t="0" r="0" b="0"/>
          <a:pathLst>
            <a:path>
              <a:moveTo>
                <a:pt x="45720" y="1799085"/>
              </a:moveTo>
              <a:lnTo>
                <a:pt x="70011" y="1799085"/>
              </a:lnTo>
              <a:lnTo>
                <a:pt x="70011" y="0"/>
              </a:lnTo>
              <a:lnTo>
                <a:pt x="94303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568679" y="1601225"/>
        <a:ext cx="89987" cy="89987"/>
      </dsp:txXfrm>
    </dsp:sp>
    <dsp:sp modelId="{31701DDF-4BA4-40CD-93CE-A42E291FC80F}">
      <dsp:nvSpPr>
        <dsp:cNvPr id="0" name=""/>
        <dsp:cNvSpPr/>
      </dsp:nvSpPr>
      <dsp:spPr>
        <a:xfrm flipH="1">
          <a:off x="2825" y="1607774"/>
          <a:ext cx="1345720" cy="187597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5500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</a:rPr>
            <a:t>เป้าหมาย</a:t>
          </a:r>
          <a:r>
            <a:rPr lang="en-US" sz="1800" b="1" kern="1200" dirty="0" smtClean="0">
              <a:solidFill>
                <a:schemeClr val="tx1"/>
              </a:solidFill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- รายใหม่ลดลง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- Control </a:t>
          </a:r>
          <a:r>
            <a:rPr lang="th-TH" sz="1600" b="1" kern="1200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ได้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rPr>
            <a:t>- ไม่มีภาวะแทรก ซ้อน</a:t>
          </a:r>
          <a:endParaRPr lang="en-GB" sz="1600" kern="1200" dirty="0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sp:txBody>
      <dsp:txXfrm>
        <a:off x="68518" y="1673467"/>
        <a:ext cx="1214334" cy="1744589"/>
      </dsp:txXfrm>
    </dsp:sp>
    <dsp:sp modelId="{CF5CEE62-B934-4D9E-84CB-152EE3946C13}">
      <dsp:nvSpPr>
        <dsp:cNvPr id="0" name=""/>
        <dsp:cNvSpPr/>
      </dsp:nvSpPr>
      <dsp:spPr>
        <a:xfrm>
          <a:off x="1662256" y="522817"/>
          <a:ext cx="1468512" cy="44771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Early detection</a:t>
          </a:r>
          <a:r>
            <a:rPr lang="en-GB" sz="1000" kern="1200" dirty="0" smtClean="0">
              <a:solidFill>
                <a:schemeClr val="tx1"/>
              </a:solidFill>
            </a:rPr>
            <a:t> 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1684112" y="544673"/>
        <a:ext cx="1424800" cy="404005"/>
      </dsp:txXfrm>
    </dsp:sp>
    <dsp:sp modelId="{698C40A9-F66D-45B9-83BD-8C24309EC503}">
      <dsp:nvSpPr>
        <dsp:cNvPr id="0" name=""/>
        <dsp:cNvSpPr/>
      </dsp:nvSpPr>
      <dsp:spPr>
        <a:xfrm>
          <a:off x="3559809" y="96203"/>
          <a:ext cx="1468512" cy="302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Screening  </a:t>
          </a:r>
          <a:endParaRPr lang="en-GB" sz="1000" kern="1200" dirty="0"/>
        </a:p>
      </dsp:txBody>
      <dsp:txXfrm>
        <a:off x="3574588" y="110982"/>
        <a:ext cx="1438954" cy="273188"/>
      </dsp:txXfrm>
    </dsp:sp>
    <dsp:sp modelId="{D5EC85D9-F1B9-4715-AE99-F3F338BE5B43}">
      <dsp:nvSpPr>
        <dsp:cNvPr id="0" name=""/>
        <dsp:cNvSpPr/>
      </dsp:nvSpPr>
      <dsp:spPr>
        <a:xfrm>
          <a:off x="3601456" y="1039154"/>
          <a:ext cx="1468512" cy="401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Diagnosis</a:t>
          </a:r>
          <a:endParaRPr lang="en-GB" sz="1000" kern="1200" dirty="0"/>
        </a:p>
      </dsp:txBody>
      <dsp:txXfrm>
        <a:off x="3601456" y="1039154"/>
        <a:ext cx="1468512" cy="401678"/>
      </dsp:txXfrm>
    </dsp:sp>
    <dsp:sp modelId="{C95986DA-6B69-43E6-8BED-646E4A63B317}">
      <dsp:nvSpPr>
        <dsp:cNvPr id="0" name=""/>
        <dsp:cNvSpPr/>
      </dsp:nvSpPr>
      <dsp:spPr>
        <a:xfrm>
          <a:off x="1729191" y="1550058"/>
          <a:ext cx="1468512" cy="44771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Treatment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1751047" y="1571914"/>
        <a:ext cx="1424800" cy="404005"/>
      </dsp:txXfrm>
    </dsp:sp>
    <dsp:sp modelId="{95440F24-3AA8-499B-B7D6-91ECBF47812A}">
      <dsp:nvSpPr>
        <dsp:cNvPr id="0" name=""/>
        <dsp:cNvSpPr/>
      </dsp:nvSpPr>
      <dsp:spPr>
        <a:xfrm>
          <a:off x="3672826" y="1495915"/>
          <a:ext cx="1468512" cy="286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Drugs</a:t>
          </a:r>
          <a:endParaRPr lang="en-GB" sz="1000" kern="1200" dirty="0"/>
        </a:p>
      </dsp:txBody>
      <dsp:txXfrm>
        <a:off x="3686834" y="1509923"/>
        <a:ext cx="1440496" cy="258943"/>
      </dsp:txXfrm>
    </dsp:sp>
    <dsp:sp modelId="{A53095E9-BC3C-4F8A-AB31-F90747F32985}">
      <dsp:nvSpPr>
        <dsp:cNvPr id="0" name=""/>
        <dsp:cNvSpPr/>
      </dsp:nvSpPr>
      <dsp:spPr>
        <a:xfrm>
          <a:off x="3672826" y="1890811"/>
          <a:ext cx="1468512" cy="393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Non Drugs</a:t>
          </a:r>
          <a:endParaRPr lang="en-GB" sz="1000" kern="1200" dirty="0"/>
        </a:p>
      </dsp:txBody>
      <dsp:txXfrm>
        <a:off x="3692048" y="1910033"/>
        <a:ext cx="1430068" cy="355323"/>
      </dsp:txXfrm>
    </dsp:sp>
    <dsp:sp modelId="{05839B55-9200-4777-B315-AD4B90AAEEB2}">
      <dsp:nvSpPr>
        <dsp:cNvPr id="0" name=""/>
        <dsp:cNvSpPr/>
      </dsp:nvSpPr>
      <dsp:spPr>
        <a:xfrm>
          <a:off x="3601456" y="2463566"/>
          <a:ext cx="1468512" cy="316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CPG for HT</a:t>
          </a:r>
          <a:endParaRPr lang="en-GB" sz="1000" kern="1200" dirty="0"/>
        </a:p>
      </dsp:txBody>
      <dsp:txXfrm>
        <a:off x="3601456" y="2463566"/>
        <a:ext cx="1468512" cy="316079"/>
      </dsp:txXfrm>
    </dsp:sp>
    <dsp:sp modelId="{1110CBB3-4B48-487E-9300-6E98CBB10B27}">
      <dsp:nvSpPr>
        <dsp:cNvPr id="0" name=""/>
        <dsp:cNvSpPr/>
      </dsp:nvSpPr>
      <dsp:spPr>
        <a:xfrm>
          <a:off x="1737502" y="2367282"/>
          <a:ext cx="1468512" cy="30324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Continue of care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1752305" y="2382085"/>
        <a:ext cx="1438906" cy="273637"/>
      </dsp:txXfrm>
    </dsp:sp>
    <dsp:sp modelId="{E9F53CB6-E9C2-4DCC-A674-1AA2B94C774B}">
      <dsp:nvSpPr>
        <dsp:cNvPr id="0" name=""/>
        <dsp:cNvSpPr/>
      </dsp:nvSpPr>
      <dsp:spPr>
        <a:xfrm>
          <a:off x="3503815" y="3538097"/>
          <a:ext cx="1601750" cy="311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smtClean="0">
              <a:solidFill>
                <a:schemeClr val="bg1"/>
              </a:solidFill>
            </a:rPr>
            <a:t>การติดตาม </a:t>
          </a:r>
          <a:r>
            <a:rPr lang="en-US" sz="1000" kern="1200" dirty="0" smtClean="0">
              <a:solidFill>
                <a:schemeClr val="bg1"/>
              </a:solidFill>
            </a:rPr>
            <a:t>case</a:t>
          </a:r>
          <a:r>
            <a:rPr lang="en-GB" sz="1000" kern="1200" dirty="0" smtClean="0">
              <a:solidFill>
                <a:schemeClr val="bg1"/>
              </a:solidFill>
            </a:rPr>
            <a:t> </a:t>
          </a:r>
          <a:endParaRPr lang="en-GB" sz="1000" kern="1200" dirty="0"/>
        </a:p>
      </dsp:txBody>
      <dsp:txXfrm>
        <a:off x="3519013" y="3553295"/>
        <a:ext cx="1571354" cy="280928"/>
      </dsp:txXfrm>
    </dsp:sp>
    <dsp:sp modelId="{BFB0C499-DCF2-45F8-A168-3017046EA9AD}">
      <dsp:nvSpPr>
        <dsp:cNvPr id="0" name=""/>
        <dsp:cNvSpPr/>
      </dsp:nvSpPr>
      <dsp:spPr>
        <a:xfrm>
          <a:off x="1794657" y="2921682"/>
          <a:ext cx="1468512" cy="44771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000" kern="1200" dirty="0" smtClean="0">
              <a:solidFill>
                <a:schemeClr val="tx1"/>
              </a:solidFill>
            </a:rPr>
            <a:t>เฝ้าระวังภาวะแทรกซ้อนที่อาจเกิดขึ้น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1816513" y="2943538"/>
        <a:ext cx="1424800" cy="404005"/>
      </dsp:txXfrm>
    </dsp:sp>
    <dsp:sp modelId="{ACE82889-3034-4E61-9EFA-96F812521347}">
      <dsp:nvSpPr>
        <dsp:cNvPr id="0" name=""/>
        <dsp:cNvSpPr/>
      </dsp:nvSpPr>
      <dsp:spPr>
        <a:xfrm>
          <a:off x="3665483" y="2909267"/>
          <a:ext cx="1618594" cy="406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smtClean="0"/>
            <a:t>Routine LAB yearly LAB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3685343" y="2929127"/>
        <a:ext cx="1578874" cy="367111"/>
      </dsp:txXfrm>
    </dsp:sp>
    <dsp:sp modelId="{16EB6AE4-4AF5-4CF6-B4C8-C197135764BB}">
      <dsp:nvSpPr>
        <dsp:cNvPr id="0" name=""/>
        <dsp:cNvSpPr/>
      </dsp:nvSpPr>
      <dsp:spPr>
        <a:xfrm>
          <a:off x="1644296" y="3655002"/>
          <a:ext cx="1468512" cy="44771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tx1"/>
              </a:solidFill>
            </a:rPr>
            <a:t>Rehab </a:t>
          </a:r>
          <a:r>
            <a:rPr lang="th-TH" sz="1000" kern="1200" dirty="0" smtClean="0">
              <a:solidFill>
                <a:schemeClr val="tx1"/>
              </a:solidFill>
            </a:rPr>
            <a:t>ฟื้นฟูสภาพในรายที่เกิดภาวะแทรกซ้อนแล้ว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1666152" y="3676858"/>
        <a:ext cx="1424800" cy="404005"/>
      </dsp:txXfrm>
    </dsp:sp>
    <dsp:sp modelId="{6AB8DCD7-7B8D-4071-8470-CDA7045F8D2C}">
      <dsp:nvSpPr>
        <dsp:cNvPr id="0" name=""/>
        <dsp:cNvSpPr/>
      </dsp:nvSpPr>
      <dsp:spPr>
        <a:xfrm>
          <a:off x="3513933" y="3999657"/>
          <a:ext cx="1842307" cy="300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Rehabilitation</a:t>
          </a:r>
          <a:r>
            <a:rPr lang="en-GB" sz="1000" kern="1200" dirty="0" smtClean="0">
              <a:solidFill>
                <a:schemeClr val="tx1"/>
              </a:solidFill>
            </a:rPr>
            <a:t> 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3528600" y="4014324"/>
        <a:ext cx="1812973" cy="2711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3E4EE-4160-4A95-8F67-DC870E97CE0A}">
      <dsp:nvSpPr>
        <dsp:cNvPr id="0" name=""/>
        <dsp:cNvSpPr/>
      </dsp:nvSpPr>
      <dsp:spPr>
        <a:xfrm>
          <a:off x="3495559" y="4693729"/>
          <a:ext cx="1477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7773" y="4572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565752" y="4735755"/>
        <a:ext cx="7388" cy="7388"/>
      </dsp:txXfrm>
    </dsp:sp>
    <dsp:sp modelId="{1F8B07A5-CE62-4A98-BBC8-9DD23CA3C4F1}">
      <dsp:nvSpPr>
        <dsp:cNvPr id="0" name=""/>
        <dsp:cNvSpPr/>
      </dsp:nvSpPr>
      <dsp:spPr>
        <a:xfrm>
          <a:off x="1807424" y="2650695"/>
          <a:ext cx="121408" cy="2088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704" y="0"/>
              </a:lnTo>
              <a:lnTo>
                <a:pt x="60704" y="2088754"/>
              </a:lnTo>
              <a:lnTo>
                <a:pt x="121408" y="208875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/>
        </a:p>
      </dsp:txBody>
      <dsp:txXfrm>
        <a:off x="1815821" y="3642765"/>
        <a:ext cx="104613" cy="104613"/>
      </dsp:txXfrm>
    </dsp:sp>
    <dsp:sp modelId="{D16223FF-B2C7-4F41-9391-3113013B5186}">
      <dsp:nvSpPr>
        <dsp:cNvPr id="0" name=""/>
        <dsp:cNvSpPr/>
      </dsp:nvSpPr>
      <dsp:spPr>
        <a:xfrm>
          <a:off x="3424524" y="3957533"/>
          <a:ext cx="289014" cy="138449"/>
        </a:xfrm>
        <a:custGeom>
          <a:avLst/>
          <a:gdLst/>
          <a:ahLst/>
          <a:cxnLst/>
          <a:rect l="0" t="0" r="0" b="0"/>
          <a:pathLst>
            <a:path>
              <a:moveTo>
                <a:pt x="0" y="138449"/>
              </a:moveTo>
              <a:lnTo>
                <a:pt x="144507" y="138449"/>
              </a:lnTo>
              <a:lnTo>
                <a:pt x="144507" y="0"/>
              </a:lnTo>
              <a:lnTo>
                <a:pt x="289014" y="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561019" y="4018746"/>
        <a:ext cx="16023" cy="16023"/>
      </dsp:txXfrm>
    </dsp:sp>
    <dsp:sp modelId="{C4E2894D-994F-4B9A-B0E5-F3A5B8F6FCB5}">
      <dsp:nvSpPr>
        <dsp:cNvPr id="0" name=""/>
        <dsp:cNvSpPr/>
      </dsp:nvSpPr>
      <dsp:spPr>
        <a:xfrm>
          <a:off x="1761704" y="2650695"/>
          <a:ext cx="91440" cy="1445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70906" y="0"/>
              </a:lnTo>
              <a:lnTo>
                <a:pt x="70906" y="1445288"/>
              </a:lnTo>
              <a:lnTo>
                <a:pt x="96092" y="144528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771270" y="3337185"/>
        <a:ext cx="72308" cy="72308"/>
      </dsp:txXfrm>
    </dsp:sp>
    <dsp:sp modelId="{326A9350-1DCF-497F-A268-EFF426CD5D65}">
      <dsp:nvSpPr>
        <dsp:cNvPr id="0" name=""/>
        <dsp:cNvSpPr/>
      </dsp:nvSpPr>
      <dsp:spPr>
        <a:xfrm>
          <a:off x="3424524" y="2953418"/>
          <a:ext cx="289014" cy="422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507" y="0"/>
              </a:lnTo>
              <a:lnTo>
                <a:pt x="144507" y="422404"/>
              </a:lnTo>
              <a:lnTo>
                <a:pt x="289014" y="42240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556235" y="3151825"/>
        <a:ext cx="25590" cy="25590"/>
      </dsp:txXfrm>
    </dsp:sp>
    <dsp:sp modelId="{67345625-188E-47C2-9AEC-928E2D3912FA}">
      <dsp:nvSpPr>
        <dsp:cNvPr id="0" name=""/>
        <dsp:cNvSpPr/>
      </dsp:nvSpPr>
      <dsp:spPr>
        <a:xfrm>
          <a:off x="3424524" y="2810598"/>
          <a:ext cx="361349" cy="142820"/>
        </a:xfrm>
        <a:custGeom>
          <a:avLst/>
          <a:gdLst/>
          <a:ahLst/>
          <a:cxnLst/>
          <a:rect l="0" t="0" r="0" b="0"/>
          <a:pathLst>
            <a:path>
              <a:moveTo>
                <a:pt x="0" y="142820"/>
              </a:moveTo>
              <a:lnTo>
                <a:pt x="180674" y="142820"/>
              </a:lnTo>
              <a:lnTo>
                <a:pt x="180674" y="0"/>
              </a:lnTo>
              <a:lnTo>
                <a:pt x="361349" y="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595485" y="2872294"/>
        <a:ext cx="19427" cy="19427"/>
      </dsp:txXfrm>
    </dsp:sp>
    <dsp:sp modelId="{CC0C0FA8-0201-4CA1-9888-CA6E5C48A4C9}">
      <dsp:nvSpPr>
        <dsp:cNvPr id="0" name=""/>
        <dsp:cNvSpPr/>
      </dsp:nvSpPr>
      <dsp:spPr>
        <a:xfrm>
          <a:off x="3424524" y="2096218"/>
          <a:ext cx="433121" cy="857200"/>
        </a:xfrm>
        <a:custGeom>
          <a:avLst/>
          <a:gdLst/>
          <a:ahLst/>
          <a:cxnLst/>
          <a:rect l="0" t="0" r="0" b="0"/>
          <a:pathLst>
            <a:path>
              <a:moveTo>
                <a:pt x="0" y="857200"/>
              </a:moveTo>
              <a:lnTo>
                <a:pt x="216560" y="857200"/>
              </a:lnTo>
              <a:lnTo>
                <a:pt x="216560" y="0"/>
              </a:lnTo>
              <a:lnTo>
                <a:pt x="433121" y="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617074" y="2500808"/>
        <a:ext cx="48020" cy="48020"/>
      </dsp:txXfrm>
    </dsp:sp>
    <dsp:sp modelId="{0B042CAF-2C41-485B-866C-7CDE78BA3BA6}">
      <dsp:nvSpPr>
        <dsp:cNvPr id="0" name=""/>
        <dsp:cNvSpPr/>
      </dsp:nvSpPr>
      <dsp:spPr>
        <a:xfrm>
          <a:off x="1761704" y="2650695"/>
          <a:ext cx="91440" cy="3027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70906" y="0"/>
              </a:lnTo>
              <a:lnTo>
                <a:pt x="70906" y="302723"/>
              </a:lnTo>
              <a:lnTo>
                <a:pt x="96092" y="302723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799752" y="2794384"/>
        <a:ext cx="15344" cy="15344"/>
      </dsp:txXfrm>
    </dsp:sp>
    <dsp:sp modelId="{F2A1F6B6-B7FC-49A0-A425-8C98DA81ACE0}">
      <dsp:nvSpPr>
        <dsp:cNvPr id="0" name=""/>
        <dsp:cNvSpPr/>
      </dsp:nvSpPr>
      <dsp:spPr>
        <a:xfrm>
          <a:off x="3424524" y="1479020"/>
          <a:ext cx="3616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192"/>
              </a:moveTo>
              <a:lnTo>
                <a:pt x="180847" y="46192"/>
              </a:lnTo>
              <a:lnTo>
                <a:pt x="180847" y="45720"/>
              </a:lnTo>
              <a:lnTo>
                <a:pt x="361694" y="4572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96329" y="1515698"/>
        <a:ext cx="18084" cy="18084"/>
      </dsp:txXfrm>
    </dsp:sp>
    <dsp:sp modelId="{5B56B3CE-BB89-41AB-A135-F2DE8DD8BF26}">
      <dsp:nvSpPr>
        <dsp:cNvPr id="0" name=""/>
        <dsp:cNvSpPr/>
      </dsp:nvSpPr>
      <dsp:spPr>
        <a:xfrm>
          <a:off x="1761704" y="1525213"/>
          <a:ext cx="91440" cy="1125481"/>
        </a:xfrm>
        <a:custGeom>
          <a:avLst/>
          <a:gdLst/>
          <a:ahLst/>
          <a:cxnLst/>
          <a:rect l="0" t="0" r="0" b="0"/>
          <a:pathLst>
            <a:path>
              <a:moveTo>
                <a:pt x="45720" y="1125481"/>
              </a:moveTo>
              <a:lnTo>
                <a:pt x="70906" y="1125481"/>
              </a:lnTo>
              <a:lnTo>
                <a:pt x="70906" y="0"/>
              </a:lnTo>
              <a:lnTo>
                <a:pt x="96092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779259" y="2059789"/>
        <a:ext cx="56330" cy="56330"/>
      </dsp:txXfrm>
    </dsp:sp>
    <dsp:sp modelId="{5465F46A-3611-4B42-A035-E1C64E206740}">
      <dsp:nvSpPr>
        <dsp:cNvPr id="0" name=""/>
        <dsp:cNvSpPr/>
      </dsp:nvSpPr>
      <dsp:spPr>
        <a:xfrm>
          <a:off x="3353112" y="441162"/>
          <a:ext cx="504533" cy="440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266" y="0"/>
              </a:lnTo>
              <a:lnTo>
                <a:pt x="252266" y="440632"/>
              </a:lnTo>
              <a:lnTo>
                <a:pt x="504533" y="44063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588632" y="644732"/>
        <a:ext cx="33492" cy="33492"/>
      </dsp:txXfrm>
    </dsp:sp>
    <dsp:sp modelId="{3629C91A-C1EE-43F1-957A-41114723552D}">
      <dsp:nvSpPr>
        <dsp:cNvPr id="0" name=""/>
        <dsp:cNvSpPr/>
      </dsp:nvSpPr>
      <dsp:spPr>
        <a:xfrm>
          <a:off x="3353112" y="238830"/>
          <a:ext cx="457734" cy="202332"/>
        </a:xfrm>
        <a:custGeom>
          <a:avLst/>
          <a:gdLst/>
          <a:ahLst/>
          <a:cxnLst/>
          <a:rect l="0" t="0" r="0" b="0"/>
          <a:pathLst>
            <a:path>
              <a:moveTo>
                <a:pt x="0" y="202332"/>
              </a:moveTo>
              <a:lnTo>
                <a:pt x="228867" y="202332"/>
              </a:lnTo>
              <a:lnTo>
                <a:pt x="228867" y="0"/>
              </a:lnTo>
              <a:lnTo>
                <a:pt x="457734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69468" y="327484"/>
        <a:ext cx="25022" cy="25022"/>
      </dsp:txXfrm>
    </dsp:sp>
    <dsp:sp modelId="{E0E8751D-25B0-49F6-8BD6-1AE720FE00F2}">
      <dsp:nvSpPr>
        <dsp:cNvPr id="0" name=""/>
        <dsp:cNvSpPr/>
      </dsp:nvSpPr>
      <dsp:spPr>
        <a:xfrm>
          <a:off x="1740665" y="441162"/>
          <a:ext cx="91440" cy="2209532"/>
        </a:xfrm>
        <a:custGeom>
          <a:avLst/>
          <a:gdLst/>
          <a:ahLst/>
          <a:cxnLst/>
          <a:rect l="0" t="0" r="0" b="0"/>
          <a:pathLst>
            <a:path>
              <a:moveTo>
                <a:pt x="66758" y="2209532"/>
              </a:moveTo>
              <a:lnTo>
                <a:pt x="45720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1731144" y="1490687"/>
        <a:ext cx="110481" cy="110481"/>
      </dsp:txXfrm>
    </dsp:sp>
    <dsp:sp modelId="{31701DDF-4BA4-40CD-93CE-A42E291FC80F}">
      <dsp:nvSpPr>
        <dsp:cNvPr id="0" name=""/>
        <dsp:cNvSpPr/>
      </dsp:nvSpPr>
      <dsp:spPr>
        <a:xfrm flipH="1">
          <a:off x="0" y="1643100"/>
          <a:ext cx="1599660" cy="201518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5500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>
              <a:solidFill>
                <a:schemeClr val="tx1"/>
              </a:solidFill>
            </a:rPr>
            <a:t>ควบคุมระดับน้ำตาลในเลือดของผู้ป่วย ให้อยู่ในเกณฑ์ที่ปลอดภัย ไม่เกิดภาวะแทรกซ้อน จากโรคเบาหวาน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78089" y="1721189"/>
        <a:ext cx="1443482" cy="1859010"/>
      </dsp:txXfrm>
    </dsp:sp>
    <dsp:sp modelId="{CF5CEE62-B934-4D9E-84CB-152EE3946C13}">
      <dsp:nvSpPr>
        <dsp:cNvPr id="0" name=""/>
        <dsp:cNvSpPr/>
      </dsp:nvSpPr>
      <dsp:spPr>
        <a:xfrm>
          <a:off x="1786385" y="202332"/>
          <a:ext cx="1566727" cy="4776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Early detection</a:t>
          </a:r>
          <a:r>
            <a:rPr lang="en-GB" sz="1100" kern="1200" dirty="0" smtClean="0">
              <a:solidFill>
                <a:schemeClr val="tx1"/>
              </a:solidFill>
            </a:rPr>
            <a:t> 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1809702" y="225649"/>
        <a:ext cx="1520093" cy="431026"/>
      </dsp:txXfrm>
    </dsp:sp>
    <dsp:sp modelId="{698C40A9-F66D-45B9-83BD-8C24309EC503}">
      <dsp:nvSpPr>
        <dsp:cNvPr id="0" name=""/>
        <dsp:cNvSpPr/>
      </dsp:nvSpPr>
      <dsp:spPr>
        <a:xfrm>
          <a:off x="3810847" y="0"/>
          <a:ext cx="1566727" cy="477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Screening</a:t>
          </a:r>
          <a:endParaRPr lang="en-GB" sz="1100" kern="1200" dirty="0"/>
        </a:p>
      </dsp:txBody>
      <dsp:txXfrm>
        <a:off x="3834164" y="23317"/>
        <a:ext cx="1520093" cy="431026"/>
      </dsp:txXfrm>
    </dsp:sp>
    <dsp:sp modelId="{DF21C86B-8AE8-41D0-A34E-2864E3EFC2F0}">
      <dsp:nvSpPr>
        <dsp:cNvPr id="0" name=""/>
        <dsp:cNvSpPr/>
      </dsp:nvSpPr>
      <dsp:spPr>
        <a:xfrm>
          <a:off x="3857645" y="642964"/>
          <a:ext cx="1566727" cy="477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Diagnosis</a:t>
          </a:r>
          <a:endParaRPr lang="en-GB" sz="1100" kern="1200" dirty="0"/>
        </a:p>
      </dsp:txBody>
      <dsp:txXfrm>
        <a:off x="3857645" y="642964"/>
        <a:ext cx="1566727" cy="477660"/>
      </dsp:txXfrm>
    </dsp:sp>
    <dsp:sp modelId="{C95986DA-6B69-43E6-8BED-646E4A63B317}">
      <dsp:nvSpPr>
        <dsp:cNvPr id="0" name=""/>
        <dsp:cNvSpPr/>
      </dsp:nvSpPr>
      <dsp:spPr>
        <a:xfrm>
          <a:off x="1857797" y="1286383"/>
          <a:ext cx="1566727" cy="4776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Continue of care </a:t>
          </a:r>
          <a:r>
            <a:rPr lang="en-GB" sz="1100" kern="1200" dirty="0" smtClean="0">
              <a:solidFill>
                <a:schemeClr val="tx1"/>
              </a:solidFill>
            </a:rPr>
            <a:t> 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1881114" y="1309700"/>
        <a:ext cx="1520093" cy="431026"/>
      </dsp:txXfrm>
    </dsp:sp>
    <dsp:sp modelId="{95440F24-3AA8-499B-B7D6-91ECBF47812A}">
      <dsp:nvSpPr>
        <dsp:cNvPr id="0" name=""/>
        <dsp:cNvSpPr/>
      </dsp:nvSpPr>
      <dsp:spPr>
        <a:xfrm>
          <a:off x="3786218" y="1285910"/>
          <a:ext cx="1566727" cy="477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solidFill>
                <a:schemeClr val="bg1"/>
              </a:solidFill>
            </a:rPr>
            <a:t>การติดตาม </a:t>
          </a:r>
          <a:r>
            <a:rPr lang="en-US" sz="1100" kern="1200" dirty="0" smtClean="0">
              <a:solidFill>
                <a:schemeClr val="bg1"/>
              </a:solidFill>
            </a:rPr>
            <a:t>case</a:t>
          </a:r>
          <a:r>
            <a:rPr lang="en-GB" sz="1100" kern="1200" dirty="0" smtClean="0">
              <a:solidFill>
                <a:schemeClr val="bg1"/>
              </a:solidFill>
            </a:rPr>
            <a:t> </a:t>
          </a:r>
          <a:endParaRPr lang="en-GB" sz="1100" kern="1200" dirty="0">
            <a:solidFill>
              <a:schemeClr val="bg1"/>
            </a:solidFill>
          </a:endParaRPr>
        </a:p>
      </dsp:txBody>
      <dsp:txXfrm>
        <a:off x="3809535" y="1309227"/>
        <a:ext cx="1520093" cy="431026"/>
      </dsp:txXfrm>
    </dsp:sp>
    <dsp:sp modelId="{1110CBB3-4B48-487E-9300-6E98CBB10B27}">
      <dsp:nvSpPr>
        <dsp:cNvPr id="0" name=""/>
        <dsp:cNvSpPr/>
      </dsp:nvSpPr>
      <dsp:spPr>
        <a:xfrm>
          <a:off x="1857797" y="2714588"/>
          <a:ext cx="1566727" cy="4776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Treatment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1881114" y="2737905"/>
        <a:ext cx="1520093" cy="431026"/>
      </dsp:txXfrm>
    </dsp:sp>
    <dsp:sp modelId="{E9F53CB6-E9C2-4DCC-A674-1AA2B94C774B}">
      <dsp:nvSpPr>
        <dsp:cNvPr id="0" name=""/>
        <dsp:cNvSpPr/>
      </dsp:nvSpPr>
      <dsp:spPr>
        <a:xfrm>
          <a:off x="3857645" y="1857388"/>
          <a:ext cx="1566727" cy="477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Non drugs</a:t>
          </a:r>
          <a:endParaRPr lang="en-GB" sz="1100" kern="1200" dirty="0"/>
        </a:p>
      </dsp:txBody>
      <dsp:txXfrm>
        <a:off x="3880962" y="1880705"/>
        <a:ext cx="1520093" cy="431026"/>
      </dsp:txXfrm>
    </dsp:sp>
    <dsp:sp modelId="{DD7348C8-6E7B-4192-8391-FCB0D0D39B9F}">
      <dsp:nvSpPr>
        <dsp:cNvPr id="0" name=""/>
        <dsp:cNvSpPr/>
      </dsp:nvSpPr>
      <dsp:spPr>
        <a:xfrm>
          <a:off x="3785874" y="2571768"/>
          <a:ext cx="1566727" cy="477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Drugs</a:t>
          </a:r>
          <a:endParaRPr lang="en-GB" sz="1100" kern="1200" dirty="0"/>
        </a:p>
      </dsp:txBody>
      <dsp:txXfrm>
        <a:off x="3785874" y="2571768"/>
        <a:ext cx="1566727" cy="477660"/>
      </dsp:txXfrm>
    </dsp:sp>
    <dsp:sp modelId="{542AB407-7FD8-479E-9E26-3F313B1FB51F}">
      <dsp:nvSpPr>
        <dsp:cNvPr id="0" name=""/>
        <dsp:cNvSpPr/>
      </dsp:nvSpPr>
      <dsp:spPr>
        <a:xfrm>
          <a:off x="3713538" y="3136993"/>
          <a:ext cx="1566727" cy="477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Routine LAB yearly LAB eye ,</a:t>
          </a:r>
          <a:r>
            <a:rPr lang="en-GB" sz="1100" kern="1200" dirty="0" err="1" smtClean="0"/>
            <a:t>foot.renal</a:t>
          </a:r>
          <a:r>
            <a:rPr lang="en-GB" sz="1100" kern="1200" dirty="0" smtClean="0"/>
            <a:t> exam</a:t>
          </a:r>
          <a:endParaRPr lang="en-GB" sz="1100" kern="1200" dirty="0"/>
        </a:p>
      </dsp:txBody>
      <dsp:txXfrm>
        <a:off x="3713538" y="3136993"/>
        <a:ext cx="1566727" cy="477660"/>
      </dsp:txXfrm>
    </dsp:sp>
    <dsp:sp modelId="{BFB0C499-DCF2-45F8-A168-3017046EA9AD}">
      <dsp:nvSpPr>
        <dsp:cNvPr id="0" name=""/>
        <dsp:cNvSpPr/>
      </dsp:nvSpPr>
      <dsp:spPr>
        <a:xfrm>
          <a:off x="1857797" y="3857152"/>
          <a:ext cx="1566727" cy="4776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solidFill>
                <a:schemeClr val="tx1"/>
              </a:solidFill>
            </a:rPr>
            <a:t>เฝ้าระวังภาวะแทรก</a:t>
          </a:r>
          <a:r>
            <a:rPr lang="th-TH" sz="1100" kern="1200" dirty="0" err="1" smtClean="0">
              <a:solidFill>
                <a:schemeClr val="tx1"/>
              </a:solidFill>
            </a:rPr>
            <a:t>ซ้แน</a:t>
          </a:r>
          <a:r>
            <a:rPr lang="th-TH" sz="1100" kern="1200" dirty="0" smtClean="0">
              <a:solidFill>
                <a:schemeClr val="tx1"/>
              </a:solidFill>
            </a:rPr>
            <a:t>ที่อาจเกิดขึ้น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1881114" y="3880469"/>
        <a:ext cx="1520093" cy="431026"/>
      </dsp:txXfrm>
    </dsp:sp>
    <dsp:sp modelId="{ACE82889-3034-4E61-9EFA-96F812521347}">
      <dsp:nvSpPr>
        <dsp:cNvPr id="0" name=""/>
        <dsp:cNvSpPr/>
      </dsp:nvSpPr>
      <dsp:spPr>
        <a:xfrm>
          <a:off x="3713538" y="3718702"/>
          <a:ext cx="1539121" cy="477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CPG for DM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3736855" y="3742019"/>
        <a:ext cx="1492487" cy="431026"/>
      </dsp:txXfrm>
    </dsp:sp>
    <dsp:sp modelId="{16EB6AE4-4AF5-4CF6-B4C8-C197135764BB}">
      <dsp:nvSpPr>
        <dsp:cNvPr id="0" name=""/>
        <dsp:cNvSpPr/>
      </dsp:nvSpPr>
      <dsp:spPr>
        <a:xfrm>
          <a:off x="1928832" y="4500619"/>
          <a:ext cx="1566727" cy="4776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Rehab </a:t>
          </a:r>
          <a:r>
            <a:rPr lang="th-TH" sz="1100" kern="1200" dirty="0" smtClean="0">
              <a:solidFill>
                <a:schemeClr val="tx1"/>
              </a:solidFill>
            </a:rPr>
            <a:t>ฟื้นฟูสภาพในรายที่เกิดภาวะแทรกซ้อนแล้ว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1952149" y="4523936"/>
        <a:ext cx="1520093" cy="431026"/>
      </dsp:txXfrm>
    </dsp:sp>
    <dsp:sp modelId="{6AB8DCD7-7B8D-4071-8470-CDA7045F8D2C}">
      <dsp:nvSpPr>
        <dsp:cNvPr id="0" name=""/>
        <dsp:cNvSpPr/>
      </dsp:nvSpPr>
      <dsp:spPr>
        <a:xfrm>
          <a:off x="3643333" y="4500619"/>
          <a:ext cx="1539121" cy="477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Rehabilitation</a:t>
          </a:r>
          <a:r>
            <a:rPr lang="en-GB" sz="1100" kern="1200" dirty="0" smtClean="0">
              <a:solidFill>
                <a:schemeClr val="tx1"/>
              </a:solidFill>
            </a:rPr>
            <a:t> 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3666650" y="4523936"/>
        <a:ext cx="1492487" cy="4310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3E4EE-4160-4A95-8F67-DC870E97CE0A}">
      <dsp:nvSpPr>
        <dsp:cNvPr id="0" name=""/>
        <dsp:cNvSpPr/>
      </dsp:nvSpPr>
      <dsp:spPr>
        <a:xfrm>
          <a:off x="3090276" y="4551548"/>
          <a:ext cx="1958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919" y="45720"/>
              </a:lnTo>
              <a:lnTo>
                <a:pt x="97919" y="107509"/>
              </a:lnTo>
              <a:lnTo>
                <a:pt x="195839" y="10750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183061" y="4592134"/>
        <a:ext cx="10267" cy="10267"/>
      </dsp:txXfrm>
    </dsp:sp>
    <dsp:sp modelId="{1F8B07A5-CE62-4A98-BBC8-9DD23CA3C4F1}">
      <dsp:nvSpPr>
        <dsp:cNvPr id="0" name=""/>
        <dsp:cNvSpPr/>
      </dsp:nvSpPr>
      <dsp:spPr>
        <a:xfrm>
          <a:off x="1597326" y="2428131"/>
          <a:ext cx="91440" cy="2169137"/>
        </a:xfrm>
        <a:custGeom>
          <a:avLst/>
          <a:gdLst/>
          <a:ahLst/>
          <a:cxnLst/>
          <a:rect l="0" t="0" r="0" b="0"/>
          <a:pathLst>
            <a:path>
              <a:moveTo>
                <a:pt x="72242" y="0"/>
              </a:moveTo>
              <a:lnTo>
                <a:pt x="45720" y="216913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/>
        </a:p>
      </dsp:txBody>
      <dsp:txXfrm>
        <a:off x="1588813" y="3458467"/>
        <a:ext cx="108464" cy="108464"/>
      </dsp:txXfrm>
    </dsp:sp>
    <dsp:sp modelId="{C4E2894D-994F-4B9A-B0E5-F3A5B8F6FCB5}">
      <dsp:nvSpPr>
        <dsp:cNvPr id="0" name=""/>
        <dsp:cNvSpPr/>
      </dsp:nvSpPr>
      <dsp:spPr>
        <a:xfrm>
          <a:off x="1623848" y="2428131"/>
          <a:ext cx="91440" cy="1211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69059" y="0"/>
              </a:lnTo>
              <a:lnTo>
                <a:pt x="69059" y="1211433"/>
              </a:lnTo>
              <a:lnTo>
                <a:pt x="92398" y="121143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639260" y="3003539"/>
        <a:ext cx="60616" cy="60616"/>
      </dsp:txXfrm>
    </dsp:sp>
    <dsp:sp modelId="{85D9B553-EAA1-4902-8B1B-56F3F2FA7B7D}">
      <dsp:nvSpPr>
        <dsp:cNvPr id="0" name=""/>
        <dsp:cNvSpPr/>
      </dsp:nvSpPr>
      <dsp:spPr>
        <a:xfrm>
          <a:off x="3233146" y="2608316"/>
          <a:ext cx="409030" cy="940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515" y="0"/>
              </a:lnTo>
              <a:lnTo>
                <a:pt x="204515" y="940288"/>
              </a:lnTo>
              <a:lnTo>
                <a:pt x="409030" y="94028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412026" y="3052825"/>
        <a:ext cx="51270" cy="51270"/>
      </dsp:txXfrm>
    </dsp:sp>
    <dsp:sp modelId="{10CBBBE5-A1DA-437F-B242-0806387ED6FF}">
      <dsp:nvSpPr>
        <dsp:cNvPr id="0" name=""/>
        <dsp:cNvSpPr/>
      </dsp:nvSpPr>
      <dsp:spPr>
        <a:xfrm>
          <a:off x="3233146" y="2608316"/>
          <a:ext cx="409030" cy="45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515" y="0"/>
              </a:lnTo>
              <a:lnTo>
                <a:pt x="204515" y="453000"/>
              </a:lnTo>
              <a:lnTo>
                <a:pt x="409030" y="45300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422403" y="2819558"/>
        <a:ext cx="30517" cy="30517"/>
      </dsp:txXfrm>
    </dsp:sp>
    <dsp:sp modelId="{61307C91-EF87-4F3A-80D5-C0260A87F0FD}">
      <dsp:nvSpPr>
        <dsp:cNvPr id="0" name=""/>
        <dsp:cNvSpPr/>
      </dsp:nvSpPr>
      <dsp:spPr>
        <a:xfrm>
          <a:off x="3233146" y="2352465"/>
          <a:ext cx="409030" cy="255850"/>
        </a:xfrm>
        <a:custGeom>
          <a:avLst/>
          <a:gdLst/>
          <a:ahLst/>
          <a:cxnLst/>
          <a:rect l="0" t="0" r="0" b="0"/>
          <a:pathLst>
            <a:path>
              <a:moveTo>
                <a:pt x="0" y="255850"/>
              </a:moveTo>
              <a:lnTo>
                <a:pt x="204515" y="255850"/>
              </a:lnTo>
              <a:lnTo>
                <a:pt x="204515" y="0"/>
              </a:lnTo>
              <a:lnTo>
                <a:pt x="409030" y="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425600" y="2468329"/>
        <a:ext cx="24122" cy="24122"/>
      </dsp:txXfrm>
    </dsp:sp>
    <dsp:sp modelId="{44CEDC6E-DBEF-4575-B95B-0A28DC175EAD}">
      <dsp:nvSpPr>
        <dsp:cNvPr id="0" name=""/>
        <dsp:cNvSpPr/>
      </dsp:nvSpPr>
      <dsp:spPr>
        <a:xfrm>
          <a:off x="3233146" y="1605192"/>
          <a:ext cx="409768" cy="1003124"/>
        </a:xfrm>
        <a:custGeom>
          <a:avLst/>
          <a:gdLst/>
          <a:ahLst/>
          <a:cxnLst/>
          <a:rect l="0" t="0" r="0" b="0"/>
          <a:pathLst>
            <a:path>
              <a:moveTo>
                <a:pt x="0" y="1003124"/>
              </a:moveTo>
              <a:lnTo>
                <a:pt x="204884" y="1003124"/>
              </a:lnTo>
              <a:lnTo>
                <a:pt x="204884" y="0"/>
              </a:lnTo>
              <a:lnTo>
                <a:pt x="409768" y="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410941" y="2079664"/>
        <a:ext cx="54179" cy="54179"/>
      </dsp:txXfrm>
    </dsp:sp>
    <dsp:sp modelId="{0B042CAF-2C41-485B-866C-7CDE78BA3BA6}">
      <dsp:nvSpPr>
        <dsp:cNvPr id="0" name=""/>
        <dsp:cNvSpPr/>
      </dsp:nvSpPr>
      <dsp:spPr>
        <a:xfrm>
          <a:off x="1669568" y="2428131"/>
          <a:ext cx="116348" cy="180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174" y="0"/>
              </a:lnTo>
              <a:lnTo>
                <a:pt x="58174" y="180185"/>
              </a:lnTo>
              <a:lnTo>
                <a:pt x="116348" y="180185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722380" y="2512861"/>
        <a:ext cx="10724" cy="10724"/>
      </dsp:txXfrm>
    </dsp:sp>
    <dsp:sp modelId="{5B56B3CE-BB89-41AB-A135-F2DE8DD8BF26}">
      <dsp:nvSpPr>
        <dsp:cNvPr id="0" name=""/>
        <dsp:cNvSpPr/>
      </dsp:nvSpPr>
      <dsp:spPr>
        <a:xfrm>
          <a:off x="1623848" y="1611303"/>
          <a:ext cx="91440" cy="816828"/>
        </a:xfrm>
        <a:custGeom>
          <a:avLst/>
          <a:gdLst/>
          <a:ahLst/>
          <a:cxnLst/>
          <a:rect l="0" t="0" r="0" b="0"/>
          <a:pathLst>
            <a:path>
              <a:moveTo>
                <a:pt x="45720" y="816828"/>
              </a:moveTo>
              <a:lnTo>
                <a:pt x="58755" y="816828"/>
              </a:lnTo>
              <a:lnTo>
                <a:pt x="58755" y="0"/>
              </a:lnTo>
              <a:lnTo>
                <a:pt x="71790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649137" y="1999285"/>
        <a:ext cx="40862" cy="40862"/>
      </dsp:txXfrm>
    </dsp:sp>
    <dsp:sp modelId="{3629C91A-C1EE-43F1-957A-41114723552D}">
      <dsp:nvSpPr>
        <dsp:cNvPr id="0" name=""/>
        <dsp:cNvSpPr/>
      </dsp:nvSpPr>
      <dsp:spPr>
        <a:xfrm>
          <a:off x="3161711" y="549217"/>
          <a:ext cx="508078" cy="346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4039" y="0"/>
              </a:lnTo>
              <a:lnTo>
                <a:pt x="254039" y="346342"/>
              </a:lnTo>
              <a:lnTo>
                <a:pt x="508078" y="346342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400378" y="707016"/>
        <a:ext cx="30744" cy="30744"/>
      </dsp:txXfrm>
    </dsp:sp>
    <dsp:sp modelId="{E0E8751D-25B0-49F6-8BD6-1AE720FE00F2}">
      <dsp:nvSpPr>
        <dsp:cNvPr id="0" name=""/>
        <dsp:cNvSpPr/>
      </dsp:nvSpPr>
      <dsp:spPr>
        <a:xfrm>
          <a:off x="1623848" y="549217"/>
          <a:ext cx="91440" cy="1878913"/>
        </a:xfrm>
        <a:custGeom>
          <a:avLst/>
          <a:gdLst/>
          <a:ahLst/>
          <a:cxnLst/>
          <a:rect l="0" t="0" r="0" b="0"/>
          <a:pathLst>
            <a:path>
              <a:moveTo>
                <a:pt x="45720" y="1878913"/>
              </a:moveTo>
              <a:lnTo>
                <a:pt x="68176" y="1878913"/>
              </a:lnTo>
              <a:lnTo>
                <a:pt x="68176" y="0"/>
              </a:lnTo>
              <a:lnTo>
                <a:pt x="90633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622582" y="1441687"/>
        <a:ext cx="93972" cy="93972"/>
      </dsp:txXfrm>
    </dsp:sp>
    <dsp:sp modelId="{31701DDF-4BA4-40CD-93CE-A42E291FC80F}">
      <dsp:nvSpPr>
        <dsp:cNvPr id="0" name=""/>
        <dsp:cNvSpPr/>
      </dsp:nvSpPr>
      <dsp:spPr>
        <a:xfrm flipH="1">
          <a:off x="0" y="1497388"/>
          <a:ext cx="1477651" cy="186148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5500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tx1"/>
              </a:solidFill>
            </a:rPr>
            <a:t>ชะลอการเสื่อมสภาพของไต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72133" y="1569521"/>
        <a:ext cx="1333385" cy="1717219"/>
      </dsp:txXfrm>
    </dsp:sp>
    <dsp:sp modelId="{CF5CEE62-B934-4D9E-84CB-152EE3946C13}">
      <dsp:nvSpPr>
        <dsp:cNvPr id="0" name=""/>
        <dsp:cNvSpPr/>
      </dsp:nvSpPr>
      <dsp:spPr>
        <a:xfrm>
          <a:off x="1714481" y="328603"/>
          <a:ext cx="1447229" cy="44122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Early detection</a:t>
          </a:r>
          <a:r>
            <a:rPr lang="en-GB" sz="1000" kern="1200" dirty="0" smtClean="0">
              <a:solidFill>
                <a:schemeClr val="tx1"/>
              </a:solidFill>
            </a:rPr>
            <a:t> 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1736020" y="350142"/>
        <a:ext cx="1404151" cy="398150"/>
      </dsp:txXfrm>
    </dsp:sp>
    <dsp:sp modelId="{698C40A9-F66D-45B9-83BD-8C24309EC503}">
      <dsp:nvSpPr>
        <dsp:cNvPr id="0" name=""/>
        <dsp:cNvSpPr/>
      </dsp:nvSpPr>
      <dsp:spPr>
        <a:xfrm>
          <a:off x="3669790" y="674945"/>
          <a:ext cx="1447229" cy="441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</a:rPr>
            <a:t>Routine LAB screening test 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3691329" y="696484"/>
        <a:ext cx="1404151" cy="398150"/>
      </dsp:txXfrm>
    </dsp:sp>
    <dsp:sp modelId="{C95986DA-6B69-43E6-8BED-646E4A63B317}">
      <dsp:nvSpPr>
        <dsp:cNvPr id="0" name=""/>
        <dsp:cNvSpPr/>
      </dsp:nvSpPr>
      <dsp:spPr>
        <a:xfrm>
          <a:off x="1695638" y="1390688"/>
          <a:ext cx="1447229" cy="44122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Treatment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1717177" y="1412227"/>
        <a:ext cx="1404151" cy="398150"/>
      </dsp:txXfrm>
    </dsp:sp>
    <dsp:sp modelId="{1110CBB3-4B48-487E-9300-6E98CBB10B27}">
      <dsp:nvSpPr>
        <dsp:cNvPr id="0" name=""/>
        <dsp:cNvSpPr/>
      </dsp:nvSpPr>
      <dsp:spPr>
        <a:xfrm>
          <a:off x="1785916" y="2387702"/>
          <a:ext cx="1447229" cy="44122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tx1"/>
              </a:solidFill>
            </a:rPr>
            <a:t>Improve renal function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1807455" y="2409241"/>
        <a:ext cx="1404151" cy="398150"/>
      </dsp:txXfrm>
    </dsp:sp>
    <dsp:sp modelId="{61A55380-B861-4DD2-81CA-CE30FFDFC596}">
      <dsp:nvSpPr>
        <dsp:cNvPr id="0" name=""/>
        <dsp:cNvSpPr/>
      </dsp:nvSpPr>
      <dsp:spPr>
        <a:xfrm>
          <a:off x="3642915" y="1325739"/>
          <a:ext cx="1439472" cy="558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Pt education </a:t>
          </a:r>
          <a:r>
            <a:rPr lang="th-TH" sz="1100" kern="1200" dirty="0" smtClean="0">
              <a:solidFill>
                <a:schemeClr val="tx1"/>
              </a:solidFill>
            </a:rPr>
            <a:t>ความเข้าใจในเรื่อง </a:t>
          </a:r>
          <a:r>
            <a:rPr lang="en-US" sz="1100" kern="1200" dirty="0" smtClean="0">
              <a:solidFill>
                <a:schemeClr val="tx1"/>
              </a:solidFill>
            </a:rPr>
            <a:t>CKD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3670198" y="1353022"/>
        <a:ext cx="1384906" cy="504338"/>
      </dsp:txXfrm>
    </dsp:sp>
    <dsp:sp modelId="{9691904B-4344-4BA3-8F9D-D3B6F5B03EBD}">
      <dsp:nvSpPr>
        <dsp:cNvPr id="0" name=""/>
        <dsp:cNvSpPr/>
      </dsp:nvSpPr>
      <dsp:spPr>
        <a:xfrm>
          <a:off x="3642177" y="2131851"/>
          <a:ext cx="1447229" cy="441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>
              <a:solidFill>
                <a:schemeClr val="tx1"/>
              </a:solidFill>
            </a:rPr>
            <a:t>Medication </a:t>
          </a:r>
          <a:endParaRPr lang="en-GB" sz="1050" kern="1200" dirty="0">
            <a:solidFill>
              <a:schemeClr val="tx1"/>
            </a:solidFill>
          </a:endParaRPr>
        </a:p>
      </dsp:txBody>
      <dsp:txXfrm>
        <a:off x="3663716" y="2153390"/>
        <a:ext cx="1404151" cy="398150"/>
      </dsp:txXfrm>
    </dsp:sp>
    <dsp:sp modelId="{9C2AC65E-B407-4340-849C-60AF210D1025}">
      <dsp:nvSpPr>
        <dsp:cNvPr id="0" name=""/>
        <dsp:cNvSpPr/>
      </dsp:nvSpPr>
      <dsp:spPr>
        <a:xfrm>
          <a:off x="3642177" y="2840702"/>
          <a:ext cx="1447229" cy="441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</a:rPr>
            <a:t>Non medication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3663716" y="2862241"/>
        <a:ext cx="1404151" cy="398150"/>
      </dsp:txXfrm>
    </dsp:sp>
    <dsp:sp modelId="{04BB476C-26CB-475C-82D8-0892D5192BC8}">
      <dsp:nvSpPr>
        <dsp:cNvPr id="0" name=""/>
        <dsp:cNvSpPr/>
      </dsp:nvSpPr>
      <dsp:spPr>
        <a:xfrm>
          <a:off x="3642177" y="3327990"/>
          <a:ext cx="1421729" cy="441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</a:rPr>
            <a:t>Follow up</a:t>
          </a:r>
          <a:r>
            <a:rPr lang="th-TH" sz="1100" kern="1200" dirty="0" smtClean="0">
              <a:solidFill>
                <a:schemeClr val="tx1"/>
              </a:solidFill>
            </a:rPr>
            <a:t>,</a:t>
          </a:r>
          <a:r>
            <a:rPr lang="en-GB" sz="1100" kern="1200" dirty="0" smtClean="0">
              <a:solidFill>
                <a:schemeClr val="tx1"/>
              </a:solidFill>
            </a:rPr>
            <a:t> LAB  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3663716" y="3349529"/>
        <a:ext cx="1378651" cy="398150"/>
      </dsp:txXfrm>
    </dsp:sp>
    <dsp:sp modelId="{BFB0C499-DCF2-45F8-A168-3017046EA9AD}">
      <dsp:nvSpPr>
        <dsp:cNvPr id="0" name=""/>
        <dsp:cNvSpPr/>
      </dsp:nvSpPr>
      <dsp:spPr>
        <a:xfrm>
          <a:off x="1716247" y="3418950"/>
          <a:ext cx="1447229" cy="44122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tx1"/>
              </a:solidFill>
            </a:rPr>
            <a:t>Prevent worsening of renal function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1737786" y="3440489"/>
        <a:ext cx="1404151" cy="398150"/>
      </dsp:txXfrm>
    </dsp:sp>
    <dsp:sp modelId="{16EB6AE4-4AF5-4CF6-B4C8-C197135764BB}">
      <dsp:nvSpPr>
        <dsp:cNvPr id="0" name=""/>
        <dsp:cNvSpPr/>
      </dsp:nvSpPr>
      <dsp:spPr>
        <a:xfrm>
          <a:off x="1643046" y="4376654"/>
          <a:ext cx="1447229" cy="44122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tx1"/>
              </a:solidFill>
            </a:rPr>
            <a:t>Prevention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1664585" y="4398193"/>
        <a:ext cx="1404151" cy="398150"/>
      </dsp:txXfrm>
    </dsp:sp>
    <dsp:sp modelId="{6AB8DCD7-7B8D-4071-8470-CDA7045F8D2C}">
      <dsp:nvSpPr>
        <dsp:cNvPr id="0" name=""/>
        <dsp:cNvSpPr/>
      </dsp:nvSpPr>
      <dsp:spPr>
        <a:xfrm>
          <a:off x="3286115" y="4518244"/>
          <a:ext cx="1882845" cy="281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tx1"/>
              </a:solidFill>
              <a:cs typeface="+mn-cs"/>
            </a:rPr>
            <a:t>Good </a:t>
          </a:r>
          <a:r>
            <a:rPr lang="en-GB" sz="1600" kern="1200" dirty="0" smtClean="0">
              <a:solidFill>
                <a:schemeClr val="tx1"/>
              </a:solidFill>
              <a:cs typeface="+mn-cs"/>
            </a:rPr>
            <a:t>control</a:t>
          </a:r>
          <a:r>
            <a:rPr lang="en-GB" sz="1000" kern="1200" dirty="0" smtClean="0">
              <a:solidFill>
                <a:schemeClr val="tx1"/>
              </a:solidFill>
              <a:cs typeface="+mn-cs"/>
            </a:rPr>
            <a:t> FBS</a:t>
          </a:r>
          <a:r>
            <a:rPr lang="th-TH" sz="1000" kern="1200" dirty="0" smtClean="0">
              <a:solidFill>
                <a:schemeClr val="tx1"/>
              </a:solidFill>
              <a:cs typeface="+mn-cs"/>
            </a:rPr>
            <a:t> </a:t>
          </a:r>
          <a:r>
            <a:rPr lang="en-GB" sz="1000" kern="1200" dirty="0" smtClean="0">
              <a:solidFill>
                <a:schemeClr val="tx1"/>
              </a:solidFill>
              <a:cs typeface="+mn-cs"/>
            </a:rPr>
            <a:t> BP</a:t>
          </a:r>
          <a:endParaRPr lang="en-GB" sz="1000" kern="1200" dirty="0">
            <a:solidFill>
              <a:schemeClr val="tx1"/>
            </a:solidFill>
            <a:cs typeface="+mn-cs"/>
          </a:endParaRPr>
        </a:p>
      </dsp:txBody>
      <dsp:txXfrm>
        <a:off x="3299863" y="4531992"/>
        <a:ext cx="1855349" cy="2541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8BEF7-85B9-4C1B-9A05-159BD68DD98E}">
      <dsp:nvSpPr>
        <dsp:cNvPr id="0" name=""/>
        <dsp:cNvSpPr/>
      </dsp:nvSpPr>
      <dsp:spPr>
        <a:xfrm>
          <a:off x="2637595" y="3431911"/>
          <a:ext cx="445995" cy="253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97" y="0"/>
              </a:lnTo>
              <a:lnTo>
                <a:pt x="222997" y="253279"/>
              </a:lnTo>
              <a:lnTo>
                <a:pt x="445995" y="253279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847771" y="3545729"/>
        <a:ext cx="25644" cy="25644"/>
      </dsp:txXfrm>
    </dsp:sp>
    <dsp:sp modelId="{B8292535-C910-4111-9DD2-6EEB64D9B1E0}">
      <dsp:nvSpPr>
        <dsp:cNvPr id="0" name=""/>
        <dsp:cNvSpPr/>
      </dsp:nvSpPr>
      <dsp:spPr>
        <a:xfrm>
          <a:off x="2637595" y="3222603"/>
          <a:ext cx="383233" cy="209308"/>
        </a:xfrm>
        <a:custGeom>
          <a:avLst/>
          <a:gdLst/>
          <a:ahLst/>
          <a:cxnLst/>
          <a:rect l="0" t="0" r="0" b="0"/>
          <a:pathLst>
            <a:path>
              <a:moveTo>
                <a:pt x="0" y="209308"/>
              </a:moveTo>
              <a:lnTo>
                <a:pt x="191616" y="209308"/>
              </a:lnTo>
              <a:lnTo>
                <a:pt x="191616" y="0"/>
              </a:lnTo>
              <a:lnTo>
                <a:pt x="383233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818295" y="3316340"/>
        <a:ext cx="21833" cy="21833"/>
      </dsp:txXfrm>
    </dsp:sp>
    <dsp:sp modelId="{0B042CAF-2C41-485B-866C-7CDE78BA3BA6}">
      <dsp:nvSpPr>
        <dsp:cNvPr id="0" name=""/>
        <dsp:cNvSpPr/>
      </dsp:nvSpPr>
      <dsp:spPr>
        <a:xfrm>
          <a:off x="1341955" y="2439355"/>
          <a:ext cx="91440" cy="9925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9560" y="0"/>
              </a:lnTo>
              <a:lnTo>
                <a:pt x="59560" y="992556"/>
              </a:lnTo>
              <a:lnTo>
                <a:pt x="73400" y="992556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62851" y="2910809"/>
        <a:ext cx="49647" cy="49647"/>
      </dsp:txXfrm>
    </dsp:sp>
    <dsp:sp modelId="{F2A1F6B6-B7FC-49A0-A425-8C98DA81ACE0}">
      <dsp:nvSpPr>
        <dsp:cNvPr id="0" name=""/>
        <dsp:cNvSpPr/>
      </dsp:nvSpPr>
      <dsp:spPr>
        <a:xfrm>
          <a:off x="2637595" y="2500326"/>
          <a:ext cx="428847" cy="186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423" y="0"/>
              </a:lnTo>
              <a:lnTo>
                <a:pt x="214423" y="186320"/>
              </a:lnTo>
              <a:lnTo>
                <a:pt x="428847" y="18632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840330" y="2581797"/>
        <a:ext cx="23378" cy="23378"/>
      </dsp:txXfrm>
    </dsp:sp>
    <dsp:sp modelId="{35DED027-643F-47C2-9971-0E6715391CCD}">
      <dsp:nvSpPr>
        <dsp:cNvPr id="0" name=""/>
        <dsp:cNvSpPr/>
      </dsp:nvSpPr>
      <dsp:spPr>
        <a:xfrm>
          <a:off x="2637595" y="1962432"/>
          <a:ext cx="428847" cy="537893"/>
        </a:xfrm>
        <a:custGeom>
          <a:avLst/>
          <a:gdLst/>
          <a:ahLst/>
          <a:cxnLst/>
          <a:rect l="0" t="0" r="0" b="0"/>
          <a:pathLst>
            <a:path>
              <a:moveTo>
                <a:pt x="0" y="537893"/>
              </a:moveTo>
              <a:lnTo>
                <a:pt x="214423" y="537893"/>
              </a:lnTo>
              <a:lnTo>
                <a:pt x="214423" y="0"/>
              </a:lnTo>
              <a:lnTo>
                <a:pt x="428847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834821" y="2214181"/>
        <a:ext cx="34396" cy="34396"/>
      </dsp:txXfrm>
    </dsp:sp>
    <dsp:sp modelId="{5B56B3CE-BB89-41AB-A135-F2DE8DD8BF26}">
      <dsp:nvSpPr>
        <dsp:cNvPr id="0" name=""/>
        <dsp:cNvSpPr/>
      </dsp:nvSpPr>
      <dsp:spPr>
        <a:xfrm>
          <a:off x="1341955" y="239363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59560" y="45720"/>
              </a:lnTo>
              <a:lnTo>
                <a:pt x="59560" y="106690"/>
              </a:lnTo>
              <a:lnTo>
                <a:pt x="73400" y="10669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86001" y="2437681"/>
        <a:ext cx="3348" cy="3348"/>
      </dsp:txXfrm>
    </dsp:sp>
    <dsp:sp modelId="{7AAB4B11-AE3D-4B50-AADC-75DC22DDE25A}">
      <dsp:nvSpPr>
        <dsp:cNvPr id="0" name=""/>
        <dsp:cNvSpPr/>
      </dsp:nvSpPr>
      <dsp:spPr>
        <a:xfrm>
          <a:off x="2637595" y="1405344"/>
          <a:ext cx="373137" cy="163396"/>
        </a:xfrm>
        <a:custGeom>
          <a:avLst/>
          <a:gdLst/>
          <a:ahLst/>
          <a:cxnLst/>
          <a:rect l="0" t="0" r="0" b="0"/>
          <a:pathLst>
            <a:path>
              <a:moveTo>
                <a:pt x="0" y="163396"/>
              </a:moveTo>
              <a:lnTo>
                <a:pt x="186568" y="163396"/>
              </a:lnTo>
              <a:lnTo>
                <a:pt x="186568" y="0"/>
              </a:lnTo>
              <a:lnTo>
                <a:pt x="373137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813980" y="1476858"/>
        <a:ext cx="20367" cy="20367"/>
      </dsp:txXfrm>
    </dsp:sp>
    <dsp:sp modelId="{3629C91A-C1EE-43F1-957A-41114723552D}">
      <dsp:nvSpPr>
        <dsp:cNvPr id="0" name=""/>
        <dsp:cNvSpPr/>
      </dsp:nvSpPr>
      <dsp:spPr>
        <a:xfrm>
          <a:off x="2637595" y="848256"/>
          <a:ext cx="373137" cy="720484"/>
        </a:xfrm>
        <a:custGeom>
          <a:avLst/>
          <a:gdLst/>
          <a:ahLst/>
          <a:cxnLst/>
          <a:rect l="0" t="0" r="0" b="0"/>
          <a:pathLst>
            <a:path>
              <a:moveTo>
                <a:pt x="0" y="720484"/>
              </a:moveTo>
              <a:lnTo>
                <a:pt x="186568" y="720484"/>
              </a:lnTo>
              <a:lnTo>
                <a:pt x="186568" y="0"/>
              </a:lnTo>
              <a:lnTo>
                <a:pt x="373137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803880" y="1188214"/>
        <a:ext cx="40568" cy="40568"/>
      </dsp:txXfrm>
    </dsp:sp>
    <dsp:sp modelId="{E0E8751D-25B0-49F6-8BD6-1AE720FE00F2}">
      <dsp:nvSpPr>
        <dsp:cNvPr id="0" name=""/>
        <dsp:cNvSpPr/>
      </dsp:nvSpPr>
      <dsp:spPr>
        <a:xfrm>
          <a:off x="1341955" y="1568740"/>
          <a:ext cx="91440" cy="870614"/>
        </a:xfrm>
        <a:custGeom>
          <a:avLst/>
          <a:gdLst/>
          <a:ahLst/>
          <a:cxnLst/>
          <a:rect l="0" t="0" r="0" b="0"/>
          <a:pathLst>
            <a:path>
              <a:moveTo>
                <a:pt x="45720" y="870614"/>
              </a:moveTo>
              <a:lnTo>
                <a:pt x="59560" y="870614"/>
              </a:lnTo>
              <a:lnTo>
                <a:pt x="59560" y="0"/>
              </a:lnTo>
              <a:lnTo>
                <a:pt x="73400" y="0"/>
              </a:lnTo>
            </a:path>
          </a:pathLst>
        </a:custGeom>
        <a:noFill/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65898" y="1982271"/>
        <a:ext cx="43552" cy="43552"/>
      </dsp:txXfrm>
    </dsp:sp>
    <dsp:sp modelId="{31701DDF-4BA4-40CD-93CE-A42E291FC80F}">
      <dsp:nvSpPr>
        <dsp:cNvPr id="0" name=""/>
        <dsp:cNvSpPr/>
      </dsp:nvSpPr>
      <dsp:spPr>
        <a:xfrm flipH="1">
          <a:off x="0" y="1653307"/>
          <a:ext cx="1203255" cy="157209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5500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solidFill>
                <a:schemeClr val="tx1"/>
              </a:solidFill>
            </a:rPr>
            <a:t>ผู้ป่วย</a:t>
          </a:r>
          <a:r>
            <a:rPr lang="en-US" sz="1100" kern="1200" dirty="0" smtClean="0">
              <a:solidFill>
                <a:schemeClr val="tx1"/>
              </a:solidFill>
            </a:rPr>
            <a:t> PPH </a:t>
          </a:r>
          <a:r>
            <a:rPr lang="th-TH" sz="1100" kern="1200" dirty="0" smtClean="0">
              <a:solidFill>
                <a:schemeClr val="tx1"/>
              </a:solidFill>
            </a:rPr>
            <a:t>ได้รับการดูแลรักษา อย่างทันท่วงที ถูกต้องและปลอดภัย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58738" y="1712045"/>
        <a:ext cx="1085779" cy="1454619"/>
      </dsp:txXfrm>
    </dsp:sp>
    <dsp:sp modelId="{CF5CEE62-B934-4D9E-84CB-152EE3946C13}">
      <dsp:nvSpPr>
        <dsp:cNvPr id="0" name=""/>
        <dsp:cNvSpPr/>
      </dsp:nvSpPr>
      <dsp:spPr>
        <a:xfrm>
          <a:off x="1415355" y="1382423"/>
          <a:ext cx="1222240" cy="37263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/>
              </a:solidFill>
            </a:rPr>
            <a:t>Early detection</a:t>
          </a:r>
          <a:r>
            <a:rPr lang="en-GB" sz="1050" kern="1200" dirty="0" smtClean="0">
              <a:solidFill>
                <a:schemeClr val="tx1"/>
              </a:solidFill>
            </a:rPr>
            <a:t> </a:t>
          </a:r>
          <a:endParaRPr lang="en-GB" sz="1050" kern="1200" dirty="0">
            <a:solidFill>
              <a:schemeClr val="tx1"/>
            </a:solidFill>
          </a:endParaRPr>
        </a:p>
      </dsp:txBody>
      <dsp:txXfrm>
        <a:off x="1433545" y="1400613"/>
        <a:ext cx="1185860" cy="336254"/>
      </dsp:txXfrm>
    </dsp:sp>
    <dsp:sp modelId="{698C40A9-F66D-45B9-83BD-8C24309EC503}">
      <dsp:nvSpPr>
        <dsp:cNvPr id="0" name=""/>
        <dsp:cNvSpPr/>
      </dsp:nvSpPr>
      <dsp:spPr>
        <a:xfrm>
          <a:off x="3010733" y="661939"/>
          <a:ext cx="1222240" cy="372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Identify Pt that  high </a:t>
          </a:r>
          <a:r>
            <a:rPr lang="en-GB" sz="500" kern="1200" dirty="0" err="1" smtClean="0"/>
            <a:t>ris</a:t>
          </a:r>
          <a:r>
            <a:rPr lang="en-US" sz="500" kern="1200" dirty="0" smtClean="0"/>
            <a:t>k </a:t>
          </a:r>
          <a:r>
            <a:rPr lang="en-GB" sz="500" kern="1200" dirty="0" smtClean="0"/>
            <a:t> to PPH</a:t>
          </a:r>
          <a:endParaRPr lang="en-GB" sz="500" kern="1200" dirty="0"/>
        </a:p>
      </dsp:txBody>
      <dsp:txXfrm>
        <a:off x="3028923" y="680129"/>
        <a:ext cx="1185860" cy="336254"/>
      </dsp:txXfrm>
    </dsp:sp>
    <dsp:sp modelId="{97840B70-0E03-4132-82DB-88C558FB9245}">
      <dsp:nvSpPr>
        <dsp:cNvPr id="0" name=""/>
        <dsp:cNvSpPr/>
      </dsp:nvSpPr>
      <dsp:spPr>
        <a:xfrm>
          <a:off x="3010733" y="1219027"/>
          <a:ext cx="1222240" cy="372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smtClean="0"/>
            <a:t>Accurate estimation of blood loss</a:t>
          </a:r>
          <a:endParaRPr lang="en-GB" sz="500" kern="1200" dirty="0"/>
        </a:p>
      </dsp:txBody>
      <dsp:txXfrm>
        <a:off x="3028923" y="1237217"/>
        <a:ext cx="1185860" cy="336254"/>
      </dsp:txXfrm>
    </dsp:sp>
    <dsp:sp modelId="{C95986DA-6B69-43E6-8BED-646E4A63B317}">
      <dsp:nvSpPr>
        <dsp:cNvPr id="0" name=""/>
        <dsp:cNvSpPr/>
      </dsp:nvSpPr>
      <dsp:spPr>
        <a:xfrm>
          <a:off x="1415355" y="2314009"/>
          <a:ext cx="1222240" cy="37263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</a:rPr>
            <a:t>Prevention 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1433545" y="2332199"/>
        <a:ext cx="1185860" cy="336254"/>
      </dsp:txXfrm>
    </dsp:sp>
    <dsp:sp modelId="{576BB80C-775C-4C2D-910C-A34DDF54FB5B}">
      <dsp:nvSpPr>
        <dsp:cNvPr id="0" name=""/>
        <dsp:cNvSpPr/>
      </dsp:nvSpPr>
      <dsp:spPr>
        <a:xfrm>
          <a:off x="3066443" y="1776115"/>
          <a:ext cx="1222240" cy="372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Medication</a:t>
          </a:r>
          <a:endParaRPr lang="en-GB" sz="1050" kern="1200" dirty="0"/>
        </a:p>
      </dsp:txBody>
      <dsp:txXfrm>
        <a:off x="3084633" y="1794305"/>
        <a:ext cx="1185860" cy="336254"/>
      </dsp:txXfrm>
    </dsp:sp>
    <dsp:sp modelId="{95440F24-3AA8-499B-B7D6-91ECBF47812A}">
      <dsp:nvSpPr>
        <dsp:cNvPr id="0" name=""/>
        <dsp:cNvSpPr/>
      </dsp:nvSpPr>
      <dsp:spPr>
        <a:xfrm>
          <a:off x="3066443" y="2500330"/>
          <a:ext cx="1222240" cy="372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Non Medication</a:t>
          </a:r>
          <a:r>
            <a:rPr lang="en-GB" sz="1000" kern="1200" dirty="0" smtClean="0">
              <a:solidFill>
                <a:schemeClr val="tx1"/>
              </a:solidFill>
            </a:rPr>
            <a:t> </a:t>
          </a:r>
          <a:endParaRPr lang="en-GB" sz="1000" kern="1200" dirty="0"/>
        </a:p>
      </dsp:txBody>
      <dsp:txXfrm>
        <a:off x="3084633" y="2518520"/>
        <a:ext cx="1185860" cy="336254"/>
      </dsp:txXfrm>
    </dsp:sp>
    <dsp:sp modelId="{1110CBB3-4B48-487E-9300-6E98CBB10B27}">
      <dsp:nvSpPr>
        <dsp:cNvPr id="0" name=""/>
        <dsp:cNvSpPr/>
      </dsp:nvSpPr>
      <dsp:spPr>
        <a:xfrm>
          <a:off x="1415355" y="3245594"/>
          <a:ext cx="1222240" cy="37263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5000" cap="flat" cmpd="thickThin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Treatment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1433545" y="3263784"/>
        <a:ext cx="1185860" cy="336254"/>
      </dsp:txXfrm>
    </dsp:sp>
    <dsp:sp modelId="{E79EFC4D-05C3-4A7A-9331-834E6CB1134D}">
      <dsp:nvSpPr>
        <dsp:cNvPr id="0" name=""/>
        <dsp:cNvSpPr/>
      </dsp:nvSpPr>
      <dsp:spPr>
        <a:xfrm>
          <a:off x="3020829" y="3036286"/>
          <a:ext cx="1222240" cy="372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Medication</a:t>
          </a:r>
          <a:endParaRPr lang="en-GB" sz="1050" kern="1200" dirty="0"/>
        </a:p>
      </dsp:txBody>
      <dsp:txXfrm>
        <a:off x="3039019" y="3054476"/>
        <a:ext cx="1185860" cy="336254"/>
      </dsp:txXfrm>
    </dsp:sp>
    <dsp:sp modelId="{DA7D1885-EB0F-416A-987C-800F695E561A}">
      <dsp:nvSpPr>
        <dsp:cNvPr id="0" name=""/>
        <dsp:cNvSpPr/>
      </dsp:nvSpPr>
      <dsp:spPr>
        <a:xfrm>
          <a:off x="3083591" y="3498874"/>
          <a:ext cx="1200704" cy="372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Non Medication</a:t>
          </a:r>
          <a:r>
            <a:rPr lang="en-GB" sz="900" kern="1200" dirty="0" smtClean="0">
              <a:solidFill>
                <a:schemeClr val="tx1"/>
              </a:solidFill>
            </a:rPr>
            <a:t> </a:t>
          </a:r>
          <a:endParaRPr lang="en-GB" sz="900" kern="1200" dirty="0"/>
        </a:p>
      </dsp:txBody>
      <dsp:txXfrm>
        <a:off x="3101781" y="3517064"/>
        <a:ext cx="1164324" cy="336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7CA27A-EB36-4000-8E06-B322AA1A195D}" type="datetimeFigureOut">
              <a:rPr lang="th-TH"/>
              <a:pPr>
                <a:defRPr/>
              </a:pPr>
              <a:t>23/10/63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934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A64CB-EC53-4E31-9BE6-D816D4051E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99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4787E3-4F1D-4AF6-A3C9-7BAF8C83DD81}" type="datetimeFigureOut">
              <a:rPr lang="th-TH"/>
              <a:pPr>
                <a:defRPr/>
              </a:pPr>
              <a:t>23/10/63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5" y="4759362"/>
            <a:ext cx="5511174" cy="450937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934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1C045A-7C35-450D-8B2E-0805A5E154D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66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35E6E-FB5B-485A-BEE1-352CABCD04F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C045A-7C35-450D-8B2E-0805A5E154D9}" type="slidenum">
              <a:rPr lang="th-TH" smtClean="0"/>
              <a:pPr>
                <a:defRPr/>
              </a:pPr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5233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C4072-0803-4ABE-B81A-487A02DF6061}" type="slidenum">
              <a:rPr lang="th-TH" smtClean="0"/>
              <a:pPr>
                <a:defRPr/>
              </a:pPr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7249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21D5A-1B2F-46E3-B622-8B12FB4D9033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55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C4072-0803-4ABE-B81A-487A02DF6061}" type="slidenum">
              <a:rPr lang="th-TH" smtClean="0"/>
              <a:pPr>
                <a:defRPr/>
              </a:pPr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3471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C4072-0803-4ABE-B81A-487A02DF6061}" type="slidenum">
              <a:rPr lang="th-TH" smtClean="0"/>
              <a:pPr>
                <a:defRPr/>
              </a:pPr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7249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C4072-0803-4ABE-B81A-487A02DF6061}" type="slidenum">
              <a:rPr lang="th-TH" smtClean="0"/>
              <a:pPr>
                <a:defRPr/>
              </a:pPr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7548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C4072-0803-4ABE-B81A-487A02DF6061}" type="slidenum">
              <a:rPr lang="th-TH" smtClean="0"/>
              <a:pPr>
                <a:defRPr/>
              </a:pPr>
              <a:t>66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3861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606" indent="-2910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009" indent="-2328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9612" indent="-2328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5216" indent="-2328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0820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6422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2026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7629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1A8C2-BC10-437B-8E6E-62D61AAC2205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th-T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606" indent="-2910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009" indent="-2328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9612" indent="-2328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5216" indent="-2328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0820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6422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2026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7629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F64BB3-A04D-4143-8E9B-458D913D12D3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th-TH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606" indent="-2910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009" indent="-2328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9612" indent="-2328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5216" indent="-2328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0820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6422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2026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7629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EF8420-5DC3-4C35-A0E3-2C893E03E4CC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D93CA185-2654-4EA0-8419-62800A5FF5D4}" type="slidenum">
              <a:rPr lang="th-TH" altLang="th-TH" sz="1200">
                <a:cs typeface="Cordia New" pitchFamily="34" charset="-34"/>
              </a:rPr>
              <a:pPr/>
              <a:t>30</a:t>
            </a:fld>
            <a:endParaRPr lang="th-TH" alt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606" indent="-29100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009" indent="-2328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9612" indent="-2328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5216" indent="-2328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0820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6422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2026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7629" indent="-2328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01509F-0861-494D-A523-67EAEDBDCE57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th-TH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089E6E71-982E-4F5A-8FA4-B15B5A9C703E}" type="slidenum">
              <a:rPr lang="th-TH" altLang="th-TH" sz="1200">
                <a:cs typeface="Cordia New" pitchFamily="34" charset="-34"/>
              </a:rPr>
              <a:pPr/>
              <a:t>77</a:t>
            </a:fld>
            <a:endParaRPr lang="th-TH" alt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B4650F21-D500-4A6E-894B-CD55FE0FA632}" type="slidenum">
              <a:rPr lang="th-TH" altLang="th-TH" sz="1200">
                <a:cs typeface="Cordia New" pitchFamily="34" charset="-34"/>
              </a:rPr>
              <a:pPr/>
              <a:t>78</a:t>
            </a:fld>
            <a:endParaRPr lang="th-TH" alt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1331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1pPr>
            <a:lvl2pPr marL="751122" indent="-288893" eaLnBrk="0" hangingPunct="0"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2pPr>
            <a:lvl3pPr marL="1155573" indent="-231115" eaLnBrk="0" hangingPunct="0"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3pPr>
            <a:lvl4pPr marL="1617802" indent="-231115" eaLnBrk="0" hangingPunct="0"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4pPr>
            <a:lvl5pPr marL="2080031" indent="-231115" eaLnBrk="0" hangingPunct="0"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54B35D-6147-4937-89BB-FA9F1E71F4DA}" type="slidenum">
              <a:rPr lang="th-TH" altLang="th-TH" sz="1200">
                <a:latin typeface="Calibri" pitchFamily="34" charset="0"/>
                <a:cs typeface="Cordia New" pitchFamily="34" charset="-34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th-TH" altLang="th-TH" sz="120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7612342A-CE02-4E05-AC39-435C6082BDB4}" type="slidenum">
              <a:rPr lang="th-TH" altLang="th-TH" sz="1200">
                <a:cs typeface="Cordia New" pitchFamily="34" charset="-34"/>
              </a:rPr>
              <a:pPr/>
              <a:t>95</a:t>
            </a:fld>
            <a:endParaRPr lang="th-TH" alt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7641C517-3833-4FE3-A76C-66E2B40B8C04}" type="slidenum">
              <a:rPr lang="th-TH" altLang="th-TH" sz="1200">
                <a:cs typeface="Cordia New" pitchFamily="34" charset="-34"/>
              </a:rPr>
              <a:pPr/>
              <a:t>96</a:t>
            </a:fld>
            <a:endParaRPr lang="th-TH" alt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2550F2C9-16D8-4B7D-B29A-F73E05A8C5C4}" type="slidenum">
              <a:rPr lang="th-TH" altLang="th-TH" sz="1200">
                <a:cs typeface="Cordia New" pitchFamily="34" charset="-34"/>
              </a:rPr>
              <a:pPr/>
              <a:t>100</a:t>
            </a:fld>
            <a:endParaRPr lang="th-TH" alt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BBE23AB0-1A14-466C-95AE-4E50E263E069}" type="slidenum">
              <a:rPr lang="th-TH" altLang="th-TH" sz="1200">
                <a:cs typeface="Cordia New" pitchFamily="34" charset="-34"/>
              </a:rPr>
              <a:pPr/>
              <a:t>103</a:t>
            </a:fld>
            <a:endParaRPr lang="th-TH" alt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6BAF383B-FBCD-4D2E-8847-695BE5E9F672}" type="slidenum">
              <a:rPr lang="th-TH" altLang="th-TH" sz="1200">
                <a:cs typeface="Cordia New" pitchFamily="34" charset="-34"/>
              </a:rPr>
              <a:pPr/>
              <a:t>104</a:t>
            </a:fld>
            <a:endParaRPr lang="th-TH" alt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5364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903D923C-F994-41DE-B9DB-38DDAAEE03EA}" type="slidenum">
              <a:rPr lang="en-GB" altLang="th-TH" sz="1200"/>
              <a:pPr/>
              <a:t>106</a:t>
            </a:fld>
            <a:endParaRPr lang="en-GB" altLang="th-TH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D93CA185-2654-4EA0-8419-62800A5FF5D4}" type="slidenum">
              <a:rPr lang="th-TH" altLang="th-TH" sz="1200">
                <a:cs typeface="Cordia New" pitchFamily="34" charset="-34"/>
              </a:rPr>
              <a:pPr/>
              <a:t>31</a:t>
            </a:fld>
            <a:endParaRPr lang="th-TH" alt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6388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496429FD-3CAE-479A-8CB0-8F8998654D48}" type="slidenum">
              <a:rPr lang="en-GB" altLang="th-TH" sz="1200"/>
              <a:pPr/>
              <a:t>107</a:t>
            </a:fld>
            <a:endParaRPr lang="en-GB" altLang="th-TH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996675E0-0C5B-4C8A-9F2B-92ABF0D029DE}" type="slidenum">
              <a:rPr lang="th-TH" altLang="th-TH" sz="1200">
                <a:cs typeface="Cordia New" pitchFamily="34" charset="-34"/>
              </a:rPr>
              <a:pPr/>
              <a:t>109</a:t>
            </a:fld>
            <a:endParaRPr lang="th-TH" alt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5F1FF821-2B36-4825-92C6-7EE70BB9DECD}" type="slidenum">
              <a:rPr lang="th-TH" sz="1200">
                <a:cs typeface="Cordia New" pitchFamily="34" charset="-34"/>
              </a:rPr>
              <a:pPr/>
              <a:t>112</a:t>
            </a:fld>
            <a:endParaRPr 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2CD7056F-97BE-4CB2-904A-941B425BB753}" type="slidenum">
              <a:rPr lang="th-TH" sz="1200">
                <a:cs typeface="Cordia New" pitchFamily="34" charset="-34"/>
              </a:rPr>
              <a:pPr/>
              <a:t>113</a:t>
            </a:fld>
            <a:endParaRPr 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0B16C000-209D-48FB-9B16-4116940BF428}" type="slidenum">
              <a:rPr lang="th-TH" sz="1200">
                <a:cs typeface="Cordia New" pitchFamily="34" charset="-34"/>
              </a:rPr>
              <a:pPr/>
              <a:t>115</a:t>
            </a:fld>
            <a:endParaRPr 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BA926FC3-DF4C-478A-BFD9-7790012F7476}" type="slidenum">
              <a:rPr lang="th-TH" sz="1200">
                <a:cs typeface="Cordia New" pitchFamily="34" charset="-34"/>
              </a:rPr>
              <a:pPr/>
              <a:t>118</a:t>
            </a:fld>
            <a:endParaRPr 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26C12-E5C6-42AC-98DB-3CE9187411F8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122</a:t>
            </a:fld>
            <a:endParaRPr lang="th-TH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2148DF-F232-4091-A2AB-6A16E9F46748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123</a:t>
            </a:fld>
            <a:endParaRPr lang="th-TH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C3A649-0081-4BA4-8CD7-E440A84EBF22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124</a:t>
            </a:fld>
            <a:endParaRPr lang="th-TH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ABDDC-E243-419A-B130-458D17172DAD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125</a:t>
            </a:fld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7F6072EC-5703-4988-8BAA-E83F21F2FD7A}" type="slidenum">
              <a:rPr lang="th-TH" altLang="th-TH" sz="1200">
                <a:cs typeface="Cordia New" pitchFamily="34" charset="-34"/>
              </a:rPr>
              <a:pPr/>
              <a:t>32</a:t>
            </a:fld>
            <a:endParaRPr lang="th-TH" alt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1126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B1FDBE7C-11A6-4CD0-803E-CB5CDC5D8E75}" type="slidenum">
              <a:rPr lang="en-GB" altLang="th-TH" sz="1200"/>
              <a:pPr/>
              <a:t>38</a:t>
            </a:fld>
            <a:endParaRPr lang="en-GB" altLang="th-TH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8AA9BEDD-E792-43C5-AF40-195CEE0E8683}" type="slidenum">
              <a:rPr lang="th-TH" altLang="th-TH" sz="1200">
                <a:cs typeface="Cordia New" pitchFamily="34" charset="-34"/>
              </a:rPr>
              <a:pPr/>
              <a:t>39</a:t>
            </a:fld>
            <a:endParaRPr lang="th-TH" alt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1654D964-4F12-41E2-A6B5-279EDD8ED908}" type="slidenum">
              <a:rPr lang="th-TH" altLang="th-TH" sz="1200">
                <a:cs typeface="Cordia New" pitchFamily="34" charset="-34"/>
              </a:rPr>
              <a:pPr/>
              <a:t>40</a:t>
            </a:fld>
            <a:endParaRPr lang="th-TH" alt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4AFDE36C-5826-4D0E-BCB4-5ADC8ADB4674}" type="slidenum">
              <a:rPr lang="th-TH" altLang="th-TH" sz="1200">
                <a:cs typeface="Cordia New" pitchFamily="34" charset="-34"/>
              </a:rPr>
              <a:pPr/>
              <a:t>41</a:t>
            </a:fld>
            <a:endParaRPr lang="th-TH" alt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b="1" smtClean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51122" indent="-288893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55573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17802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80031" indent="-231115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0C73743E-ADA3-41A3-BA77-C26E34F74FB9}" type="slidenum">
              <a:rPr lang="th-TH" altLang="th-TH" sz="1200">
                <a:cs typeface="Cordia New" pitchFamily="34" charset="-34"/>
              </a:rPr>
              <a:pPr/>
              <a:t>42</a:t>
            </a:fld>
            <a:endParaRPr lang="th-TH" altLang="th-TH" sz="120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6B15EE7-37DB-480B-8B54-C72EE88621E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6B342B-A995-4DEA-B6E5-BC94902CA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B15EE7-37DB-480B-8B54-C72EE88621E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6B342B-A995-4DEA-B6E5-BC94902CA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B15EE7-37DB-480B-8B54-C72EE88621E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6B342B-A995-4DEA-B6E5-BC94902CA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3259-E763-49D1-85F0-A30F35B81659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75419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BBE2E6F-803D-4D8D-A1BE-67D31163DC95}" type="datetime1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B95B-E457-4EEA-A0BA-3FE55C82D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5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B15EE7-37DB-480B-8B54-C72EE88621E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6B342B-A995-4DEA-B6E5-BC94902CA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B15EE7-37DB-480B-8B54-C72EE88621E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6B342B-A995-4DEA-B6E5-BC94902CA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B15EE7-37DB-480B-8B54-C72EE88621E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6B342B-A995-4DEA-B6E5-BC94902CA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B15EE7-37DB-480B-8B54-C72EE88621E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6B342B-A995-4DEA-B6E5-BC94902CA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B15EE7-37DB-480B-8B54-C72EE88621E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6B342B-A995-4DEA-B6E5-BC94902CA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B15EE7-37DB-480B-8B54-C72EE88621E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6B342B-A995-4DEA-B6E5-BC94902CA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56B15EE7-37DB-480B-8B54-C72EE88621E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6B342B-A995-4DEA-B6E5-BC94902CA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6B15EE7-37DB-480B-8B54-C72EE88621E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F6B342B-A995-4DEA-B6E5-BC94902CA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6B15EE7-37DB-480B-8B54-C72EE88621EC}" type="datetimeFigureOut">
              <a:rPr lang="en-US" smtClean="0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F6B342B-A995-4DEA-B6E5-BC94902CAF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openxmlformats.org/officeDocument/2006/relationships/comments" Target="../comments/comment1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6840760" cy="280831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Quality Report for PCT</a:t>
            </a:r>
            <a:br>
              <a:rPr lang="en-US" b="1" dirty="0" smtClean="0">
                <a:solidFill>
                  <a:srgbClr val="000099"/>
                </a:solidFill>
              </a:rPr>
            </a:br>
            <a:r>
              <a:rPr lang="en-US" b="1" dirty="0" err="1" smtClean="0">
                <a:solidFill>
                  <a:srgbClr val="000099"/>
                </a:solidFill>
              </a:rPr>
              <a:t>Banthi</a:t>
            </a:r>
            <a:r>
              <a:rPr lang="en-US" b="1" dirty="0" smtClean="0">
                <a:solidFill>
                  <a:srgbClr val="000099"/>
                </a:solidFill>
              </a:rPr>
              <a:t>  Hospital</a:t>
            </a:r>
            <a:endParaRPr lang="th-TH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26598"/>
              </p:ext>
            </p:extLst>
          </p:nvPr>
        </p:nvGraphicFramePr>
        <p:xfrm>
          <a:off x="107504" y="1340768"/>
          <a:ext cx="8928992" cy="4434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5400600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ความเสี่ยง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มาตรการป้องกัน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COPD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Browallia New"/>
                          <a:ea typeface="Calibri"/>
                          <a:cs typeface="Angsana New"/>
                        </a:rPr>
                        <a:t>เสี่ยงต่อภาวะหายใจล้มเหลว</a:t>
                      </a:r>
                      <a:endParaRPr lang="en-US" sz="15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Pre-hospital</a:t>
                      </a:r>
                      <a:endParaRPr lang="en-US" sz="1500" b="1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1. </a:t>
                      </a:r>
                      <a:r>
                        <a:rPr lang="th-TH" sz="1600" dirty="0" smtClean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ให้</a:t>
                      </a:r>
                      <a:r>
                        <a:rPr lang="th-TH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ความรู้ผู้ป่วยและญาติร่วมสังเกตอาการใจไม่ดี</a:t>
                      </a:r>
                      <a:r>
                        <a:rPr lang="en-US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  </a:t>
                      </a:r>
                      <a:r>
                        <a:rPr lang="th-TH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หายใจ</a:t>
                      </a:r>
                      <a:r>
                        <a:rPr lang="en-US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&gt; 28</a:t>
                      </a:r>
                      <a:r>
                        <a:rPr lang="th-TH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 ครั้งต่อนาที  หายใจไม่สะดวกไม่โล่ง</a:t>
                      </a:r>
                      <a:r>
                        <a:rPr lang="en-US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  </a:t>
                      </a:r>
                      <a:r>
                        <a:rPr lang="th-TH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กระสับกระส่าย</a:t>
                      </a:r>
                      <a:r>
                        <a:rPr lang="en-US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  </a:t>
                      </a:r>
                      <a:r>
                        <a:rPr lang="th-TH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หายใจไม่สม่ำเสมอ</a:t>
                      </a:r>
                      <a:r>
                        <a:rPr lang="en-US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  </a:t>
                      </a:r>
                      <a:r>
                        <a:rPr lang="th-TH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ไอบ่อย  หายใจเข้ามากกว่าออก</a:t>
                      </a:r>
                      <a:r>
                        <a:rPr lang="en-US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  </a:t>
                      </a:r>
                      <a:r>
                        <a:rPr lang="th-TH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พ่นยาแล้ว </a:t>
                      </a:r>
                      <a:r>
                        <a:rPr lang="en-US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2 </a:t>
                      </a:r>
                      <a:r>
                        <a:rPr lang="th-TH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ไม่ดีขึ้นถือเป็นกรณีเร่งด่วน</a:t>
                      </a:r>
                      <a:r>
                        <a:rPr lang="en-US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   </a:t>
                      </a:r>
                      <a:r>
                        <a:rPr lang="th-TH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หากพบถือเป็นกรณีเร่งด่วนให้รีบมา รพ. </a:t>
                      </a:r>
                      <a:r>
                        <a:rPr lang="th-TH" sz="1600" dirty="0" smtClean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ทันที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Hospital</a:t>
                      </a:r>
                      <a:endParaRPr lang="en-US" sz="1500" b="1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1.  </a:t>
                      </a:r>
                      <a:r>
                        <a:rPr lang="th-TH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จัดที่นั่ง/เตียงให้สามารถมองเห็นผู้ป่วยได้ตลอดเวลา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2. </a:t>
                      </a:r>
                      <a:r>
                        <a:rPr lang="th-TH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มีการเตรียมอุปกรณ์ช่วยฟื้นคืนชีพพร้อมให้บริการ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3.  </a:t>
                      </a:r>
                      <a:r>
                        <a:rPr lang="th-TH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มีระบบการขอความช่วยเหลือเมื่อเกิดภาวะฉุกเฉินทุกจุดงานภายใน </a:t>
                      </a:r>
                      <a:r>
                        <a:rPr lang="en-US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5 </a:t>
                      </a:r>
                      <a:r>
                        <a:rPr lang="th-TH" sz="1600" dirty="0">
                          <a:effectLst/>
                          <a:latin typeface="Angsana New"/>
                          <a:ea typeface="Times New Roman"/>
                          <a:cs typeface="Angsana New"/>
                        </a:rPr>
                        <a:t>นาที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4.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สังเกตอาการของผู้ป่วยหากพบมีสัญญาณเตือนหายใจ </a:t>
                      </a: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&gt; 28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 ครั้งต่อนาที  หายใจไม่สะดวกไม่โล่ง</a:t>
                      </a: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 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กระสับกระส่าย</a:t>
                      </a: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 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หายใจไม่สม่ำเสมอ</a:t>
                      </a: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 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ไอบ่อย  หายใจเข้ามากกว่าออกถือเป็นกรณีเร่ง</a:t>
                      </a:r>
                      <a:r>
                        <a:rPr lang="th-TH" sz="1400" b="1" dirty="0">
                          <a:effectLst/>
                          <a:latin typeface="Browallia New"/>
                          <a:ea typeface="Calibri"/>
                          <a:cs typeface="BrowalliaUPC"/>
                        </a:rPr>
                        <a:t>ด่วน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5.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ประเมิน </a:t>
                      </a: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 O2sat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ทุกครั้งที่ผู้ป่วย ถ้า </a:t>
                      </a: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&lt; 88% 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และหรือตรวจพบความผิดปกติของปอด  เช่น  </a:t>
                      </a: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crepitation  Wheezing  </a:t>
                      </a:r>
                      <a:r>
                        <a:rPr lang="en-US" sz="1600" dirty="0" smtClean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Rhonchi 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รายงาน</a:t>
                      </a:r>
                      <a:r>
                        <a:rPr lang="th-TH" sz="1600" dirty="0" smtClean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แพทย์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476672"/>
            <a:ext cx="8928992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ความเสี่ยงและมาตรการป้องกัน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847726"/>
            <a:ext cx="9144000" cy="47705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4000" b="1" u="sng" dirty="0" smtClean="0">
                <a:solidFill>
                  <a:srgbClr val="0000FF"/>
                </a:solidFill>
                <a:latin typeface="Angsana New" pitchFamily="18" charset="-34"/>
              </a:rPr>
              <a:t>ความ</a:t>
            </a:r>
            <a:r>
              <a:rPr lang="th-TH" sz="4000" b="1" u="sng" dirty="0">
                <a:solidFill>
                  <a:srgbClr val="0000FF"/>
                </a:solidFill>
                <a:latin typeface="Angsana New" pitchFamily="18" charset="-34"/>
              </a:rPr>
              <a:t>ภาคภูมิใจ</a:t>
            </a:r>
          </a:p>
          <a:p>
            <a:pPr eaLnBrk="1" hangingPunct="1">
              <a:defRPr/>
            </a:pPr>
            <a:r>
              <a:rPr lang="th-TH" sz="4000" b="1" dirty="0">
                <a:latin typeface="Angsana New" pitchFamily="18" charset="-34"/>
              </a:rPr>
              <a:t> 	</a:t>
            </a:r>
            <a:r>
              <a:rPr lang="en-US" sz="4000" b="1" dirty="0">
                <a:latin typeface="Angsana New" pitchFamily="18" charset="-34"/>
              </a:rPr>
              <a:t>1. </a:t>
            </a:r>
            <a:r>
              <a:rPr lang="th-TH" sz="4000" b="1" dirty="0">
                <a:latin typeface="Angsana New" pitchFamily="18" charset="-34"/>
              </a:rPr>
              <a:t>ควบคุมความดันโลหิตได้ตามเกณฑ์เป้าหมาย</a:t>
            </a:r>
          </a:p>
          <a:p>
            <a:pPr eaLnBrk="1" hangingPunct="1">
              <a:defRPr/>
            </a:pPr>
            <a:r>
              <a:rPr lang="th-TH" sz="4000" b="1" dirty="0">
                <a:latin typeface="Angsana New" pitchFamily="18" charset="-34"/>
              </a:rPr>
              <a:t>	</a:t>
            </a:r>
            <a:r>
              <a:rPr lang="en-US" sz="4000" b="1" dirty="0">
                <a:latin typeface="Angsana New" pitchFamily="18" charset="-34"/>
              </a:rPr>
              <a:t>2. </a:t>
            </a:r>
            <a:r>
              <a:rPr lang="th-TH" sz="4000" b="1" dirty="0">
                <a:latin typeface="Angsana New" pitchFamily="18" charset="-34"/>
              </a:rPr>
              <a:t>ลดอัตราการเกิดโรคเบาหวานรายใหม่ในผู้ป่วย</a:t>
            </a:r>
            <a:r>
              <a:rPr lang="en-US" sz="4000" b="1" dirty="0">
                <a:latin typeface="Angsana New" pitchFamily="18" charset="-34"/>
              </a:rPr>
              <a:t>  HT</a:t>
            </a:r>
          </a:p>
          <a:p>
            <a:pPr eaLnBrk="1" hangingPunct="1">
              <a:defRPr/>
            </a:pPr>
            <a:r>
              <a:rPr lang="en-US" sz="4000" b="1" dirty="0">
                <a:latin typeface="Angsana New" pitchFamily="18" charset="-34"/>
              </a:rPr>
              <a:t>           3.</a:t>
            </a:r>
            <a:r>
              <a:rPr lang="th-TH" sz="4000" b="1" dirty="0">
                <a:latin typeface="Angsana New" pitchFamily="18" charset="-34"/>
              </a:rPr>
              <a:t> ลดอัตราการเกิดภาวะ</a:t>
            </a:r>
            <a:r>
              <a:rPr lang="en-US" sz="4000" b="1" dirty="0">
                <a:latin typeface="Angsana New" pitchFamily="18" charset="-34"/>
              </a:rPr>
              <a:t>stroke</a:t>
            </a:r>
            <a:r>
              <a:rPr lang="th-TH" sz="4000" b="1" dirty="0">
                <a:latin typeface="Angsana New" pitchFamily="18" charset="-34"/>
              </a:rPr>
              <a:t>ในผู้ป่วย</a:t>
            </a:r>
            <a:r>
              <a:rPr lang="en-US" sz="4000" b="1" dirty="0">
                <a:latin typeface="Angsana New" pitchFamily="18" charset="-34"/>
              </a:rPr>
              <a:t>HT</a:t>
            </a:r>
          </a:p>
          <a:p>
            <a:pPr algn="ctr" eaLnBrk="1" hangingPunct="1">
              <a:defRPr/>
            </a:pPr>
            <a:r>
              <a:rPr lang="th-TH" sz="4000" b="1" u="sng" dirty="0">
                <a:solidFill>
                  <a:srgbClr val="0000FF"/>
                </a:solidFill>
                <a:latin typeface="Angsana New" pitchFamily="18" charset="-34"/>
              </a:rPr>
              <a:t>โอกาสพัฒนา</a:t>
            </a:r>
          </a:p>
          <a:p>
            <a:pPr eaLnBrk="1" hangingPunct="1">
              <a:defRPr/>
            </a:pPr>
            <a:r>
              <a:rPr lang="th-TH" sz="4000" b="1" dirty="0">
                <a:latin typeface="Angsana New" pitchFamily="18" charset="-34"/>
              </a:rPr>
              <a:t>       </a:t>
            </a:r>
            <a:r>
              <a:rPr lang="en-US" sz="4000" b="1" dirty="0" smtClean="0">
                <a:latin typeface="Angsana New" pitchFamily="18" charset="-34"/>
              </a:rPr>
              <a:t>    </a:t>
            </a:r>
            <a:r>
              <a:rPr lang="en-US" sz="3200" b="1" dirty="0" smtClean="0">
                <a:latin typeface="Angsana New" pitchFamily="18" charset="-34"/>
              </a:rPr>
              <a:t>1</a:t>
            </a:r>
            <a:r>
              <a:rPr lang="en-US" sz="3200" b="1" dirty="0">
                <a:latin typeface="Angsana New" pitchFamily="18" charset="-34"/>
              </a:rPr>
              <a:t>. </a:t>
            </a:r>
            <a:r>
              <a:rPr lang="th-TH" sz="3200" b="1" dirty="0">
                <a:latin typeface="Angsana New" pitchFamily="18" charset="-34"/>
              </a:rPr>
              <a:t>ตรวจสุขภาพประจำปีให้ครอบคลุมมากขึ้น</a:t>
            </a:r>
            <a:endParaRPr lang="en-US" sz="3200" b="1" dirty="0">
              <a:latin typeface="Angsana New" pitchFamily="18" charset="-34"/>
            </a:endParaRPr>
          </a:p>
          <a:p>
            <a:pPr eaLnBrk="1" hangingPunct="1">
              <a:defRPr/>
            </a:pPr>
            <a:r>
              <a:rPr lang="en-US" sz="3200" b="1" dirty="0">
                <a:latin typeface="Angsana New" pitchFamily="18" charset="-34"/>
              </a:rPr>
              <a:t>         </a:t>
            </a:r>
            <a:r>
              <a:rPr lang="en-US" sz="3200" b="1" dirty="0" smtClean="0">
                <a:latin typeface="Angsana New" pitchFamily="18" charset="-34"/>
              </a:rPr>
              <a:t>     2</a:t>
            </a:r>
            <a:r>
              <a:rPr lang="en-US" sz="3200" b="1" dirty="0">
                <a:latin typeface="Angsana New" pitchFamily="18" charset="-34"/>
              </a:rPr>
              <a:t>. </a:t>
            </a:r>
            <a:r>
              <a:rPr lang="th-TH" sz="3200" b="1" dirty="0">
                <a:latin typeface="Angsana New" pitchFamily="18" charset="-34"/>
              </a:rPr>
              <a:t>ลดการเกิดภาวะแทรกซ้อน</a:t>
            </a:r>
            <a:endParaRPr lang="en-US" sz="3200" b="1" dirty="0">
              <a:latin typeface="Angsana New" pitchFamily="18" charset="-34"/>
            </a:endParaRPr>
          </a:p>
          <a:p>
            <a:pPr eaLnBrk="1" hangingPunct="1">
              <a:defRPr/>
            </a:pPr>
            <a:r>
              <a:rPr lang="en-US" sz="3200" b="1" dirty="0">
                <a:latin typeface="Angsana New" pitchFamily="18" charset="-34"/>
              </a:rPr>
              <a:t>     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12069" y="847726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1518048" y="928689"/>
            <a:ext cx="584001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2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altLang="th-TH" sz="2000" b="1" dirty="0">
                <a:latin typeface="Tahoma" pitchFamily="34" charset="0"/>
                <a:cs typeface="Tahoma" pitchFamily="34" charset="0"/>
              </a:rPr>
              <a:t> </a:t>
            </a:r>
            <a:endParaRPr lang="en-US" altLang="th-TH" sz="2000" b="1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 dirty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6557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th-TH" sz="3600" b="1" dirty="0" smtClean="0"/>
              <a:t>Clinical Quality Summary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43608" y="2780928"/>
            <a:ext cx="6858000" cy="16557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th-TH" sz="9600" b="1" dirty="0" smtClean="0">
                <a:solidFill>
                  <a:schemeClr val="tx1"/>
                </a:solidFill>
              </a:rPr>
              <a:t>DM</a:t>
            </a:r>
          </a:p>
        </p:txBody>
      </p:sp>
    </p:spTree>
    <p:extLst>
      <p:ext uri="{BB962C8B-B14F-4D97-AF65-F5344CB8AC3E}">
        <p14:creationId xmlns:p14="http://schemas.microsoft.com/office/powerpoint/2010/main" val="28143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86474" y="1714464"/>
          <a:ext cx="578088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6143637" y="2214554"/>
            <a:ext cx="2071702" cy="285752"/>
            <a:chOff x="3827219" y="2817"/>
            <a:chExt cx="1365275" cy="34686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3827219" y="2817"/>
              <a:ext cx="1365275" cy="346868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887899" y="17027"/>
              <a:ext cx="1124968" cy="2663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Eye -exam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571500" y="963614"/>
            <a:ext cx="107275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AIM</a:t>
            </a:r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2286000" y="963614"/>
            <a:ext cx="172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PRIMARY DRIVERS</a:t>
            </a: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4388644" y="977901"/>
            <a:ext cx="172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SECONDARY DRIVERS</a:t>
            </a: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6343650" y="928689"/>
            <a:ext cx="2643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cs typeface="Arial" pitchFamily="34" charset="0"/>
              </a:rPr>
              <a:t>Chang idea/Intervention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6143636" y="1714488"/>
            <a:ext cx="2714676" cy="428628"/>
            <a:chOff x="3784554" y="-180103"/>
            <a:chExt cx="1365275" cy="3658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3784554" y="-180103"/>
              <a:ext cx="1365275" cy="36584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869884" y="-119129"/>
              <a:ext cx="1173867" cy="2438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700" dirty="0">
                  <a:solidFill>
                    <a:prstClr val="black"/>
                  </a:solidFill>
                </a:rPr>
                <a:t>คัดกรอง,ค้นหาผู้ป่วย ในกลุ่มเสี่ยง</a:t>
              </a:r>
              <a:endParaRPr lang="en-GB" sz="17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6286512" y="3571876"/>
            <a:ext cx="2360878" cy="386780"/>
            <a:chOff x="3684343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3684343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3733048" y="72190"/>
              <a:ext cx="1168921" cy="3062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Pt. education  / Self help group /</a:t>
              </a:r>
              <a:r>
                <a:rPr lang="th-TH" sz="900" dirty="0">
                  <a:solidFill>
                    <a:prstClr val="black"/>
                  </a:solidFill>
                </a:rPr>
                <a:t>ค่าย</a:t>
              </a:r>
              <a:endParaRPr lang="en-GB" sz="9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6286511" y="4031560"/>
            <a:ext cx="2000265" cy="306907"/>
            <a:chOff x="3590748" y="2817"/>
            <a:chExt cx="1365274" cy="44692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3590748" y="2817"/>
              <a:ext cx="1365274" cy="446929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666597" y="58683"/>
              <a:ext cx="1280971" cy="2877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Life style    modification  / MI</a:t>
              </a:r>
              <a:endParaRPr lang="en-GB" sz="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31"/>
          <p:cNvGrpSpPr/>
          <p:nvPr/>
        </p:nvGrpSpPr>
        <p:grpSpPr>
          <a:xfrm>
            <a:off x="6143636" y="2643182"/>
            <a:ext cx="1928826" cy="357190"/>
            <a:chOff x="3827219" y="74255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3" name="Rounded Rectangle 32"/>
            <p:cNvSpPr/>
            <p:nvPr/>
          </p:nvSpPr>
          <p:spPr>
            <a:xfrm>
              <a:off x="3827219" y="74255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864118" y="157503"/>
              <a:ext cx="1273496" cy="2739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 dirty="0">
                <a:solidFill>
                  <a:prstClr val="black"/>
                </a:solidFill>
              </a:endParaRPr>
            </a:p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dirty="0">
                  <a:solidFill>
                    <a:prstClr val="black"/>
                  </a:solidFill>
                </a:rPr>
                <a:t>Foot exam</a:t>
              </a:r>
              <a:endParaRPr lang="en-GB" sz="1500" dirty="0">
                <a:solidFill>
                  <a:prstClr val="black"/>
                </a:solidFill>
              </a:endParaRPr>
            </a:p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37"/>
          <p:cNvGrpSpPr/>
          <p:nvPr/>
        </p:nvGrpSpPr>
        <p:grpSpPr>
          <a:xfrm>
            <a:off x="8000993" y="4714884"/>
            <a:ext cx="928726" cy="428628"/>
            <a:chOff x="3613914" y="-212846"/>
            <a:chExt cx="1365275" cy="37744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3613914" y="-212846"/>
              <a:ext cx="1365275" cy="377445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3656579" y="-170908"/>
              <a:ext cx="1151989" cy="272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CKD staging</a:t>
              </a:r>
              <a:endParaRPr lang="en-GB" sz="900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433388" y="144463"/>
            <a:ext cx="8566547" cy="692150"/>
          </a:xfrm>
          <a:prstGeom prst="roundRect">
            <a:avLst>
              <a:gd name="adj" fmla="val 29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12" tIns="45456" rIns="90912" bIns="45456" anchor="ctr"/>
          <a:lstStyle/>
          <a:p>
            <a:pPr eaLnBrk="1" hangingPunct="1">
              <a:defRPr/>
            </a:pPr>
            <a:r>
              <a:rPr lang="th-TH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เป้าหมาย ปัจจัยขับเคลื่อน ตัวชี้วัด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(</a:t>
            </a:r>
            <a:r>
              <a:rPr lang="en-US" sz="18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Purpose,Driver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diagrame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&amp; Indicator)</a:t>
            </a:r>
            <a:endParaRPr lang="th-TH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5" name="Straight Connector 35"/>
          <p:cNvCxnSpPr/>
          <p:nvPr/>
        </p:nvCxnSpPr>
        <p:spPr>
          <a:xfrm>
            <a:off x="1785937" y="4500564"/>
            <a:ext cx="214313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1"/>
          <p:cNvGrpSpPr/>
          <p:nvPr/>
        </p:nvGrpSpPr>
        <p:grpSpPr>
          <a:xfrm>
            <a:off x="6786579" y="4714884"/>
            <a:ext cx="1214446" cy="500066"/>
            <a:chOff x="3827219" y="74255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2" name="Rounded Rectangle 32"/>
            <p:cNvSpPr/>
            <p:nvPr/>
          </p:nvSpPr>
          <p:spPr>
            <a:xfrm>
              <a:off x="3827219" y="74255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ounded Rectangle 4"/>
            <p:cNvSpPr/>
            <p:nvPr/>
          </p:nvSpPr>
          <p:spPr>
            <a:xfrm>
              <a:off x="3899075" y="133718"/>
              <a:ext cx="1238540" cy="2977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prstClr val="black"/>
                  </a:solidFill>
                </a:rPr>
                <a:t>CVD risk </a:t>
              </a:r>
              <a:r>
                <a:rPr lang="en-US" sz="1050" dirty="0">
                  <a:solidFill>
                    <a:prstClr val="black"/>
                  </a:solidFill>
                </a:rPr>
                <a:t>score</a:t>
              </a:r>
              <a:endParaRPr lang="en-GB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31"/>
          <p:cNvGrpSpPr/>
          <p:nvPr/>
        </p:nvGrpSpPr>
        <p:grpSpPr>
          <a:xfrm>
            <a:off x="6072199" y="4714884"/>
            <a:ext cx="714380" cy="428628"/>
            <a:chOff x="3827219" y="74255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8" name="Rounded Rectangle 32"/>
            <p:cNvSpPr/>
            <p:nvPr/>
          </p:nvSpPr>
          <p:spPr>
            <a:xfrm>
              <a:off x="3827219" y="74255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4"/>
            <p:cNvSpPr/>
            <p:nvPr/>
          </p:nvSpPr>
          <p:spPr>
            <a:xfrm>
              <a:off x="3918237" y="143629"/>
              <a:ext cx="1137730" cy="2163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 err="1">
                  <a:solidFill>
                    <a:prstClr val="black"/>
                  </a:solidFill>
                </a:rPr>
                <a:t>Hb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prstClr val="black"/>
                  </a:solidFill>
                </a:rPr>
                <a:t>A1C</a:t>
              </a:r>
              <a:endParaRPr lang="en-GB" sz="1200" dirty="0">
                <a:solidFill>
                  <a:prstClr val="black"/>
                </a:solidFill>
              </a:endParaRPr>
            </a:p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7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286512" y="3071810"/>
            <a:ext cx="2714644" cy="428628"/>
            <a:chOff x="3784554" y="-180103"/>
            <a:chExt cx="1365275" cy="3658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6" name="Rounded Rectangle 14"/>
            <p:cNvSpPr/>
            <p:nvPr/>
          </p:nvSpPr>
          <p:spPr>
            <a:xfrm>
              <a:off x="3784554" y="-180103"/>
              <a:ext cx="1365275" cy="36584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ounded Rectangle 4"/>
            <p:cNvSpPr/>
            <p:nvPr/>
          </p:nvSpPr>
          <p:spPr>
            <a:xfrm>
              <a:off x="3820482" y="-119129"/>
              <a:ext cx="1261098" cy="2438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400" dirty="0">
                  <a:solidFill>
                    <a:prstClr val="black"/>
                  </a:solidFill>
                </a:rPr>
                <a:t>ระบบนัดผู้ป่วย,ระบบตามผู้ป่วยที่ </a:t>
              </a:r>
              <a:r>
                <a:rPr lang="en-US" sz="1400" dirty="0">
                  <a:solidFill>
                    <a:prstClr val="black"/>
                  </a:solidFill>
                </a:rPr>
                <a:t>loss F/U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00728" y="5786454"/>
            <a:ext cx="2286048" cy="500066"/>
            <a:chOff x="3784554" y="-134373"/>
            <a:chExt cx="1365275" cy="32011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14"/>
            <p:cNvSpPr/>
            <p:nvPr/>
          </p:nvSpPr>
          <p:spPr>
            <a:xfrm>
              <a:off x="3784554" y="-134373"/>
              <a:ext cx="1365275" cy="32011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ounded Rectangle 4"/>
            <p:cNvSpPr/>
            <p:nvPr/>
          </p:nvSpPr>
          <p:spPr>
            <a:xfrm>
              <a:off x="3823579" y="-88643"/>
              <a:ext cx="1173867" cy="2438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100" dirty="0">
                  <a:solidFill>
                    <a:prstClr val="black"/>
                  </a:solidFill>
                </a:rPr>
                <a:t>การประสานส่งต่อข้อมูลผู้ป่วยทั้งแนวระนาบ,แนวดิ่ง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3"/>
          <p:cNvGrpSpPr/>
          <p:nvPr/>
        </p:nvGrpSpPr>
        <p:grpSpPr>
          <a:xfrm>
            <a:off x="5929323" y="6357958"/>
            <a:ext cx="1857388" cy="357190"/>
            <a:chOff x="3784554" y="-180103"/>
            <a:chExt cx="1365275" cy="3658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3" name="Rounded Rectangle 14"/>
            <p:cNvSpPr/>
            <p:nvPr/>
          </p:nvSpPr>
          <p:spPr>
            <a:xfrm>
              <a:off x="3784554" y="-180103"/>
              <a:ext cx="1365275" cy="36584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ounded Rectangle 4"/>
            <p:cNvSpPr/>
            <p:nvPr/>
          </p:nvSpPr>
          <p:spPr>
            <a:xfrm>
              <a:off x="3869884" y="-119129"/>
              <a:ext cx="1173867" cy="2438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700" dirty="0">
                  <a:solidFill>
                    <a:prstClr val="black"/>
                  </a:solidFill>
                </a:rPr>
                <a:t>ทีมเยี่ยมบ้าน</a:t>
              </a:r>
              <a:endParaRPr lang="en-GB" sz="17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9"/>
          <p:cNvGrpSpPr/>
          <p:nvPr/>
        </p:nvGrpSpPr>
        <p:grpSpPr>
          <a:xfrm>
            <a:off x="6215074" y="5286388"/>
            <a:ext cx="2571768" cy="428628"/>
            <a:chOff x="3684343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6" name="Rounded Rectangle 20"/>
            <p:cNvSpPr/>
            <p:nvPr/>
          </p:nvSpPr>
          <p:spPr>
            <a:xfrm>
              <a:off x="3684343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Rounded Rectangle 4"/>
            <p:cNvSpPr/>
            <p:nvPr/>
          </p:nvSpPr>
          <p:spPr>
            <a:xfrm>
              <a:off x="3733048" y="72190"/>
              <a:ext cx="1168921" cy="3062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prstClr val="black"/>
                  </a:solidFill>
                </a:rPr>
                <a:t>Guideline Hypo/Hyper </a:t>
              </a:r>
              <a:r>
                <a:rPr lang="en-US" sz="1100" dirty="0" err="1">
                  <a:solidFill>
                    <a:prstClr val="black"/>
                  </a:solidFill>
                </a:rPr>
                <a:t>glycemia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0" name="Straight Connector 35"/>
          <p:cNvCxnSpPr/>
          <p:nvPr/>
        </p:nvCxnSpPr>
        <p:spPr>
          <a:xfrm>
            <a:off x="5429250" y="6500814"/>
            <a:ext cx="500063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5"/>
          <p:cNvCxnSpPr/>
          <p:nvPr/>
        </p:nvCxnSpPr>
        <p:spPr>
          <a:xfrm rot="5400000" flipH="1" flipV="1">
            <a:off x="5501283" y="6285906"/>
            <a:ext cx="428625" cy="119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5"/>
          <p:cNvCxnSpPr/>
          <p:nvPr/>
        </p:nvCxnSpPr>
        <p:spPr>
          <a:xfrm>
            <a:off x="5715000" y="6072189"/>
            <a:ext cx="285750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5"/>
          <p:cNvCxnSpPr/>
          <p:nvPr/>
        </p:nvCxnSpPr>
        <p:spPr>
          <a:xfrm>
            <a:off x="5786437" y="2857500"/>
            <a:ext cx="357188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5"/>
          <p:cNvCxnSpPr>
            <a:endCxn id="58" idx="1"/>
          </p:cNvCxnSpPr>
          <p:nvPr/>
        </p:nvCxnSpPr>
        <p:spPr>
          <a:xfrm>
            <a:off x="5715000" y="4929189"/>
            <a:ext cx="357188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35"/>
          <p:cNvCxnSpPr/>
          <p:nvPr/>
        </p:nvCxnSpPr>
        <p:spPr>
          <a:xfrm rot="5400000" flipH="1" flipV="1">
            <a:off x="4215408" y="3857030"/>
            <a:ext cx="3071812" cy="72629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35"/>
          <p:cNvCxnSpPr/>
          <p:nvPr/>
        </p:nvCxnSpPr>
        <p:spPr>
          <a:xfrm>
            <a:off x="5786437" y="2357439"/>
            <a:ext cx="357188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5"/>
          <p:cNvCxnSpPr/>
          <p:nvPr/>
        </p:nvCxnSpPr>
        <p:spPr>
          <a:xfrm>
            <a:off x="5500687" y="5429250"/>
            <a:ext cx="214313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35"/>
          <p:cNvCxnSpPr/>
          <p:nvPr/>
        </p:nvCxnSpPr>
        <p:spPr>
          <a:xfrm>
            <a:off x="5572125" y="1928813"/>
            <a:ext cx="571500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5"/>
          <p:cNvCxnSpPr/>
          <p:nvPr/>
        </p:nvCxnSpPr>
        <p:spPr>
          <a:xfrm>
            <a:off x="5929313" y="5500689"/>
            <a:ext cx="285750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35"/>
          <p:cNvCxnSpPr/>
          <p:nvPr/>
        </p:nvCxnSpPr>
        <p:spPr>
          <a:xfrm>
            <a:off x="5572125" y="4572000"/>
            <a:ext cx="357188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35"/>
          <p:cNvCxnSpPr/>
          <p:nvPr/>
        </p:nvCxnSpPr>
        <p:spPr>
          <a:xfrm rot="5400000" flipH="1" flipV="1">
            <a:off x="5108377" y="4678562"/>
            <a:ext cx="1643063" cy="119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35"/>
          <p:cNvCxnSpPr/>
          <p:nvPr/>
        </p:nvCxnSpPr>
        <p:spPr>
          <a:xfrm>
            <a:off x="5929312" y="3857625"/>
            <a:ext cx="357188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35"/>
          <p:cNvCxnSpPr/>
          <p:nvPr/>
        </p:nvCxnSpPr>
        <p:spPr>
          <a:xfrm>
            <a:off x="6072187" y="4429125"/>
            <a:ext cx="214313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35"/>
          <p:cNvCxnSpPr/>
          <p:nvPr/>
        </p:nvCxnSpPr>
        <p:spPr>
          <a:xfrm>
            <a:off x="5643563" y="3714750"/>
            <a:ext cx="5715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35"/>
          <p:cNvCxnSpPr/>
          <p:nvPr/>
        </p:nvCxnSpPr>
        <p:spPr>
          <a:xfrm rot="5400000" flipH="1" flipV="1">
            <a:off x="5713611" y="4072137"/>
            <a:ext cx="715963" cy="119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35"/>
          <p:cNvCxnSpPr/>
          <p:nvPr/>
        </p:nvCxnSpPr>
        <p:spPr>
          <a:xfrm>
            <a:off x="5786437" y="3714750"/>
            <a:ext cx="500063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35"/>
          <p:cNvCxnSpPr/>
          <p:nvPr/>
        </p:nvCxnSpPr>
        <p:spPr>
          <a:xfrm>
            <a:off x="6000750" y="3714750"/>
            <a:ext cx="21431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35"/>
          <p:cNvCxnSpPr/>
          <p:nvPr/>
        </p:nvCxnSpPr>
        <p:spPr>
          <a:xfrm rot="10800000" flipH="1">
            <a:off x="6000750" y="3143250"/>
            <a:ext cx="1191" cy="28575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35"/>
          <p:cNvCxnSpPr/>
          <p:nvPr/>
        </p:nvCxnSpPr>
        <p:spPr>
          <a:xfrm>
            <a:off x="5572125" y="3143250"/>
            <a:ext cx="714375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" name="TextBox 76"/>
          <p:cNvSpPr txBox="1">
            <a:spLocks noChangeArrowheads="1"/>
          </p:cNvSpPr>
          <p:nvPr/>
        </p:nvSpPr>
        <p:spPr bwMode="auto">
          <a:xfrm>
            <a:off x="571500" y="5473171"/>
            <a:ext cx="1714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100" dirty="0"/>
              <a:t>Indicator:</a:t>
            </a:r>
          </a:p>
          <a:p>
            <a:pPr algn="ctr" eaLnBrk="1" hangingPunct="1"/>
            <a:r>
              <a:rPr lang="en-US" altLang="th-TH" sz="1100" dirty="0" err="1"/>
              <a:t>Contole</a:t>
            </a:r>
            <a:r>
              <a:rPr lang="en-US" altLang="th-TH" sz="1100" dirty="0"/>
              <a:t> FBS 70-130</a:t>
            </a:r>
          </a:p>
          <a:p>
            <a:pPr algn="ctr" eaLnBrk="1" hangingPunct="1"/>
            <a:r>
              <a:rPr lang="en-US" altLang="th-TH" sz="1100" dirty="0"/>
              <a:t>Hba1c</a:t>
            </a:r>
          </a:p>
          <a:p>
            <a:pPr algn="ctr" eaLnBrk="1" hangingPunct="1"/>
            <a:r>
              <a:rPr lang="en-US" altLang="th-TH" sz="1100" dirty="0"/>
              <a:t>LDL target</a:t>
            </a:r>
          </a:p>
        </p:txBody>
      </p:sp>
      <p:sp>
        <p:nvSpPr>
          <p:cNvPr id="4138" name="TextBox 80"/>
          <p:cNvSpPr txBox="1">
            <a:spLocks noChangeArrowheads="1"/>
          </p:cNvSpPr>
          <p:nvPr/>
        </p:nvSpPr>
        <p:spPr bwMode="auto">
          <a:xfrm>
            <a:off x="2515791" y="5024439"/>
            <a:ext cx="14989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100" dirty="0"/>
              <a:t>Indicator:</a:t>
            </a:r>
          </a:p>
          <a:p>
            <a:pPr eaLnBrk="1" hangingPunct="1"/>
            <a:r>
              <a:rPr lang="en-US" altLang="th-TH" sz="1100" dirty="0"/>
              <a:t>% coverage </a:t>
            </a:r>
            <a:r>
              <a:rPr lang="th-TH" altLang="th-TH" sz="1100" dirty="0">
                <a:cs typeface="Cordia New" pitchFamily="34" charset="-34"/>
              </a:rPr>
              <a:t>ตรวจ ตา ไต เท้า</a:t>
            </a:r>
            <a:endParaRPr lang="en-US" altLang="th-TH" sz="1100" dirty="0"/>
          </a:p>
        </p:txBody>
      </p:sp>
      <p:sp>
        <p:nvSpPr>
          <p:cNvPr id="82" name="สี่เหลี่ยมผืนผ้า 81"/>
          <p:cNvSpPr/>
          <p:nvPr/>
        </p:nvSpPr>
        <p:spPr>
          <a:xfrm>
            <a:off x="3975284" y="5949078"/>
            <a:ext cx="183415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latin typeface="+mn-lt"/>
                <a:cs typeface="+mn-cs"/>
              </a:rPr>
              <a:t>Indicator:</a:t>
            </a:r>
            <a:r>
              <a:rPr lang="th-TH" sz="700" dirty="0">
                <a:latin typeface="+mn-lt"/>
                <a:cs typeface="+mn-cs"/>
              </a:rPr>
              <a:t>อัตราการเกิด </a:t>
            </a:r>
            <a:r>
              <a:rPr lang="en-US" sz="700" dirty="0">
                <a:latin typeface="+mn-lt"/>
                <a:cs typeface="+mn-cs"/>
              </a:rPr>
              <a:t>Hypo/Hyperglycemia</a:t>
            </a:r>
          </a:p>
        </p:txBody>
      </p:sp>
      <p:sp>
        <p:nvSpPr>
          <p:cNvPr id="4140" name="TextBox 82"/>
          <p:cNvSpPr txBox="1">
            <a:spLocks noChangeArrowheads="1"/>
          </p:cNvSpPr>
          <p:nvPr/>
        </p:nvSpPr>
        <p:spPr bwMode="auto">
          <a:xfrm>
            <a:off x="6286500" y="4348164"/>
            <a:ext cx="25788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100" dirty="0"/>
              <a:t>Indicator:</a:t>
            </a:r>
            <a:r>
              <a:rPr lang="th-TH" altLang="th-TH" sz="1100" dirty="0">
                <a:cs typeface="Cordia New" pitchFamily="34" charset="-34"/>
              </a:rPr>
              <a:t>   การเกิด</a:t>
            </a:r>
            <a:r>
              <a:rPr lang="en-US" altLang="th-TH" sz="1100" dirty="0"/>
              <a:t>role model </a:t>
            </a:r>
            <a:r>
              <a:rPr lang="th-TH" altLang="th-TH" sz="1100" dirty="0">
                <a:cs typeface="Cordia New" pitchFamily="34" charset="-34"/>
              </a:rPr>
              <a:t>และ ชมรมเบาหวาน</a:t>
            </a:r>
            <a:endParaRPr lang="en-US" altLang="th-TH" sz="1100" dirty="0"/>
          </a:p>
        </p:txBody>
      </p:sp>
    </p:spTree>
    <p:extLst>
      <p:ext uri="{BB962C8B-B14F-4D97-AF65-F5344CB8AC3E}">
        <p14:creationId xmlns:p14="http://schemas.microsoft.com/office/powerpoint/2010/main" val="10793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-24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1143000" y="119063"/>
            <a:ext cx="600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th-TH" sz="18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Process Flowchart </a:t>
            </a:r>
            <a:r>
              <a:rPr lang="th-TH" altLang="th-TH" sz="18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ของการดูแลผู้ป่วยโรคเบาหวาน</a:t>
            </a:r>
          </a:p>
        </p:txBody>
      </p:sp>
      <p:grpSp>
        <p:nvGrpSpPr>
          <p:cNvPr id="2" name="ตัวยึดเนื้อหา 12"/>
          <p:cNvGrpSpPr>
            <a:grpSpLocks noGrp="1"/>
          </p:cNvGrpSpPr>
          <p:nvPr/>
        </p:nvGrpSpPr>
        <p:grpSpPr>
          <a:xfrm>
            <a:off x="3119907" y="694285"/>
            <a:ext cx="5873355" cy="6028487"/>
            <a:chOff x="304800" y="1310645"/>
            <a:chExt cx="11848080" cy="5449125"/>
          </a:xfrm>
          <a:noFill/>
        </p:grpSpPr>
        <p:sp>
          <p:nvSpPr>
            <p:cNvPr id="6" name="สี่เหลี่ยมมุมมน 13"/>
            <p:cNvSpPr/>
            <p:nvPr/>
          </p:nvSpPr>
          <p:spPr>
            <a:xfrm>
              <a:off x="5356749" y="1388029"/>
              <a:ext cx="1413302" cy="529988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ผู้ป่วย</a:t>
              </a: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304801" y="2401078"/>
              <a:ext cx="1820087" cy="762000"/>
            </a:xfrm>
            <a:prstGeom prst="ellipse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FBS &lt; 125 mg/dl</a:t>
              </a:r>
              <a:endParaRPr lang="th-TH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12" name="วงรี 11"/>
            <p:cNvSpPr/>
            <p:nvPr/>
          </p:nvSpPr>
          <p:spPr>
            <a:xfrm>
              <a:off x="2512777" y="2390252"/>
              <a:ext cx="2141561" cy="76200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FBS 126-154 mg/dl</a:t>
              </a:r>
              <a:endParaRPr lang="th-TH" sz="1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13" name="วงรี 12"/>
            <p:cNvSpPr/>
            <p:nvPr/>
          </p:nvSpPr>
          <p:spPr>
            <a:xfrm>
              <a:off x="5007495" y="2281442"/>
              <a:ext cx="3350511" cy="9086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FBS 155 - 182 mg/dl</a:t>
              </a:r>
              <a:endParaRPr lang="th-TH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, CVD risk </a:t>
              </a:r>
              <a:r>
                <a:rPr lang="th-TH" sz="1200" b="1" dirty="0" err="1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สุง</a:t>
              </a:r>
              <a:endParaRPr lang="th-TH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CKD Stage 3</a:t>
              </a:r>
              <a:endParaRPr lang="th-TH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14" name="วงรี 13"/>
            <p:cNvSpPr/>
            <p:nvPr/>
          </p:nvSpPr>
          <p:spPr>
            <a:xfrm>
              <a:off x="8592506" y="2281442"/>
              <a:ext cx="3456877" cy="850491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FBS  ≥ 183 mg/dl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CVD risk </a:t>
              </a:r>
              <a:r>
                <a:rPr lang="th-TH" sz="1200" b="1" dirty="0" err="1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สุง</a:t>
              </a:r>
              <a:r>
                <a:rPr lang="th-TH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อันตราย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CKD Stage 3</a:t>
              </a:r>
              <a:endParaRPr lang="th-TH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941684" y="4604592"/>
              <a:ext cx="2439459" cy="4572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พบแพทย์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304800" y="5181600"/>
              <a:ext cx="3352800" cy="4572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Controls </a:t>
              </a:r>
              <a:r>
                <a:rPr lang="th-TH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ดีติดต่อกัน </a:t>
              </a:r>
              <a:r>
                <a:rPr lang="en-US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3</a:t>
              </a:r>
              <a:r>
                <a:rPr lang="th-TH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ครั้ง</a:t>
              </a: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5435755" y="5334794"/>
              <a:ext cx="1796200" cy="4572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นัด </a:t>
              </a:r>
              <a:r>
                <a:rPr lang="en-US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2 - 3</a:t>
              </a: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เดือน</a:t>
              </a: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04800" y="5943600"/>
              <a:ext cx="4572000" cy="4572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แพทย์พิจารณาส่งกลับ รพ.สต. ใกล้บ้าน</a:t>
              </a: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8463020" y="5349213"/>
              <a:ext cx="3586361" cy="4572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ติดตามนัด 1 สัปดาห์ – </a:t>
              </a: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1 </a:t>
              </a:r>
              <a:r>
                <a:rPr lang="th-TH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เดือน</a:t>
              </a:r>
            </a:p>
          </p:txBody>
        </p:sp>
        <p:sp>
          <p:nvSpPr>
            <p:cNvPr id="21" name="สี่เหลี่ยมมุมมน 26"/>
            <p:cNvSpPr/>
            <p:nvPr/>
          </p:nvSpPr>
          <p:spPr>
            <a:xfrm>
              <a:off x="5007494" y="6330718"/>
              <a:ext cx="3455527" cy="429052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จุดตรวจสอบก่อนกลับบ้าน</a:t>
              </a:r>
            </a:p>
          </p:txBody>
        </p:sp>
        <p:cxnSp>
          <p:nvCxnSpPr>
            <p:cNvPr id="22" name="ลูกศรเชื่อมต่อแบบตรง 21"/>
            <p:cNvCxnSpPr>
              <a:stCxn id="6" idx="1"/>
            </p:cNvCxnSpPr>
            <p:nvPr/>
          </p:nvCxnSpPr>
          <p:spPr>
            <a:xfrm flipH="1">
              <a:off x="1827742" y="1653023"/>
              <a:ext cx="3529008" cy="775040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ลูกศรเชื่อมต่อแบบตรง 22"/>
            <p:cNvCxnSpPr/>
            <p:nvPr/>
          </p:nvCxnSpPr>
          <p:spPr>
            <a:xfrm>
              <a:off x="6393781" y="1918017"/>
              <a:ext cx="585952" cy="363425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ลูกศรเชื่อมต่อแบบตรง 23"/>
            <p:cNvCxnSpPr/>
            <p:nvPr/>
          </p:nvCxnSpPr>
          <p:spPr>
            <a:xfrm flipH="1">
              <a:off x="4048013" y="1905425"/>
              <a:ext cx="1336362" cy="52263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ลูกศรเชื่อมต่อแบบตรง 24"/>
            <p:cNvCxnSpPr/>
            <p:nvPr/>
          </p:nvCxnSpPr>
          <p:spPr>
            <a:xfrm>
              <a:off x="2336801" y="4191000"/>
              <a:ext cx="2604883" cy="60506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ลูกศรเชื่อมต่อแบบตรง 25"/>
            <p:cNvCxnSpPr/>
            <p:nvPr/>
          </p:nvCxnSpPr>
          <p:spPr>
            <a:xfrm>
              <a:off x="3962400" y="4191000"/>
              <a:ext cx="1383877" cy="413594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ลูกศรเชื่อมต่อแบบตรง 26"/>
            <p:cNvCxnSpPr/>
            <p:nvPr/>
          </p:nvCxnSpPr>
          <p:spPr>
            <a:xfrm>
              <a:off x="6517692" y="4397796"/>
              <a:ext cx="1" cy="182429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ลูกศรเชื่อมต่อแบบตรง 27"/>
            <p:cNvCxnSpPr/>
            <p:nvPr/>
          </p:nvCxnSpPr>
          <p:spPr>
            <a:xfrm flipH="1">
              <a:off x="2540000" y="4991100"/>
              <a:ext cx="2401683" cy="114300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ลูกศรเชื่อมต่อแบบตรง 28"/>
            <p:cNvCxnSpPr/>
            <p:nvPr/>
          </p:nvCxnSpPr>
          <p:spPr>
            <a:xfrm>
              <a:off x="6374651" y="5096159"/>
              <a:ext cx="19130" cy="253054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ลูกศรเชื่อมต่อแบบตรง 29"/>
            <p:cNvCxnSpPr/>
            <p:nvPr/>
          </p:nvCxnSpPr>
          <p:spPr>
            <a:xfrm>
              <a:off x="6383325" y="5850850"/>
              <a:ext cx="10455" cy="450909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ลูกศรเชื่อมต่อแบบตรง 30"/>
            <p:cNvCxnSpPr/>
            <p:nvPr/>
          </p:nvCxnSpPr>
          <p:spPr>
            <a:xfrm rot="5400000">
              <a:off x="1676400" y="5790936"/>
              <a:ext cx="304800" cy="211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55"/>
            <p:cNvSpPr/>
            <p:nvPr/>
          </p:nvSpPr>
          <p:spPr>
            <a:xfrm>
              <a:off x="492794" y="3423726"/>
              <a:ext cx="2019983" cy="769083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1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ประเมินพฤติกรรม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1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ความเสี่ยงรายบุุคล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1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ให้ความรู้รายกลุ่ม</a:t>
              </a:r>
              <a:endParaRPr lang="en-US" sz="11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36" name="Rounded Rectangle 57"/>
            <p:cNvSpPr/>
            <p:nvPr/>
          </p:nvSpPr>
          <p:spPr>
            <a:xfrm>
              <a:off x="2757477" y="3392129"/>
              <a:ext cx="2250018" cy="735358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ประเมินพฤติกรรม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ความเสี่ยงรายบุคคล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ให้ความรู้รายกลุ่ม </a:t>
              </a:r>
              <a:endParaRPr lang="en-US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37" name="Rounded Rectangle 59"/>
            <p:cNvSpPr/>
            <p:nvPr/>
          </p:nvSpPr>
          <p:spPr>
            <a:xfrm>
              <a:off x="5296106" y="3381547"/>
              <a:ext cx="2781300" cy="982092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ประเมินพฤติกรรม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ความเสี่ยงรายบุคคล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ให้ความรู้รายกลุ่ม  ค่าย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MI  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โดย </a:t>
              </a: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C</a:t>
              </a:r>
              <a:r>
                <a:rPr lang="th-TH" sz="1200" b="1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ase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 Manager </a:t>
              </a:r>
              <a:endParaRPr lang="en-US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38" name="Rectangle 61"/>
            <p:cNvSpPr/>
            <p:nvPr/>
          </p:nvSpPr>
          <p:spPr>
            <a:xfrm>
              <a:off x="8045115" y="1310645"/>
              <a:ext cx="3334536" cy="568982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สื่อสารผ่านสมุดประจำตัว/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HosXp</a:t>
              </a:r>
              <a:r>
                <a:rPr lang="en-US" sz="1600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/ BT </a:t>
              </a:r>
              <a:r>
                <a:rPr lang="en-US" sz="1600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Linkview</a:t>
              </a:r>
              <a:endParaRPr lang="th-TH" sz="1600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39" name="Rounded Rectangle 63"/>
            <p:cNvSpPr/>
            <p:nvPr/>
          </p:nvSpPr>
          <p:spPr>
            <a:xfrm>
              <a:off x="8995120" y="3381548"/>
              <a:ext cx="3157760" cy="1016248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ประเมินพฤติกรรม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ความเสี่ยง/ให้ความรู้รายบุคคล  </a:t>
              </a: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MI  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โดย </a:t>
              </a:r>
              <a:r>
                <a:rPr lang="th-TH" sz="1200" b="1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Case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 </a:t>
              </a:r>
              <a:r>
                <a:rPr lang="th-TH" sz="1200" b="1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Manager</a:t>
              </a:r>
              <a:endPara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ส่ง  H</a:t>
              </a: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H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C </a:t>
              </a: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if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Uncontrol 3 ครั้ง</a:t>
              </a:r>
            </a:p>
          </p:txBody>
        </p:sp>
        <p:cxnSp>
          <p:nvCxnSpPr>
            <p:cNvPr id="40" name="ลูกศรเชื่อมต่อแบบตรง 40"/>
            <p:cNvCxnSpPr/>
            <p:nvPr/>
          </p:nvCxnSpPr>
          <p:spPr>
            <a:xfrm>
              <a:off x="6791434" y="1729733"/>
              <a:ext cx="2920948" cy="551709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ลูกศรเชื่อมต่อแบบตรง 52"/>
            <p:cNvCxnSpPr/>
            <p:nvPr/>
          </p:nvCxnSpPr>
          <p:spPr>
            <a:xfrm flipH="1">
              <a:off x="1214845" y="3171099"/>
              <a:ext cx="5577" cy="24460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ลูกศรเชื่อมต่อแบบตรง 52"/>
            <p:cNvCxnSpPr/>
            <p:nvPr/>
          </p:nvCxnSpPr>
          <p:spPr>
            <a:xfrm flipH="1">
              <a:off x="6661386" y="3147522"/>
              <a:ext cx="5577" cy="24460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ลูกศรเชื่อมต่อแบบตรง 52"/>
            <p:cNvCxnSpPr/>
            <p:nvPr/>
          </p:nvCxnSpPr>
          <p:spPr>
            <a:xfrm flipH="1">
              <a:off x="8358006" y="5834868"/>
              <a:ext cx="996118" cy="466891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ลูกศรเชื่อมต่อแบบตรง 66"/>
            <p:cNvCxnSpPr/>
            <p:nvPr/>
          </p:nvCxnSpPr>
          <p:spPr>
            <a:xfrm flipH="1">
              <a:off x="7381144" y="4363639"/>
              <a:ext cx="1972980" cy="265631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ลูกศรเชื่อมต่อแบบตรง 52"/>
          <p:cNvCxnSpPr/>
          <p:nvPr/>
        </p:nvCxnSpPr>
        <p:spPr>
          <a:xfrm>
            <a:off x="6675835" y="4719639"/>
            <a:ext cx="929878" cy="427037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ลูกศรเชื่อมต่อแบบตรง 52"/>
          <p:cNvCxnSpPr/>
          <p:nvPr/>
        </p:nvCxnSpPr>
        <p:spPr>
          <a:xfrm flipH="1">
            <a:off x="4819651" y="2782889"/>
            <a:ext cx="3572" cy="249237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52"/>
          <p:cNvCxnSpPr/>
          <p:nvPr/>
        </p:nvCxnSpPr>
        <p:spPr>
          <a:xfrm flipH="1">
            <a:off x="8201025" y="2709864"/>
            <a:ext cx="2381" cy="249237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ตัวยึดเนื้อหา 12"/>
          <p:cNvGrpSpPr>
            <a:grpSpLocks noGrp="1"/>
          </p:cNvGrpSpPr>
          <p:nvPr/>
        </p:nvGrpSpPr>
        <p:grpSpPr>
          <a:xfrm>
            <a:off x="55386" y="840943"/>
            <a:ext cx="2852522" cy="5375122"/>
            <a:chOff x="9462" y="1402516"/>
            <a:chExt cx="11839184" cy="4858551"/>
          </a:xfrm>
          <a:noFill/>
        </p:grpSpPr>
        <p:sp>
          <p:nvSpPr>
            <p:cNvPr id="78" name="สี่เหลี่ยมมุมมน 13"/>
            <p:cNvSpPr/>
            <p:nvPr/>
          </p:nvSpPr>
          <p:spPr>
            <a:xfrm>
              <a:off x="3583556" y="1402516"/>
              <a:ext cx="6113857" cy="529988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ประชาชนอายุ </a:t>
              </a:r>
              <a:r>
                <a:rPr lang="en-US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35</a:t>
              </a: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ปีขึ้นไป</a:t>
              </a:r>
            </a:p>
          </p:txBody>
        </p:sp>
        <p:sp>
          <p:nvSpPr>
            <p:cNvPr id="83" name="สี่เหลี่ยมผืนผ้า 82"/>
            <p:cNvSpPr/>
            <p:nvPr/>
          </p:nvSpPr>
          <p:spPr>
            <a:xfrm>
              <a:off x="8463021" y="4123158"/>
              <a:ext cx="3109064" cy="603258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พบแพทย์</a:t>
              </a:r>
            </a:p>
          </p:txBody>
        </p:sp>
        <p:sp>
          <p:nvSpPr>
            <p:cNvPr id="84" name="สี่เหลี่ยมผืนผ้า 83"/>
            <p:cNvSpPr/>
            <p:nvPr/>
          </p:nvSpPr>
          <p:spPr>
            <a:xfrm>
              <a:off x="304800" y="5181600"/>
              <a:ext cx="11267284" cy="1079467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หมู่บ้านต้นแบบปรับเปลี่ยนพฤติกรรม</a:t>
              </a:r>
            </a:p>
            <a:p>
              <a:pPr marL="342900"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ชมรมสร้างเสริมสุขภาพ</a:t>
              </a:r>
            </a:p>
            <a:p>
              <a:pPr marL="342900"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องค์กร </a:t>
              </a:r>
              <a:r>
                <a:rPr lang="th-TH" sz="1400" b="1" dirty="0" err="1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อส</a:t>
              </a: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ม.ต้นแบบรู้ตนลดเสี่ยง ลดโรค</a:t>
              </a:r>
            </a:p>
            <a:p>
              <a:pPr marL="342900"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endParaRPr lang="th-TH" sz="1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cxnSp>
          <p:nvCxnSpPr>
            <p:cNvPr id="92" name="ลูกศรเชื่อมต่อแบบตรง 91"/>
            <p:cNvCxnSpPr/>
            <p:nvPr/>
          </p:nvCxnSpPr>
          <p:spPr>
            <a:xfrm>
              <a:off x="1819219" y="3738617"/>
              <a:ext cx="156404" cy="1414418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ลูกศรเชื่อมต่อแบบตรง 92"/>
            <p:cNvCxnSpPr/>
            <p:nvPr/>
          </p:nvCxnSpPr>
          <p:spPr>
            <a:xfrm>
              <a:off x="6452976" y="2855485"/>
              <a:ext cx="81559" cy="304895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ลูกศรเชื่อมต่อแบบตรง 93"/>
            <p:cNvCxnSpPr/>
            <p:nvPr/>
          </p:nvCxnSpPr>
          <p:spPr>
            <a:xfrm flipH="1">
              <a:off x="6410626" y="3780638"/>
              <a:ext cx="3" cy="277199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ounded Rectangle 55"/>
            <p:cNvSpPr/>
            <p:nvPr/>
          </p:nvSpPr>
          <p:spPr>
            <a:xfrm>
              <a:off x="9462" y="3160380"/>
              <a:ext cx="2830394" cy="578236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FBS&lt;100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mg/dl</a:t>
              </a:r>
            </a:p>
          </p:txBody>
        </p:sp>
        <p:sp>
          <p:nvSpPr>
            <p:cNvPr id="100" name="Rounded Rectangle 57"/>
            <p:cNvSpPr/>
            <p:nvPr/>
          </p:nvSpPr>
          <p:spPr>
            <a:xfrm>
              <a:off x="4488907" y="3190847"/>
              <a:ext cx="3324038" cy="54776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FBS100-125 mg/dl</a:t>
              </a:r>
            </a:p>
          </p:txBody>
        </p:sp>
        <p:sp>
          <p:nvSpPr>
            <p:cNvPr id="101" name="Rounded Rectangle 59"/>
            <p:cNvSpPr/>
            <p:nvPr/>
          </p:nvSpPr>
          <p:spPr>
            <a:xfrm>
              <a:off x="1220424" y="2325204"/>
              <a:ext cx="10628222" cy="491046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คัดกรองเบาหวาน(แบบประเมิน</a:t>
              </a: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metabolic Syndrome)</a:t>
              </a:r>
            </a:p>
          </p:txBody>
        </p:sp>
        <p:sp>
          <p:nvSpPr>
            <p:cNvPr id="103" name="Rounded Rectangle 63"/>
            <p:cNvSpPr/>
            <p:nvPr/>
          </p:nvSpPr>
          <p:spPr>
            <a:xfrm>
              <a:off x="8856064" y="3200175"/>
              <a:ext cx="2992582" cy="538442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FBS  ≥ 126 mg2dl</a:t>
              </a:r>
            </a:p>
          </p:txBody>
        </p:sp>
        <p:cxnSp>
          <p:nvCxnSpPr>
            <p:cNvPr id="105" name="ลูกศรเชื่อมต่อแบบตรง 52"/>
            <p:cNvCxnSpPr/>
            <p:nvPr/>
          </p:nvCxnSpPr>
          <p:spPr>
            <a:xfrm flipH="1">
              <a:off x="1975622" y="2872754"/>
              <a:ext cx="5578" cy="24460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ลูกศรเชื่อมต่อแบบตรง 52"/>
            <p:cNvCxnSpPr/>
            <p:nvPr/>
          </p:nvCxnSpPr>
          <p:spPr>
            <a:xfrm flipH="1">
              <a:off x="6634904" y="1904341"/>
              <a:ext cx="5578" cy="412826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ลูกศรเชื่อมต่อแบบตรง 66"/>
            <p:cNvCxnSpPr>
              <a:stCxn id="103" idx="2"/>
            </p:cNvCxnSpPr>
            <p:nvPr/>
          </p:nvCxnSpPr>
          <p:spPr>
            <a:xfrm>
              <a:off x="10352357" y="3738617"/>
              <a:ext cx="0" cy="382732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ounded Rectangle 59"/>
          <p:cNvSpPr/>
          <p:nvPr/>
        </p:nvSpPr>
        <p:spPr>
          <a:xfrm>
            <a:off x="736998" y="3810000"/>
            <a:ext cx="1325165" cy="91440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ประเมินพฤติกรรม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ความเสี่ยงรายบุคคล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 ให้ความรู้รายกลุ่ม  ค่าย </a:t>
            </a:r>
            <a:endParaRPr lang="en-US" sz="1200" b="1" dirty="0">
              <a:solidFill>
                <a:schemeClr val="tx1"/>
              </a:solidFill>
              <a:latin typeface="AngsanaUPC" charset="0"/>
              <a:ea typeface="AngsanaUPC" charset="0"/>
              <a:cs typeface="AngsanaUPC" charset="0"/>
            </a:endParaRPr>
          </a:p>
        </p:txBody>
      </p:sp>
      <p:cxnSp>
        <p:nvCxnSpPr>
          <p:cNvPr id="54" name="ลูกศรเชื่อมต่อแบบตรง 53"/>
          <p:cNvCxnSpPr/>
          <p:nvPr/>
        </p:nvCxnSpPr>
        <p:spPr>
          <a:xfrm flipH="1">
            <a:off x="1534716" y="4683125"/>
            <a:ext cx="0" cy="306388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/>
          <p:cNvCxnSpPr/>
          <p:nvPr/>
        </p:nvCxnSpPr>
        <p:spPr>
          <a:xfrm flipH="1">
            <a:off x="2466975" y="4583114"/>
            <a:ext cx="0" cy="307975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9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77000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881187" y="187325"/>
            <a:ext cx="6000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altLang="th-TH" sz="3200" b="1" dirty="0">
                <a:solidFill>
                  <a:srgbClr val="0033CC"/>
                </a:solidFill>
                <a:latin typeface="Angsana New" pitchFamily="18" charset="-34"/>
              </a:rPr>
              <a:t>การจัดการกระบวนการ </a:t>
            </a:r>
            <a:r>
              <a:rPr lang="en-US" altLang="th-TH" sz="3200" b="1" dirty="0">
                <a:solidFill>
                  <a:srgbClr val="0033CC"/>
                </a:solidFill>
                <a:latin typeface="Angsana New" pitchFamily="18" charset="-34"/>
              </a:rPr>
              <a:t>(Process Management)</a:t>
            </a:r>
            <a:endParaRPr lang="th-TH" altLang="th-TH" sz="3200" b="1" dirty="0">
              <a:solidFill>
                <a:srgbClr val="0033CC"/>
              </a:solidFill>
              <a:latin typeface="Angsana New" pitchFamily="18" charset="-34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1518048" y="928689"/>
            <a:ext cx="584001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altLang="th-TH" sz="2000" b="1">
                <a:latin typeface="Tahoma" pitchFamily="34" charset="0"/>
                <a:cs typeface="Tahoma" pitchFamily="34" charset="0"/>
              </a:rPr>
              <a:t> </a:t>
            </a:r>
            <a:endParaRPr lang="en-US" altLang="th-TH" sz="20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305713"/>
              </p:ext>
            </p:extLst>
          </p:nvPr>
        </p:nvGraphicFramePr>
        <p:xfrm>
          <a:off x="240506" y="712788"/>
          <a:ext cx="8795989" cy="566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950">
                  <a:extLst>
                    <a:ext uri="{9D8B030D-6E8A-4147-A177-3AD203B41FA5}"/>
                  </a:extLst>
                </a:gridCol>
                <a:gridCol w="1743777">
                  <a:extLst>
                    <a:ext uri="{9D8B030D-6E8A-4147-A177-3AD203B41FA5}"/>
                  </a:extLst>
                </a:gridCol>
                <a:gridCol w="2752082">
                  <a:extLst>
                    <a:ext uri="{9D8B030D-6E8A-4147-A177-3AD203B41FA5}"/>
                  </a:extLst>
                </a:gridCol>
                <a:gridCol w="2485180">
                  <a:extLst>
                    <a:ext uri="{9D8B030D-6E8A-4147-A177-3AD203B41FA5}"/>
                  </a:extLst>
                </a:gridCol>
              </a:tblGrid>
              <a:tr h="822914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698" marB="45698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ข้อกำหนดของกระบวนการ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698" marB="45698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ตัวชี้วัดของกระบวนการ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698" marB="45698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การออกแบบกระบวนการ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698" marB="45698"/>
                </a:tc>
                <a:extLst>
                  <a:ext uri="{0D108BD9-81ED-4DB2-BD59-A6C34878D82A}"/>
                </a:extLst>
              </a:tr>
              <a:tr h="2651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การเข้าถึงและเข้ารับบริการ</a:t>
                      </a:r>
                    </a:p>
                    <a:p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698" marB="45698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ประสิทธิภาพ รวดเร็ว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698" marB="45698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-  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ร้อยล่ะกลุ่มเสี่ยงได้รับการปรับเปลี่ยนพฤติกรรม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การขาดนัดผู้ป่วย 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DM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อัตรา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lab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yearly check up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อัตรา 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Screening chronic complication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698" marB="45698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ระบบติดตามกลุ่มเสี่ยงโดยเครือข่าย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NCD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network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     - Lab NCD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online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    - Mobile fundus camera/foot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exam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-   จดหมายติดตามนัด</a:t>
                      </a:r>
                    </a:p>
                  </a:txBody>
                  <a:tcPr marL="68580" marR="68580" marT="45698" marB="45698"/>
                </a:tc>
                <a:extLst>
                  <a:ext uri="{0D108BD9-81ED-4DB2-BD59-A6C34878D82A}"/>
                </a:extLst>
              </a:tr>
              <a:tr h="1005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การประเมินผู้ป่วย</a:t>
                      </a:r>
                    </a:p>
                    <a:p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698" marB="45698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ถูกต้อง</a:t>
                      </a: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รวดเร็ว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698" marB="45698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อัตราการเกิด 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acute</a:t>
                      </a: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complication </a:t>
                      </a:r>
                    </a:p>
                  </a:txBody>
                  <a:tcPr marL="68580" marR="68580" marT="45698" marB="45698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CPG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, guild line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care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MAP</a:t>
                      </a:r>
                      <a:endParaRPr lang="en-US" sz="24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698" marB="45698"/>
                </a:tc>
                <a:extLst>
                  <a:ext uri="{0D108BD9-81ED-4DB2-BD59-A6C34878D82A}"/>
                </a:extLst>
              </a:tr>
              <a:tr h="1188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การวางแผน</a:t>
                      </a:r>
                    </a:p>
                    <a:p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698" marB="45698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ครบถ้วน</a:t>
                      </a:r>
                    </a:p>
                  </a:txBody>
                  <a:tcPr marL="68580" marR="68580" marT="45698" marB="45698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อัตราการส่งกลับ</a:t>
                      </a: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รพสต.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อัตราการ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control FBS</a:t>
                      </a: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หลังพบ 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case manager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698" marB="45698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พัฒนาศักยภาพ</a:t>
                      </a: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รพสต </a:t>
                      </a:r>
                      <a:r>
                        <a:rPr lang="th-TH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ส่งกลับ</a:t>
                      </a: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กลุ่ม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control</a:t>
                      </a: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ได้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nurse case manager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698" marB="45698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057074"/>
              </p:ext>
            </p:extLst>
          </p:nvPr>
        </p:nvGraphicFramePr>
        <p:xfrm>
          <a:off x="179512" y="908720"/>
          <a:ext cx="8539163" cy="4767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611">
                  <a:extLst>
                    <a:ext uri="{9D8B030D-6E8A-4147-A177-3AD203B41FA5}"/>
                  </a:extLst>
                </a:gridCol>
                <a:gridCol w="1750397">
                  <a:extLst>
                    <a:ext uri="{9D8B030D-6E8A-4147-A177-3AD203B41FA5}"/>
                  </a:extLst>
                </a:gridCol>
                <a:gridCol w="2503449">
                  <a:extLst>
                    <a:ext uri="{9D8B030D-6E8A-4147-A177-3AD203B41FA5}"/>
                  </a:extLst>
                </a:gridCol>
                <a:gridCol w="2377706">
                  <a:extLst>
                    <a:ext uri="{9D8B030D-6E8A-4147-A177-3AD203B41FA5}"/>
                  </a:extLst>
                </a:gridCol>
              </a:tblGrid>
              <a:tr h="963483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ข้อกำหนดของกระบวนการ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ตัวชี้วัดของกระบวนการ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การออกแบบกระบวนการ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extLst>
                  <a:ext uri="{0D108BD9-81ED-4DB2-BD59-A6C34878D82A}"/>
                </a:extLst>
              </a:tr>
              <a:tr h="1174209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การดูแลผู้ป่วย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ครอบคลุม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อัตราการ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 readmit acute/chronic complication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อัตราการควบคุม</a:t>
                      </a: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FBS</a:t>
                      </a:r>
                      <a:endParaRPr lang="th-TH" sz="20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สติ๊กเกอร์</a:t>
                      </a: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 LAB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MI 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Case</a:t>
                      </a:r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Management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extLst>
                  <a:ext uri="{0D108BD9-81ED-4DB2-BD59-A6C34878D82A}"/>
                </a:extLst>
              </a:tr>
              <a:tr h="980923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การให้ข้อมูลเสริมพลัง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การมีสวนร่วม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- อัตราการควบคุม</a:t>
                      </a: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FBS</a:t>
                      </a:r>
                      <a:endParaRPr lang="th-TH" sz="20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  Role 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model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 self</a:t>
                      </a: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help </a:t>
                      </a:r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group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เครือข่าย </a:t>
                      </a:r>
                      <a:r>
                        <a:rPr lang="th-TH" sz="2000" b="1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อส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ม. ชุมชน  จิตอาสา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extLst>
                  <a:ext uri="{0D108BD9-81ED-4DB2-BD59-A6C34878D82A}"/>
                </a:extLst>
              </a:tr>
              <a:tr h="1624239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การดูแลต่อเนื่อง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การมีสวนร่วม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th-TH" sz="2000" b="1" dirty="0" err="1">
                          <a:latin typeface="Angsana New" pitchFamily="18" charset="-34"/>
                          <a:cs typeface="Angsana New" pitchFamily="18" charset="-34"/>
                        </a:rPr>
                        <a:t>สห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สาขาวิชาชีพ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อัตราการเยี่ยมบ้าน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อัตราการเกิด </a:t>
                      </a: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acute</a:t>
                      </a: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complication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- อัตราการ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 readmit </a:t>
                      </a:r>
                      <a:endParaRPr lang="en-US" sz="20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BT –</a:t>
                      </a:r>
                      <a:r>
                        <a:rPr lang="en-US" sz="20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LinkView</a:t>
                      </a:r>
                      <a:endParaRPr lang="en-US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HHC 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จิตอาสา</a:t>
                      </a:r>
                      <a:endParaRPr lang="en-US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SMBG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8" marR="68588" marT="45652" marB="45652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53239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" y="116632"/>
            <a:ext cx="8496944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649354"/>
              </p:ext>
            </p:extLst>
          </p:nvPr>
        </p:nvGraphicFramePr>
        <p:xfrm>
          <a:off x="107504" y="1196752"/>
          <a:ext cx="8915402" cy="4937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471"/>
                <a:gridCol w="1281362"/>
                <a:gridCol w="893345"/>
                <a:gridCol w="721895"/>
                <a:gridCol w="667753"/>
                <a:gridCol w="694824"/>
                <a:gridCol w="667752"/>
              </a:tblGrid>
              <a:tr h="562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4" marR="3839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4" marR="3839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</a:p>
                  </a:txBody>
                  <a:tcPr marL="38394" marR="3839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</a:p>
                  </a:txBody>
                  <a:tcPr marL="38394" marR="3839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</a:p>
                  </a:txBody>
                  <a:tcPr marL="38394" marR="3839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</a:p>
                  </a:txBody>
                  <a:tcPr marL="38394" marR="3839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2563</a:t>
                      </a:r>
                    </a:p>
                  </a:txBody>
                  <a:tcPr marL="38394" marR="38394" marT="0" marB="0" horzOverflow="overflow"/>
                </a:tc>
              </a:tr>
              <a:tr h="704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  <a:defRPr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ร้อยละของประชาชน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35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ปีขึ้นไป ได้รับการคัดกรองเบาหวาน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 90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94.69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96.72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97.0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94.67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4" marB="45724"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92.72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4" marB="45724"/>
                </a:tc>
              </a:tr>
              <a:tr h="570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กลุ่มเสี่ยงเบาหวานได้รับการปรับเปลี่ยนพฤติกรรม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 90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92.2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95.30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96.5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96.14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4" marB="45724"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95.35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4" marB="45724"/>
                </a:tc>
              </a:tr>
              <a:tr h="653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อัตราการเกิดเบาหวาน ผู้ป่วยรายใหม่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 5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1000</a:t>
                      </a:r>
                      <a:r>
                        <a:rPr kumimoji="0" 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ปชก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8.4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(142)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145" marR="714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4.8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(81)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145" marR="714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2.2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(56)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145" marR="714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5.9</a:t>
                      </a:r>
                    </a:p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(103)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145" marR="714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4.8</a:t>
                      </a:r>
                    </a:p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83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145" marR="7145" marT="9526" marB="0" anchor="b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ร้อยละของผู้ป่วยได้รับการคัดกรองความเสี่ยง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</a:t>
                      </a: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ครั้ง/ปี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 80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84.2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95.30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96.5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79.31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4" marB="45724"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76.05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4" marB="45724"/>
                </a:tc>
              </a:tr>
              <a:tr h="1280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ผู้ป่วยเบาหวานเข้ารับการรักษาตัวด้วยภาวะ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Hypoglycemia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-Hyperglycemia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 5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1.98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0.83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0.12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0.16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endParaRPr lang="en-US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0.014</a:t>
                      </a:r>
                    </a:p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0.079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4" marB="45724"/>
                </a:tc>
                <a:tc>
                  <a:txBody>
                    <a:bodyPr/>
                    <a:lstStyle/>
                    <a:p>
                      <a:endParaRPr lang="th-TH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0.012</a:t>
                      </a:r>
                    </a:p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0.06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4" marB="45724"/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lang="th-TH" sz="2000" b="1" kern="120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ร้อยละของผู้ป่วย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ที่มีระดับ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FBS &lt; 124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 60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62.64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64.8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65.4</a:t>
                      </a:r>
                    </a:p>
                  </a:txBody>
                  <a:tcPr marL="51439" marR="51439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74.54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4" marB="45724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69.23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60216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568097"/>
              </p:ext>
            </p:extLst>
          </p:nvPr>
        </p:nvGraphicFramePr>
        <p:xfrm>
          <a:off x="467544" y="1196752"/>
          <a:ext cx="8280919" cy="512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019"/>
                <a:gridCol w="944714"/>
                <a:gridCol w="1012193"/>
                <a:gridCol w="944714"/>
                <a:gridCol w="742275"/>
                <a:gridCol w="607316"/>
                <a:gridCol w="790688"/>
              </a:tblGrid>
              <a:tr h="316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8" marR="383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8" marR="383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</a:p>
                  </a:txBody>
                  <a:tcPr marL="38398" marR="383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</a:p>
                  </a:txBody>
                  <a:tcPr marL="38398" marR="383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</a:p>
                  </a:txBody>
                  <a:tcPr marL="38398" marR="383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</a:p>
                  </a:txBody>
                  <a:tcPr marL="38398" marR="3839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2563</a:t>
                      </a:r>
                    </a:p>
                  </a:txBody>
                  <a:tcPr marL="38398" marR="38398" marT="0" marB="0" horzOverflow="overflow"/>
                </a:tc>
              </a:tr>
              <a:tr h="358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ผู้ป่วยเบาหวานที่มีระดับ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HbA1C &lt; 7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 40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42.74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45.9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44.3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22.7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5725" marB="45725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28.13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5725" marB="45725"/>
                </a:tc>
              </a:tr>
              <a:tr h="358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ผู้ป่วยเบาหวานที่มีผลตรวจเลือด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LDL &gt;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100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7" marR="514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 60 </a:t>
                      </a:r>
                    </a:p>
                  </a:txBody>
                  <a:tcPr marL="51437" marR="514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58.40</a:t>
                      </a:r>
                    </a:p>
                  </a:txBody>
                  <a:tcPr marL="51437" marR="514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44.39</a:t>
                      </a:r>
                    </a:p>
                  </a:txBody>
                  <a:tcPr marL="51437" marR="514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44.78</a:t>
                      </a:r>
                    </a:p>
                  </a:txBody>
                  <a:tcPr marL="51437" marR="51437" marT="0" marB="0" horzOverflow="overflow"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77.49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5725" marB="45725"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58.38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5725" marB="45725"/>
                </a:tc>
              </a:tr>
              <a:tr h="358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ผู้ป่วยเบาหวานที่มีภาวะแทรกซ้อนทางตา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 10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5.84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6.49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5.76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1.59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5725" marB="45725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9.6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5725" marB="45725"/>
                </a:tc>
              </a:tr>
              <a:tr h="1016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ผู้ป่วยเบาหวานที่มีภาวะแทรกซ้อนทางไต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CKD stage 3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ขึ้นไป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ESRD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 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 10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4.15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21.80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0.08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17.74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1.64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endParaRPr lang="en-US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11.93</a:t>
                      </a:r>
                    </a:p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  2.4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5725" marB="45725"/>
                </a:tc>
                <a:tc>
                  <a:txBody>
                    <a:bodyPr/>
                    <a:lstStyle/>
                    <a:p>
                      <a:endParaRPr lang="en-US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16.07</a:t>
                      </a:r>
                    </a:p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11.68</a:t>
                      </a:r>
                      <a:endParaRPr lang="en-US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5725" marB="45725"/>
                </a:tc>
              </a:tr>
              <a:tr h="926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ผู้ป่วยเบาหวานที่มีภาวะแทรกซ้อนทางเท้า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-เสี่ยงมาก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-สูญเสียอวัยวะ  ตัดนิ้ว ตัดเท้า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 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 3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0.6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19.06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0.61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18.40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0.73</a:t>
                      </a:r>
                    </a:p>
                  </a:txBody>
                  <a:tcPr marL="51442" marR="51442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12.82</a:t>
                      </a:r>
                    </a:p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      0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5725" marB="45725"/>
                </a:tc>
                <a:tc>
                  <a:txBody>
                    <a:bodyPr/>
                    <a:lstStyle/>
                    <a:p>
                      <a:endParaRPr lang="en-US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29.76</a:t>
                      </a:r>
                    </a:p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    0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5725" marB="45725"/>
                </a:tc>
              </a:tr>
              <a:tr h="1561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อัตราการส่งต่อพบแพทย์เฉพาะทาง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-จักษุแพทย์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-โรคไต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&gt; 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 90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95.21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91.23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98.59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98.25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95.7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99.2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l"/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77.87</a:t>
                      </a:r>
                    </a:p>
                    <a:p>
                      <a:pPr algn="l"/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89.90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5725" marB="45725"/>
                </a:tc>
                <a:tc>
                  <a:txBody>
                    <a:bodyPr/>
                    <a:lstStyle/>
                    <a:p>
                      <a:endParaRPr lang="en-US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87.15</a:t>
                      </a:r>
                    </a:p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91.80</a:t>
                      </a:r>
                      <a:endParaRPr lang="en-US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30638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79" y="1"/>
            <a:ext cx="516374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611902"/>
              </p:ext>
            </p:extLst>
          </p:nvPr>
        </p:nvGraphicFramePr>
        <p:xfrm>
          <a:off x="0" y="638175"/>
          <a:ext cx="9068993" cy="569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0883"/>
                <a:gridCol w="989345"/>
                <a:gridCol w="1044308"/>
                <a:gridCol w="934381"/>
                <a:gridCol w="751169"/>
                <a:gridCol w="815293"/>
                <a:gridCol w="833614"/>
              </a:tblGrid>
              <a:tr h="586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3" marR="3839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3" marR="3839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</a:p>
                  </a:txBody>
                  <a:tcPr marL="38393" marR="3839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</a:p>
                  </a:txBody>
                  <a:tcPr marL="38393" marR="3839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</a:p>
                  </a:txBody>
                  <a:tcPr marL="38393" marR="3839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</a:p>
                  </a:txBody>
                  <a:tcPr marL="38393" marR="3839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2563</a:t>
                      </a:r>
                    </a:p>
                  </a:txBody>
                  <a:tcPr marL="38393" marR="38393" marT="0" marB="0" horzOverflow="overflow"/>
                </a:tc>
              </a:tr>
              <a:tr h="992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ร้อยละของผู้ป่วยที่ใช้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Metformin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เป็นยาชนิดเดียวหรือร่วมกับยาอื่นเพื่อควบคุมระดับน้ำตาลโดยไม่มีข้อห้ามใช้ (ห้ามใช้หาก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eGFR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&lt;  30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มล/นาที/-</a:t>
                      </a: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ตร.ม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7" marR="514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≥ 0%</a:t>
                      </a:r>
                    </a:p>
                  </a:txBody>
                  <a:tcPr marL="51437" marR="514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7" marR="514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37.74</a:t>
                      </a:r>
                    </a:p>
                  </a:txBody>
                  <a:tcPr marL="51437" marR="514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49.19</a:t>
                      </a:r>
                    </a:p>
                  </a:txBody>
                  <a:tcPr marL="51437" marR="51437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xx</a:t>
                      </a:r>
                      <a:endParaRPr lang="th-TH" sz="1800" b="1" baseline="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3625" marB="43625"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xx</a:t>
                      </a:r>
                      <a:endParaRPr lang="th-TH" sz="1800" b="1" baseline="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3625" marB="43625"/>
                </a:tc>
              </a:tr>
              <a:tr h="1500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ร้อยละของผู้ป่วยที่ใช้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Glibenclamide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ในผู้ป่วยอายุ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65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ปี หรือ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eGFR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&lt;60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มล/นาที/-</a:t>
                      </a: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ตร.ม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7" marR="514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≤ 5%</a:t>
                      </a:r>
                    </a:p>
                  </a:txBody>
                  <a:tcPr marL="51437" marR="514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2.33</a:t>
                      </a:r>
                    </a:p>
                  </a:txBody>
                  <a:tcPr marL="51437" marR="514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1.27</a:t>
                      </a:r>
                    </a:p>
                  </a:txBody>
                  <a:tcPr marL="51437" marR="514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7" marR="51437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   0</a:t>
                      </a:r>
                      <a:endParaRPr lang="th-TH" sz="18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3625" marB="43625"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   0</a:t>
                      </a:r>
                    </a:p>
                    <a:p>
                      <a:r>
                        <a:rPr lang="th-TH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ได้เอายา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Glibenclamide</a:t>
                      </a: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ออกบัญชียา</a:t>
                      </a:r>
                      <a:endParaRPr lang="th-TH" sz="18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3625" marB="43625"/>
                </a:tc>
              </a:tr>
              <a:tr h="793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ผู้ป่วยเบาหวาน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CVD Risk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ขึ้นไปได้รับยา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ASA 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18/25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11/11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13/13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  <a:p>
                      <a:r>
                        <a:rPr lang="en-US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18</a:t>
                      </a:r>
                      <a:r>
                        <a:rPr lang="th-TH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18</a:t>
                      </a:r>
                      <a:endParaRPr lang="th-TH" sz="18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3625" marB="43625"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  <a:p>
                      <a:r>
                        <a:rPr lang="en-US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  <a:r>
                        <a:rPr lang="th-TH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  <a:endParaRPr lang="th-TH" sz="18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3625" marB="43625"/>
                </a:tc>
              </a:tr>
              <a:tr h="64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ผู้ป่วยเบาหวานมีภาวะโรคหลอดเลือดสมอง 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Stroke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 1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(11/1103)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(4/1133)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(2/1203)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0.23</a:t>
                      </a:r>
                    </a:p>
                    <a:p>
                      <a:r>
                        <a:rPr lang="th-TH" sz="1800" b="1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lang="th-TH" sz="1800" b="1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1265</a:t>
                      </a:r>
                      <a:endParaRPr lang="th-TH" sz="1800" b="1" baseline="0" dirty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3625" marB="43625"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0.07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lang="th-TH" sz="1800" b="1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1263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3625" marB="43625"/>
                </a:tc>
              </a:tr>
              <a:tr h="586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อัตราการขาดนัด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ขาดยา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 3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0.95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0.96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0.95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0.31</a:t>
                      </a:r>
                      <a:endParaRPr lang="th-TH" sz="18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3625" marB="43625"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0.34</a:t>
                      </a:r>
                      <a:endParaRPr lang="th-TH" sz="18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3625" marB="43625"/>
                </a:tc>
              </a:tr>
              <a:tr h="586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อัตราตายจากโรคเบาหวาน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th-TH" sz="18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3625" marB="43625"/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th-TH" sz="18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3625" marB="43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49453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333375" y="548680"/>
            <a:ext cx="8477250" cy="5509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>
              <a:defRPr/>
            </a:pPr>
            <a:r>
              <a:rPr lang="th-TH" sz="4400" b="1" dirty="0" smtClean="0">
                <a:solidFill>
                  <a:srgbClr val="0000FF"/>
                </a:solidFill>
                <a:latin typeface="Angsana New" pitchFamily="18" charset="-34"/>
              </a:rPr>
              <a:t>ความภาคภูมิใจ</a:t>
            </a:r>
          </a:p>
          <a:p>
            <a:pPr marL="742950" indent="-742950">
              <a:buFontTx/>
              <a:buAutoNum type="arabicPeriod"/>
              <a:defRPr/>
            </a:pPr>
            <a:r>
              <a:rPr lang="th-TH" sz="4400" dirty="0" smtClean="0">
                <a:latin typeface="Angsana New" pitchFamily="18" charset="-34"/>
              </a:rPr>
              <a:t>ควบคุมระดับน้ำตาลในเลือดได้</a:t>
            </a:r>
            <a:r>
              <a:rPr lang="th-TH" sz="4400" dirty="0">
                <a:latin typeface="Angsana New" pitchFamily="18" charset="-34"/>
              </a:rPr>
              <a:t>ตามเกณฑ์</a:t>
            </a:r>
            <a:r>
              <a:rPr lang="th-TH" sz="4400" dirty="0" smtClean="0">
                <a:latin typeface="Angsana New" pitchFamily="18" charset="-34"/>
              </a:rPr>
              <a:t>เป้าหมาย</a:t>
            </a:r>
          </a:p>
          <a:p>
            <a:pPr marL="742950" indent="-742950">
              <a:buFontTx/>
              <a:buAutoNum type="arabicPeriod"/>
              <a:defRPr/>
            </a:pPr>
            <a:r>
              <a:rPr lang="th-TH" sz="4400" dirty="0" smtClean="0">
                <a:latin typeface="Angsana New" pitchFamily="18" charset="-34"/>
              </a:rPr>
              <a:t>ลด</a:t>
            </a:r>
            <a:r>
              <a:rPr lang="th-TH" sz="4400" dirty="0">
                <a:latin typeface="Angsana New" pitchFamily="18" charset="-34"/>
              </a:rPr>
              <a:t>อัตราการเกิดโรคเบาหวานราย</a:t>
            </a:r>
            <a:r>
              <a:rPr lang="th-TH" sz="4400" dirty="0" smtClean="0">
                <a:latin typeface="Angsana New" pitchFamily="18" charset="-34"/>
              </a:rPr>
              <a:t>ใหม่</a:t>
            </a:r>
          </a:p>
          <a:p>
            <a:pPr algn="ctr">
              <a:defRPr/>
            </a:pPr>
            <a:r>
              <a:rPr lang="th-TH" sz="4400" b="1" dirty="0" smtClean="0">
                <a:solidFill>
                  <a:srgbClr val="0000FF"/>
                </a:solidFill>
                <a:latin typeface="Angsana New" pitchFamily="18" charset="-34"/>
              </a:rPr>
              <a:t>โอกาส</a:t>
            </a:r>
            <a:r>
              <a:rPr lang="th-TH" sz="4400" b="1" dirty="0">
                <a:solidFill>
                  <a:srgbClr val="0000FF"/>
                </a:solidFill>
                <a:latin typeface="Angsana New" pitchFamily="18" charset="-34"/>
              </a:rPr>
              <a:t>พัฒนา</a:t>
            </a:r>
          </a:p>
          <a:p>
            <a:pPr>
              <a:defRPr/>
            </a:pPr>
            <a:r>
              <a:rPr lang="th-TH" sz="4400" dirty="0">
                <a:latin typeface="Angsana New" pitchFamily="18" charset="-34"/>
              </a:rPr>
              <a:t>       </a:t>
            </a:r>
            <a:r>
              <a:rPr lang="en-US" sz="4400" dirty="0">
                <a:latin typeface="Angsana New" pitchFamily="18" charset="-34"/>
              </a:rPr>
              <a:t>1. </a:t>
            </a:r>
            <a:r>
              <a:rPr lang="th-TH" sz="4400" dirty="0">
                <a:latin typeface="Angsana New" pitchFamily="18" charset="-34"/>
              </a:rPr>
              <a:t>พัฒนาศักยภาพผู้ป่วยและผู้ดูแลในการสังเกตภาวะแทรกซ้อนฉุกเฉินและ</a:t>
            </a:r>
            <a:r>
              <a:rPr lang="th-TH" sz="4400" dirty="0" smtClean="0">
                <a:latin typeface="Angsana New" pitchFamily="18" charset="-34"/>
              </a:rPr>
              <a:t>สามารถเข้าถึง</a:t>
            </a:r>
            <a:r>
              <a:rPr lang="th-TH" sz="4400" dirty="0">
                <a:latin typeface="Angsana New" pitchFamily="18" charset="-34"/>
              </a:rPr>
              <a:t>บริการได้รวดเร็ว เช่น</a:t>
            </a:r>
            <a:r>
              <a:rPr lang="en-US" sz="4400" dirty="0">
                <a:latin typeface="Angsana New" pitchFamily="18" charset="-34"/>
              </a:rPr>
              <a:t>  MI  </a:t>
            </a:r>
            <a:r>
              <a:rPr lang="en-US" sz="4400" dirty="0" smtClean="0">
                <a:latin typeface="Angsana New" pitchFamily="18" charset="-34"/>
              </a:rPr>
              <a:t>Stroke</a:t>
            </a:r>
          </a:p>
          <a:p>
            <a:pPr>
              <a:defRPr/>
            </a:pPr>
            <a:r>
              <a:rPr lang="en-US" sz="4400" dirty="0" smtClean="0">
                <a:latin typeface="Angsana New" pitchFamily="18" charset="-34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1785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69780"/>
              </p:ext>
            </p:extLst>
          </p:nvPr>
        </p:nvGraphicFramePr>
        <p:xfrm>
          <a:off x="0" y="1412776"/>
          <a:ext cx="9144000" cy="492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569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6037271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20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20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ความเสี่ยง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มาตรการป้องกัน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PPH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Browallia New"/>
                          <a:ea typeface="Calibri"/>
                          <a:cs typeface="Angsana New"/>
                        </a:rPr>
                        <a:t>เสี่ยงต่อภาวะ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shock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จากการสูญเสียเลือด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1.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ประเมินภาวะซีดของหญิงตั้งครรภ์โดยเจาะ 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Hct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ก่อนคลอดทุกราย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2.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พัฒนาศักยภาพของพยาบาลผู้ทำคลอดผู้ป่วยคลอดเรื่องการเย็บแผลฝีเย็บและการประเมินแผลฝีเย็บ 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3.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จัดเตรียมอุปกรณ์ช่วยเหลือฉุกเฉิน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 PPH Box set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และโปสเตอร์การแก้ไขภาวะวิกฤตติดไว้ที่หัวเตียงคลอด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4.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ใช้ถุงตวงเลือดเพื่อวัดปริมาณเลือดทุกราย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5.Monitor V/S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ระยะคลอดทุก 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15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นาที  และหลังคลอด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2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ชั่วโมง ทุก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30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นาที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6.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ให้ยากระตุ้นการหดรัดตัวของมดลูก 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Oxytocin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10 Unit  IM)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หลังคลอดไหล่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หน้า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Angsan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Depress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Browallia New"/>
                          <a:ea typeface="Calibri"/>
                          <a:cs typeface="Angsana New"/>
                        </a:rPr>
                        <a:t>เสี่ยงต่อการฆ่าตัวตาย</a:t>
                      </a:r>
                      <a:endParaRPr lang="en-US" sz="15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1.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คัดกรองเบื้องต้น 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2Q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ในประชาชนที่อายุมากกว่า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15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ปี และกลุ่มเสี่ยงโรคเรื้อรังและสารเสพติด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2.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กรณีผล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2Q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+ 1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หรือ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2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ข้อ ส่งพบพยาบาลจิตเวชเพื่อประเมิน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9Q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3.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กรณีผล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9Q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มากกว่าหรือเท่ากับ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7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ให้ประเมินความเสี่ยงต่อการฆ่าตัวตาย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8Q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4.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แบ่งระดับความรุนแรงต่อการฆ่าตัวตาย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Browallia New"/>
                          <a:ea typeface="Calibri"/>
                          <a:cs typeface="Angsana New"/>
                        </a:rPr>
                        <a:t>     -  เสี่ยงน้อย   ให้คำปรึกษานัดติดตาม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Browallia New"/>
                          <a:ea typeface="Calibri"/>
                          <a:cs typeface="Angsana New"/>
                        </a:rPr>
                        <a:t>     -  เสี่ยงมาก 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Admit / Refer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5.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ประเมินปัจจัยเสี่ยงเพื่อขจัดหรือลดปัจจัยเสี่ยง  ประเมินปัจจัยปกป้องเพื่อให้เป็นแหล่งสนับสนุนและช่วยเหลือเมื่อเกิดภาวะวิกฤติทางด้านจิตใจเมื่อมีความคิดฆ่าตัวตาย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353943"/>
            <a:ext cx="8928992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ความเสี่ยงและมาตรการป้องกัน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65576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/>
              <a:t>Clinical </a:t>
            </a:r>
            <a:r>
              <a:rPr lang="en-GB" sz="3200" b="1" dirty="0" smtClean="0"/>
              <a:t>Quality</a:t>
            </a:r>
            <a:r>
              <a:rPr lang="en-GB" sz="3600" b="1" dirty="0" smtClean="0"/>
              <a:t> Summary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7504" y="2924944"/>
            <a:ext cx="8784976" cy="1752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8000" b="1" dirty="0" smtClean="0">
                <a:solidFill>
                  <a:schemeClr val="tx1"/>
                </a:solidFill>
              </a:rPr>
              <a:t>CKD</a:t>
            </a:r>
          </a:p>
        </p:txBody>
      </p:sp>
    </p:spTree>
    <p:extLst>
      <p:ext uri="{BB962C8B-B14F-4D97-AF65-F5344CB8AC3E}">
        <p14:creationId xmlns:p14="http://schemas.microsoft.com/office/powerpoint/2010/main" val="36697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19306920"/>
              </p:ext>
            </p:extLst>
          </p:nvPr>
        </p:nvGraphicFramePr>
        <p:xfrm>
          <a:off x="0" y="1643050"/>
          <a:ext cx="578088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5786447" y="1477301"/>
            <a:ext cx="3143272" cy="428628"/>
            <a:chOff x="3827219" y="2817"/>
            <a:chExt cx="1365275" cy="34686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3827219" y="2817"/>
              <a:ext cx="1365275" cy="346868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920305" y="46175"/>
              <a:ext cx="1179772" cy="2601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200" dirty="0">
                  <a:solidFill>
                    <a:prstClr val="black"/>
                  </a:solidFill>
                </a:rPr>
                <a:t>พัฒนา </a:t>
              </a:r>
              <a:r>
                <a:rPr lang="en-US" sz="1200" dirty="0" err="1">
                  <a:solidFill>
                    <a:prstClr val="black"/>
                  </a:solidFill>
                </a:rPr>
                <a:t>Guidline</a:t>
              </a:r>
              <a:r>
                <a:rPr lang="en-US" sz="1200" dirty="0">
                  <a:solidFill>
                    <a:prstClr val="black"/>
                  </a:solidFill>
                </a:rPr>
                <a:t>,</a:t>
              </a:r>
              <a:r>
                <a:rPr lang="th-TH" sz="1200" dirty="0">
                  <a:solidFill>
                    <a:prstClr val="black"/>
                  </a:solidFill>
                </a:rPr>
                <a:t>ความถูกต้องในการวินิจฉัย </a:t>
              </a:r>
              <a:r>
                <a:rPr lang="en-US" sz="1200" dirty="0">
                  <a:solidFill>
                    <a:prstClr val="black"/>
                  </a:solidFill>
                </a:rPr>
                <a:t>CKD</a:t>
              </a:r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214312" y="947739"/>
            <a:ext cx="107275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AIM</a:t>
            </a:r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1735931" y="962025"/>
            <a:ext cx="172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PRIMARY DRIVERS</a:t>
            </a: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3714750" y="947739"/>
            <a:ext cx="172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SECONDARY DRIVERS</a:t>
            </a: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6143625" y="947739"/>
            <a:ext cx="2643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cs typeface="Arial" pitchFamily="34" charset="0"/>
              </a:rPr>
              <a:t>Chang idea/Intervention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5715001" y="2000241"/>
            <a:ext cx="2643206" cy="428628"/>
            <a:chOff x="3784554" y="-180103"/>
            <a:chExt cx="1365275" cy="3658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3784554" y="-180103"/>
              <a:ext cx="1365275" cy="36584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869884" y="-119129"/>
              <a:ext cx="1173867" cy="2438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600" dirty="0">
                  <a:solidFill>
                    <a:prstClr val="black"/>
                  </a:solidFill>
                </a:rPr>
                <a:t>ตรวจ </a:t>
              </a:r>
              <a:r>
                <a:rPr lang="en-US" sz="1600" dirty="0">
                  <a:solidFill>
                    <a:prstClr val="black"/>
                  </a:solidFill>
                </a:rPr>
                <a:t>LAB </a:t>
              </a:r>
              <a:r>
                <a:rPr lang="th-TH" sz="1600" dirty="0">
                  <a:solidFill>
                    <a:prstClr val="black"/>
                  </a:solidFill>
                </a:rPr>
                <a:t>ครบตามาตรฐาน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5786447" y="3429000"/>
            <a:ext cx="2071702" cy="642942"/>
            <a:chOff x="3112653" y="168570"/>
            <a:chExt cx="1931922" cy="32192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3112653" y="168570"/>
              <a:ext cx="1931921" cy="321927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3164904" y="215728"/>
              <a:ext cx="1879671" cy="1953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300" dirty="0">
                  <a:solidFill>
                    <a:prstClr val="black"/>
                  </a:solidFill>
                </a:rPr>
                <a:t>รับพังผลการตรวจ </a:t>
              </a:r>
              <a:r>
                <a:rPr lang="en-US" sz="1300" dirty="0">
                  <a:solidFill>
                    <a:prstClr val="black"/>
                  </a:solidFill>
                </a:rPr>
                <a:t>staging</a:t>
              </a:r>
              <a:r>
                <a:rPr lang="th-TH" sz="1300" dirty="0">
                  <a:solidFill>
                    <a:prstClr val="black"/>
                  </a:solidFill>
                </a:rPr>
                <a:t> อธิบายโดยแพทย์ทุกราย</a:t>
              </a:r>
              <a:endParaRPr lang="en-GB" sz="13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7929556" y="3429000"/>
            <a:ext cx="1071602" cy="1285884"/>
            <a:chOff x="3827219" y="2817"/>
            <a:chExt cx="1204690" cy="50006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3827219" y="2817"/>
              <a:ext cx="1204690" cy="500066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3907564" y="58380"/>
              <a:ext cx="1044033" cy="4167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100" dirty="0">
                  <a:solidFill>
                    <a:prstClr val="black"/>
                  </a:solidFill>
                </a:rPr>
                <a:t> </a:t>
              </a:r>
              <a:r>
                <a:rPr lang="en-US" sz="1100" dirty="0" err="1">
                  <a:solidFill>
                    <a:prstClr val="black"/>
                  </a:solidFill>
                </a:rPr>
                <a:t>ckd</a:t>
              </a:r>
              <a:r>
                <a:rPr lang="en-US" sz="1100" dirty="0">
                  <a:solidFill>
                    <a:prstClr val="black"/>
                  </a:solidFill>
                </a:rPr>
                <a:t> 4,5 </a:t>
              </a:r>
              <a:r>
                <a:rPr lang="th-TH" sz="1100" dirty="0">
                  <a:solidFill>
                    <a:prstClr val="black"/>
                  </a:solidFill>
                </a:rPr>
                <a:t> </a:t>
              </a:r>
              <a:r>
                <a:rPr lang="en-US" sz="1100" dirty="0">
                  <a:solidFill>
                    <a:prstClr val="black"/>
                  </a:solidFill>
                </a:rPr>
                <a:t>refer </a:t>
              </a:r>
              <a:r>
                <a:rPr lang="th-TH" sz="1100" dirty="0">
                  <a:solidFill>
                    <a:prstClr val="black"/>
                  </a:solidFill>
                </a:rPr>
                <a:t>พบ</a:t>
              </a:r>
              <a:r>
                <a:rPr lang="th-TH" sz="1100" dirty="0" err="1">
                  <a:solidFill>
                    <a:prstClr val="black"/>
                  </a:solidFill>
                </a:rPr>
                <a:t>อายุร</a:t>
              </a:r>
              <a:r>
                <a:rPr lang="th-TH" sz="1100" dirty="0">
                  <a:solidFill>
                    <a:prstClr val="black"/>
                  </a:solidFill>
                </a:rPr>
                <a:t>แพทย์</a:t>
              </a:r>
              <a:r>
                <a:rPr lang="th-TH" sz="1100" dirty="0" err="1">
                  <a:solidFill>
                    <a:prstClr val="black"/>
                  </a:solidFill>
                </a:rPr>
                <a:t>ท่</a:t>
              </a:r>
              <a:r>
                <a:rPr lang="th-TH" sz="1100" dirty="0">
                  <a:solidFill>
                    <a:prstClr val="black"/>
                  </a:solidFill>
                </a:rPr>
                <a:t>  ทุกราย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5857885" y="4286256"/>
            <a:ext cx="1854881" cy="428628"/>
            <a:chOff x="3590748" y="2817"/>
            <a:chExt cx="1365274" cy="44692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3590748" y="2817"/>
              <a:ext cx="1365274" cy="446929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742445" y="58683"/>
              <a:ext cx="1137728" cy="3351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800" b="1" dirty="0">
                  <a:solidFill>
                    <a:prstClr val="black"/>
                  </a:solidFill>
                </a:rPr>
                <a:t>นาฬิกาบอกเวลาไต</a:t>
              </a:r>
              <a:endParaRPr lang="en-GB" sz="1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5715009" y="2643182"/>
            <a:ext cx="2928958" cy="714380"/>
            <a:chOff x="3793920" y="74255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3" name="Rounded Rectangle 32"/>
            <p:cNvSpPr/>
            <p:nvPr/>
          </p:nvSpPr>
          <p:spPr>
            <a:xfrm>
              <a:off x="3793920" y="74255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827215" y="115879"/>
              <a:ext cx="1331980" cy="3155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</a:rPr>
                <a:t>Sticker </a:t>
              </a:r>
              <a:r>
                <a:rPr lang="th-TH" sz="1600" dirty="0">
                  <a:solidFill>
                    <a:prstClr val="black"/>
                  </a:solidFill>
                </a:rPr>
                <a:t>สื่อสารผล</a:t>
              </a:r>
              <a:r>
                <a:rPr lang="en-US" sz="1600" dirty="0">
                  <a:solidFill>
                    <a:prstClr val="black"/>
                  </a:solidFill>
                </a:rPr>
                <a:t> Lab </a:t>
              </a:r>
              <a:endParaRPr lang="th-TH" sz="1600" dirty="0">
                <a:solidFill>
                  <a:prstClr val="black"/>
                </a:solidFill>
              </a:endParaRPr>
            </a:p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600" dirty="0">
                  <a:solidFill>
                    <a:prstClr val="black"/>
                  </a:solidFill>
                </a:rPr>
                <a:t>ที่เบ็ดเสร็จ อ่านเข้าใจง่ายเข้าถึงได้ใน </a:t>
              </a:r>
              <a:r>
                <a:rPr lang="th-TH" sz="1600" dirty="0" err="1">
                  <a:solidFill>
                    <a:prstClr val="black"/>
                  </a:solidFill>
                </a:rPr>
                <a:t>จนท</a:t>
              </a:r>
              <a:r>
                <a:rPr lang="th-TH" sz="1600" dirty="0">
                  <a:solidFill>
                    <a:prstClr val="black"/>
                  </a:solidFill>
                </a:rPr>
                <a:t>.ทุกระดับ</a:t>
              </a:r>
              <a:endParaRPr lang="en-GB" sz="1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37"/>
          <p:cNvGrpSpPr/>
          <p:nvPr/>
        </p:nvGrpSpPr>
        <p:grpSpPr>
          <a:xfrm>
            <a:off x="5817616" y="4774419"/>
            <a:ext cx="3214710" cy="428629"/>
            <a:chOff x="3613914" y="-212846"/>
            <a:chExt cx="1365275" cy="32352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3613914" y="-212846"/>
              <a:ext cx="1365275" cy="323524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3656579" y="-170908"/>
              <a:ext cx="1289325" cy="272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prstClr val="black"/>
                  </a:solidFill>
                </a:rPr>
                <a:t>Nurse re-assure </a:t>
              </a:r>
              <a:r>
                <a:rPr lang="th-TH" sz="1100" dirty="0">
                  <a:solidFill>
                    <a:prstClr val="black"/>
                  </a:solidFill>
                </a:rPr>
                <a:t>อธิบายเพิ่งเรื่อง </a:t>
              </a:r>
              <a:r>
                <a:rPr lang="en-US" sz="1100" dirty="0">
                  <a:solidFill>
                    <a:prstClr val="black"/>
                  </a:solidFill>
                </a:rPr>
                <a:t>CKD  </a:t>
              </a:r>
              <a:r>
                <a:rPr lang="th-TH" sz="1100" dirty="0">
                  <a:solidFill>
                    <a:prstClr val="black"/>
                  </a:solidFill>
                </a:rPr>
                <a:t>ให้แก่ผู้ป่วย</a:t>
              </a:r>
              <a:r>
                <a:rPr lang="en-US" sz="1100" dirty="0">
                  <a:solidFill>
                    <a:prstClr val="black"/>
                  </a:solidFill>
                </a:rPr>
                <a:t> : </a:t>
              </a:r>
              <a:r>
                <a:rPr lang="en-US" sz="1600" b="1" dirty="0">
                  <a:solidFill>
                    <a:prstClr val="black"/>
                  </a:solidFill>
                </a:rPr>
                <a:t>MI</a:t>
              </a:r>
              <a:endParaRPr lang="en-GB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47638" y="0"/>
            <a:ext cx="8851106" cy="693738"/>
          </a:xfrm>
          <a:prstGeom prst="roundRect">
            <a:avLst>
              <a:gd name="adj" fmla="val 29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12" tIns="45456" rIns="90912" bIns="45456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</a:rPr>
              <a:t>เป้าหมาย ปัจจัยขับเคลื่อน ตัวชี้วัด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</a:rPr>
              <a:t>     (</a:t>
            </a:r>
            <a:r>
              <a:rPr lang="en-US" sz="1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</a:rPr>
              <a:t>Purpose,Driver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</a:rPr>
              <a:t>diagrame</a:t>
            </a:r>
            <a:r>
              <a:rPr lang="en-US" sz="1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</a:rPr>
              <a:t> &amp; Indicator)</a:t>
            </a:r>
            <a:endParaRPr lang="th-TH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</a:endParaRPr>
          </a:p>
        </p:txBody>
      </p:sp>
      <p:grpSp>
        <p:nvGrpSpPr>
          <p:cNvPr id="12" name="Group 34"/>
          <p:cNvGrpSpPr/>
          <p:nvPr/>
        </p:nvGrpSpPr>
        <p:grpSpPr>
          <a:xfrm>
            <a:off x="5786447" y="5286388"/>
            <a:ext cx="3143272" cy="428628"/>
            <a:chOff x="3684343" y="-68621"/>
            <a:chExt cx="2428893" cy="5591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7" name="Rounded Rectangle 36"/>
            <p:cNvSpPr/>
            <p:nvPr/>
          </p:nvSpPr>
          <p:spPr>
            <a:xfrm>
              <a:off x="3684343" y="-68621"/>
              <a:ext cx="2428892" cy="559118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3748262" y="35499"/>
              <a:ext cx="2364974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</a:rPr>
                <a:t>CKD </a:t>
              </a:r>
              <a:r>
                <a:rPr lang="th-TH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>
                  <a:solidFill>
                    <a:prstClr val="black"/>
                  </a:solidFill>
                </a:rPr>
                <a:t>stage 3 </a:t>
              </a:r>
              <a:r>
                <a:rPr lang="th-TH" sz="1050" dirty="0">
                  <a:solidFill>
                    <a:prstClr val="black"/>
                  </a:solidFill>
                </a:rPr>
                <a:t>ขึ้นไปได้รับการอบรมเรื่อง </a:t>
              </a:r>
              <a:r>
                <a:rPr lang="en-US" sz="1050" dirty="0">
                  <a:solidFill>
                    <a:prstClr val="black"/>
                  </a:solidFill>
                </a:rPr>
                <a:t>CKD </a:t>
              </a:r>
              <a:r>
                <a:rPr lang="en-US" sz="1200" dirty="0">
                  <a:solidFill>
                    <a:prstClr val="black"/>
                  </a:solidFill>
                </a:rPr>
                <a:t>:Self efficacy</a:t>
              </a:r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35" name="Straight Connector 35"/>
          <p:cNvCxnSpPr/>
          <p:nvPr/>
        </p:nvCxnSpPr>
        <p:spPr>
          <a:xfrm>
            <a:off x="5083969" y="1847850"/>
            <a:ext cx="714375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5"/>
          <p:cNvCxnSpPr/>
          <p:nvPr/>
        </p:nvCxnSpPr>
        <p:spPr>
          <a:xfrm>
            <a:off x="5929312" y="3429000"/>
            <a:ext cx="642938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35"/>
          <p:cNvCxnSpPr/>
          <p:nvPr/>
        </p:nvCxnSpPr>
        <p:spPr>
          <a:xfrm flipV="1">
            <a:off x="5929313" y="5857875"/>
            <a:ext cx="714375" cy="28575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34"/>
          <p:cNvGrpSpPr/>
          <p:nvPr/>
        </p:nvGrpSpPr>
        <p:grpSpPr>
          <a:xfrm>
            <a:off x="5786447" y="5786454"/>
            <a:ext cx="3000460" cy="416242"/>
            <a:chOff x="3769109" y="-68621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4" name="Rounded Rectangle 36"/>
            <p:cNvSpPr/>
            <p:nvPr/>
          </p:nvSpPr>
          <p:spPr>
            <a:xfrm>
              <a:off x="3769109" y="-68621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3860140" y="2817"/>
              <a:ext cx="1173867" cy="324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200" dirty="0">
                  <a:solidFill>
                    <a:prstClr val="black"/>
                  </a:solidFill>
                </a:rPr>
                <a:t>มีการนำยา </a:t>
              </a:r>
              <a:r>
                <a:rPr lang="en-US" sz="1200" dirty="0">
                  <a:solidFill>
                    <a:prstClr val="black"/>
                  </a:solidFill>
                </a:rPr>
                <a:t>ARB </a:t>
              </a:r>
              <a:r>
                <a:rPr lang="th-TH" sz="1200" dirty="0">
                  <a:solidFill>
                    <a:prstClr val="black"/>
                  </a:solidFill>
                </a:rPr>
                <a:t>เข้ามาใช้ ผู้ป่วยที่เป็น </a:t>
              </a:r>
              <a:r>
                <a:rPr lang="en-US" sz="1200" dirty="0">
                  <a:solidFill>
                    <a:prstClr val="black"/>
                  </a:solidFill>
                </a:rPr>
                <a:t>CKD </a:t>
              </a:r>
              <a:r>
                <a:rPr lang="th-TH" sz="1200" dirty="0">
                  <a:solidFill>
                    <a:prstClr val="black"/>
                  </a:solidFill>
                </a:rPr>
                <a:t>ได้รับ </a:t>
              </a:r>
              <a:r>
                <a:rPr lang="en-US" sz="1200" dirty="0">
                  <a:solidFill>
                    <a:prstClr val="black"/>
                  </a:solidFill>
                </a:rPr>
                <a:t>ACEI/ARB </a:t>
              </a:r>
              <a:r>
                <a:rPr lang="th-TH" sz="1200" dirty="0">
                  <a:solidFill>
                    <a:prstClr val="black"/>
                  </a:solidFill>
                </a:rPr>
                <a:t>ทุกราย (ที่ไม่มีข้อห้าม)</a:t>
              </a:r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34"/>
          <p:cNvGrpSpPr/>
          <p:nvPr/>
        </p:nvGrpSpPr>
        <p:grpSpPr>
          <a:xfrm>
            <a:off x="5929323" y="6286520"/>
            <a:ext cx="3071834" cy="428628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7" name="Rounded Rectangle 36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3858970" y="35499"/>
              <a:ext cx="1301773" cy="3141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</a:rPr>
                <a:t>ติดตามเยี่ยมโดย</a:t>
              </a:r>
              <a:r>
                <a:rPr lang="th-TH" sz="1800" b="1" dirty="0">
                  <a:solidFill>
                    <a:prstClr val="black"/>
                  </a:solidFill>
                </a:rPr>
                <a:t>จิตอาสา</a:t>
              </a:r>
              <a:r>
                <a:rPr lang="th-TH" sz="1800" dirty="0">
                  <a:solidFill>
                    <a:prstClr val="black"/>
                  </a:solidFill>
                </a:rPr>
                <a:t>ชมรมรักษ์ไต</a:t>
              </a:r>
              <a:endParaRPr lang="en-GB" sz="18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0" name="Straight Connector 35"/>
          <p:cNvCxnSpPr/>
          <p:nvPr/>
        </p:nvCxnSpPr>
        <p:spPr>
          <a:xfrm>
            <a:off x="5510212" y="3065464"/>
            <a:ext cx="214313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5"/>
          <p:cNvCxnSpPr/>
          <p:nvPr/>
        </p:nvCxnSpPr>
        <p:spPr>
          <a:xfrm rot="5400000" flipH="1" flipV="1">
            <a:off x="4904185" y="2458642"/>
            <a:ext cx="1214437" cy="238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5"/>
          <p:cNvCxnSpPr/>
          <p:nvPr/>
        </p:nvCxnSpPr>
        <p:spPr>
          <a:xfrm>
            <a:off x="5500687" y="2227264"/>
            <a:ext cx="214313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35"/>
          <p:cNvCxnSpPr/>
          <p:nvPr/>
        </p:nvCxnSpPr>
        <p:spPr>
          <a:xfrm>
            <a:off x="1500187" y="4214814"/>
            <a:ext cx="214313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35"/>
          <p:cNvCxnSpPr>
            <a:endCxn id="47" idx="1"/>
          </p:cNvCxnSpPr>
          <p:nvPr/>
        </p:nvCxnSpPr>
        <p:spPr>
          <a:xfrm>
            <a:off x="5357813" y="6500814"/>
            <a:ext cx="571500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35"/>
          <p:cNvCxnSpPr/>
          <p:nvPr/>
        </p:nvCxnSpPr>
        <p:spPr>
          <a:xfrm rot="5400000" flipH="1" flipV="1">
            <a:off x="4500563" y="5643960"/>
            <a:ext cx="1714500" cy="238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35"/>
          <p:cNvCxnSpPr/>
          <p:nvPr/>
        </p:nvCxnSpPr>
        <p:spPr>
          <a:xfrm>
            <a:off x="5072063" y="4786314"/>
            <a:ext cx="285750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35"/>
          <p:cNvCxnSpPr/>
          <p:nvPr/>
        </p:nvCxnSpPr>
        <p:spPr>
          <a:xfrm>
            <a:off x="5501879" y="6000750"/>
            <a:ext cx="28455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35"/>
          <p:cNvCxnSpPr/>
          <p:nvPr/>
        </p:nvCxnSpPr>
        <p:spPr>
          <a:xfrm rot="5400000" flipH="1" flipV="1">
            <a:off x="4392018" y="4893668"/>
            <a:ext cx="2216150" cy="119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35"/>
          <p:cNvCxnSpPr/>
          <p:nvPr/>
        </p:nvCxnSpPr>
        <p:spPr>
          <a:xfrm>
            <a:off x="5072063" y="3786188"/>
            <a:ext cx="428625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5"/>
          <p:cNvCxnSpPr/>
          <p:nvPr/>
        </p:nvCxnSpPr>
        <p:spPr>
          <a:xfrm>
            <a:off x="3143250" y="2643189"/>
            <a:ext cx="500063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35"/>
          <p:cNvCxnSpPr/>
          <p:nvPr/>
        </p:nvCxnSpPr>
        <p:spPr>
          <a:xfrm>
            <a:off x="3286125" y="4643439"/>
            <a:ext cx="357188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35"/>
          <p:cNvCxnSpPr/>
          <p:nvPr/>
        </p:nvCxnSpPr>
        <p:spPr>
          <a:xfrm rot="5400000" flipH="1" flipV="1">
            <a:off x="2286596" y="3642718"/>
            <a:ext cx="2000250" cy="119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35"/>
          <p:cNvCxnSpPr/>
          <p:nvPr/>
        </p:nvCxnSpPr>
        <p:spPr>
          <a:xfrm>
            <a:off x="3286125" y="3643314"/>
            <a:ext cx="357188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35"/>
          <p:cNvCxnSpPr/>
          <p:nvPr/>
        </p:nvCxnSpPr>
        <p:spPr>
          <a:xfrm>
            <a:off x="3143250" y="5500689"/>
            <a:ext cx="500063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35"/>
          <p:cNvCxnSpPr/>
          <p:nvPr/>
        </p:nvCxnSpPr>
        <p:spPr>
          <a:xfrm>
            <a:off x="5072062" y="2714625"/>
            <a:ext cx="214313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5"/>
          <p:cNvCxnSpPr/>
          <p:nvPr/>
        </p:nvCxnSpPr>
        <p:spPr>
          <a:xfrm>
            <a:off x="5286375" y="4500564"/>
            <a:ext cx="571500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5"/>
          <p:cNvCxnSpPr/>
          <p:nvPr/>
        </p:nvCxnSpPr>
        <p:spPr>
          <a:xfrm rot="5400000" flipH="1" flipV="1">
            <a:off x="3892551" y="4107260"/>
            <a:ext cx="2787650" cy="238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35"/>
          <p:cNvCxnSpPr/>
          <p:nvPr/>
        </p:nvCxnSpPr>
        <p:spPr>
          <a:xfrm>
            <a:off x="5286375" y="3714750"/>
            <a:ext cx="500063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35"/>
          <p:cNvCxnSpPr/>
          <p:nvPr/>
        </p:nvCxnSpPr>
        <p:spPr>
          <a:xfrm>
            <a:off x="5357813" y="5072064"/>
            <a:ext cx="571500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35"/>
          <p:cNvCxnSpPr/>
          <p:nvPr/>
        </p:nvCxnSpPr>
        <p:spPr>
          <a:xfrm>
            <a:off x="5286375" y="5500689"/>
            <a:ext cx="500063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35"/>
          <p:cNvCxnSpPr/>
          <p:nvPr/>
        </p:nvCxnSpPr>
        <p:spPr>
          <a:xfrm>
            <a:off x="5214938" y="6572250"/>
            <a:ext cx="70485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35"/>
          <p:cNvCxnSpPr/>
          <p:nvPr/>
        </p:nvCxnSpPr>
        <p:spPr>
          <a:xfrm rot="5400000" flipH="1" flipV="1">
            <a:off x="4607719" y="5965429"/>
            <a:ext cx="1214438" cy="238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35"/>
          <p:cNvCxnSpPr/>
          <p:nvPr/>
        </p:nvCxnSpPr>
        <p:spPr>
          <a:xfrm>
            <a:off x="5072063" y="5357814"/>
            <a:ext cx="142875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35"/>
          <p:cNvCxnSpPr/>
          <p:nvPr/>
        </p:nvCxnSpPr>
        <p:spPr>
          <a:xfrm>
            <a:off x="4572000" y="4214814"/>
            <a:ext cx="3357563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35"/>
          <p:cNvCxnSpPr/>
          <p:nvPr/>
        </p:nvCxnSpPr>
        <p:spPr>
          <a:xfrm flipV="1">
            <a:off x="4573191" y="3930651"/>
            <a:ext cx="0" cy="4095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3" name="สี่เหลี่ยมผืนผ้า 12"/>
          <p:cNvSpPr>
            <a:spLocks noChangeArrowheads="1"/>
          </p:cNvSpPr>
          <p:nvPr/>
        </p:nvSpPr>
        <p:spPr bwMode="auto">
          <a:xfrm>
            <a:off x="139137" y="5112282"/>
            <a:ext cx="1496615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75"/>
              </a:spcBef>
              <a:spcAft>
                <a:spcPts val="175"/>
              </a:spcAft>
            </a:pPr>
            <a:r>
              <a:rPr lang="th-TH" sz="1200" b="1" dirty="0">
                <a:latin typeface="Times New Roman" pitchFamily="18" charset="0"/>
                <a:cs typeface="Browallia New" pitchFamily="34" charset="-34"/>
              </a:rPr>
              <a:t>- ร้อยละของผู้ป่วยมีอัตราการลดลงของ </a:t>
            </a:r>
            <a:r>
              <a:rPr lang="en-US" sz="1200" b="1" dirty="0" err="1">
                <a:latin typeface="Browallia New" pitchFamily="34" charset="-34"/>
              </a:rPr>
              <a:t>eGFR</a:t>
            </a:r>
            <a:r>
              <a:rPr lang="en-US" sz="1200" b="1" dirty="0">
                <a:latin typeface="Browallia New" pitchFamily="34" charset="-34"/>
              </a:rPr>
              <a:t> &lt; 4 ml/min/1.73 m2/</a:t>
            </a:r>
            <a:r>
              <a:rPr lang="en-US" sz="1200" b="1" dirty="0" err="1">
                <a:latin typeface="Browallia New" pitchFamily="34" charset="-34"/>
              </a:rPr>
              <a:t>yr</a:t>
            </a:r>
            <a:endParaRPr lang="en-US" sz="1200" b="1" dirty="0">
              <a:latin typeface="Browallia New" pitchFamily="34" charset="-34"/>
            </a:endParaRPr>
          </a:p>
          <a:p>
            <a:pPr eaLnBrk="1" hangingPunct="1">
              <a:spcBef>
                <a:spcPts val="175"/>
              </a:spcBef>
              <a:spcAft>
                <a:spcPts val="175"/>
              </a:spcAft>
            </a:pPr>
            <a:r>
              <a:rPr lang="th-TH" sz="900" b="1" dirty="0">
                <a:latin typeface="Times New Roman" pitchFamily="18" charset="0"/>
              </a:rPr>
              <a:t>- </a:t>
            </a:r>
            <a:r>
              <a:rPr lang="th-TH" sz="1100" b="1" dirty="0">
                <a:latin typeface="Times New Roman" pitchFamily="18" charset="0"/>
              </a:rPr>
              <a:t>จำนวนการเปลี่ยน </a:t>
            </a:r>
            <a:r>
              <a:rPr lang="en-US" sz="1100" b="1" dirty="0">
                <a:latin typeface="Times New Roman" pitchFamily="18" charset="0"/>
              </a:rPr>
              <a:t>stage</a:t>
            </a:r>
          </a:p>
        </p:txBody>
      </p:sp>
      <p:sp>
        <p:nvSpPr>
          <p:cNvPr id="4144" name="สี่เหลี่ยมผืนผ้า 13"/>
          <p:cNvSpPr>
            <a:spLocks noChangeArrowheads="1"/>
          </p:cNvSpPr>
          <p:nvPr/>
        </p:nvSpPr>
        <p:spPr bwMode="auto">
          <a:xfrm>
            <a:off x="3549254" y="5857875"/>
            <a:ext cx="14350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ts val="175"/>
              </a:spcBef>
              <a:spcAft>
                <a:spcPts val="175"/>
              </a:spcAft>
            </a:pPr>
            <a:r>
              <a:rPr lang="th-TH" sz="1200" b="1">
                <a:latin typeface="Times New Roman" pitchFamily="18" charset="0"/>
                <a:cs typeface="Browallia New" pitchFamily="34" charset="-34"/>
              </a:rPr>
              <a:t>อัตราการขาดนัดของผู้ป่วย</a:t>
            </a:r>
            <a:endParaRPr lang="en-US" sz="900" b="1">
              <a:latin typeface="Times New Roman" pitchFamily="18" charset="0"/>
            </a:endParaRPr>
          </a:p>
        </p:txBody>
      </p:sp>
      <p:sp>
        <p:nvSpPr>
          <p:cNvPr id="4145" name="สี่เหลี่ยมผืนผ้า 16"/>
          <p:cNvSpPr>
            <a:spLocks noChangeArrowheads="1"/>
          </p:cNvSpPr>
          <p:nvPr/>
        </p:nvSpPr>
        <p:spPr bwMode="auto">
          <a:xfrm>
            <a:off x="3656411" y="1902197"/>
            <a:ext cx="15228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400" b="1" dirty="0">
                <a:latin typeface="TH SarabunIT๙" pitchFamily="34" charset="-34"/>
                <a:ea typeface="Times New Roman" pitchFamily="18" charset="0"/>
                <a:cs typeface="Browallia New" pitchFamily="34" charset="-34"/>
              </a:rPr>
              <a:t>%</a:t>
            </a:r>
            <a:r>
              <a:rPr lang="th-TH" sz="1400" b="1" dirty="0">
                <a:latin typeface="TH SarabunIT๙" pitchFamily="34" charset="-34"/>
                <a:ea typeface="Times New Roman" pitchFamily="18" charset="0"/>
                <a:cs typeface="Browallia New" pitchFamily="34" charset="-34"/>
              </a:rPr>
              <a:t>การคัดกรองไต</a:t>
            </a:r>
            <a:endParaRPr lang="en-US" sz="1600" b="1" dirty="0">
              <a:latin typeface="TH SarabunIT๙" pitchFamily="34" charset="-34"/>
              <a:ea typeface="Times New Roman" pitchFamily="18" charset="0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49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-24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1143000" y="119063"/>
            <a:ext cx="632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Process Flowchart </a:t>
            </a:r>
            <a:r>
              <a:rPr lang="th-TH" sz="18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ของการดูแลผู้ป่วยโรคไตเรื้อรัง</a:t>
            </a:r>
          </a:p>
        </p:txBody>
      </p:sp>
      <p:grpSp>
        <p:nvGrpSpPr>
          <p:cNvPr id="2" name="ตัวยึดเนื้อหา 12"/>
          <p:cNvGrpSpPr>
            <a:grpSpLocks noGrp="1"/>
          </p:cNvGrpSpPr>
          <p:nvPr/>
        </p:nvGrpSpPr>
        <p:grpSpPr>
          <a:xfrm>
            <a:off x="294867" y="651466"/>
            <a:ext cx="8206681" cy="6028487"/>
            <a:chOff x="261381" y="1310645"/>
            <a:chExt cx="11129380" cy="5449125"/>
          </a:xfrm>
          <a:noFill/>
        </p:grpSpPr>
        <p:sp>
          <p:nvSpPr>
            <p:cNvPr id="6" name="สี่เหลี่ยมมุมมน 13"/>
            <p:cNvSpPr/>
            <p:nvPr/>
          </p:nvSpPr>
          <p:spPr>
            <a:xfrm>
              <a:off x="2757477" y="1330142"/>
              <a:ext cx="5319930" cy="529988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ผู้ป่วย </a:t>
              </a:r>
              <a:r>
                <a:rPr lang="en-US" sz="2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DM  HT</a:t>
              </a:r>
              <a:r>
                <a:rPr lang="th-TH" sz="2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คัดกรองภาวะไตเสื่อม</a:t>
              </a: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304802" y="2120427"/>
              <a:ext cx="1820087" cy="621495"/>
            </a:xfrm>
            <a:prstGeom prst="ellipse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ปกติ </a:t>
              </a: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Stage 1 &amp; 2</a:t>
              </a:r>
              <a:endParaRPr lang="th-TH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12" name="วงรี 11"/>
            <p:cNvSpPr/>
            <p:nvPr/>
          </p:nvSpPr>
          <p:spPr>
            <a:xfrm>
              <a:off x="2440817" y="2180383"/>
              <a:ext cx="2141561" cy="54204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Stage 3</a:t>
              </a:r>
              <a:endParaRPr lang="th-TH" sz="20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13" name="วงรี 12"/>
            <p:cNvSpPr/>
            <p:nvPr/>
          </p:nvSpPr>
          <p:spPr>
            <a:xfrm>
              <a:off x="5167558" y="2125508"/>
              <a:ext cx="2700270" cy="59691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Stage 4</a:t>
              </a:r>
              <a:endParaRPr lang="th-TH" sz="2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14" name="วงรี 13"/>
            <p:cNvSpPr/>
            <p:nvPr/>
          </p:nvSpPr>
          <p:spPr>
            <a:xfrm>
              <a:off x="8449844" y="2101410"/>
              <a:ext cx="2712964" cy="621017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Stage 5</a:t>
              </a:r>
              <a:endParaRPr lang="th-TH" sz="20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1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5417441" y="4786592"/>
              <a:ext cx="1899831" cy="4572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พบแพทย์</a:t>
              </a:r>
              <a:r>
                <a:rPr lang="en-US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clinic CKD</a:t>
              </a:r>
              <a:endParaRPr lang="th-TH" sz="1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304801" y="5456903"/>
              <a:ext cx="2136015" cy="4572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Controls </a:t>
              </a: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ดีติดต่อกัน </a:t>
              </a:r>
              <a:r>
                <a:rPr lang="en-US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3</a:t>
              </a: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ครั้ง</a:t>
              </a: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5407199" y="5563394"/>
              <a:ext cx="1796200" cy="4572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นัด </a:t>
              </a:r>
              <a:r>
                <a:rPr lang="en-US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2 - 3</a:t>
              </a: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เดือน</a:t>
              </a: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04800" y="6301759"/>
              <a:ext cx="3025708" cy="397073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แพทย์พิจารณาส่งกลับ รพ.สต. ใกล้บ้าน</a:t>
              </a: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8233001" y="5563394"/>
              <a:ext cx="2929807" cy="4572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ติดตามนัด 1 สัปดาห์ – </a:t>
              </a:r>
              <a:r>
                <a:rPr lang="en-US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1 </a:t>
              </a:r>
              <a:r>
                <a:rPr lang="th-TH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เดือน</a:t>
              </a:r>
            </a:p>
          </p:txBody>
        </p:sp>
        <p:sp>
          <p:nvSpPr>
            <p:cNvPr id="21" name="สี่เหลี่ยมมุมมน 26"/>
            <p:cNvSpPr/>
            <p:nvPr/>
          </p:nvSpPr>
          <p:spPr>
            <a:xfrm>
              <a:off x="4660787" y="6330718"/>
              <a:ext cx="3455527" cy="429052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จุดตรวจสอบก่อนกลับบ้าน</a:t>
              </a:r>
            </a:p>
          </p:txBody>
        </p:sp>
        <p:cxnSp>
          <p:nvCxnSpPr>
            <p:cNvPr id="22" name="ลูกศรเชื่อมต่อแบบตรง 21"/>
            <p:cNvCxnSpPr>
              <a:stCxn id="6" idx="1"/>
            </p:cNvCxnSpPr>
            <p:nvPr/>
          </p:nvCxnSpPr>
          <p:spPr>
            <a:xfrm flipH="1">
              <a:off x="1827745" y="1595135"/>
              <a:ext cx="929732" cy="775039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ลูกศรเชื่อมต่อแบบตรง 22"/>
            <p:cNvCxnSpPr/>
            <p:nvPr/>
          </p:nvCxnSpPr>
          <p:spPr>
            <a:xfrm>
              <a:off x="6316409" y="1879627"/>
              <a:ext cx="201282" cy="221782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ลูกศรเชื่อมต่อแบบตรง 23"/>
            <p:cNvCxnSpPr/>
            <p:nvPr/>
          </p:nvCxnSpPr>
          <p:spPr>
            <a:xfrm>
              <a:off x="3511598" y="1879627"/>
              <a:ext cx="0" cy="301175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ลูกศรเชื่อมต่อแบบตรง 24"/>
            <p:cNvCxnSpPr/>
            <p:nvPr/>
          </p:nvCxnSpPr>
          <p:spPr>
            <a:xfrm>
              <a:off x="1182228" y="4268269"/>
              <a:ext cx="0" cy="249118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ลูกศรเชื่อมต่อแบบตรง 25"/>
            <p:cNvCxnSpPr/>
            <p:nvPr/>
          </p:nvCxnSpPr>
          <p:spPr>
            <a:xfrm>
              <a:off x="4408667" y="4392827"/>
              <a:ext cx="998532" cy="320653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ลูกศรเชื่อมต่อแบบตรง 26"/>
            <p:cNvCxnSpPr/>
            <p:nvPr/>
          </p:nvCxnSpPr>
          <p:spPr>
            <a:xfrm>
              <a:off x="6359728" y="4268268"/>
              <a:ext cx="0" cy="484855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ลูกศรเชื่อมต่อแบบตรง 28"/>
            <p:cNvCxnSpPr/>
            <p:nvPr/>
          </p:nvCxnSpPr>
          <p:spPr>
            <a:xfrm>
              <a:off x="6388552" y="5243792"/>
              <a:ext cx="5230" cy="249873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ลูกศรเชื่อมต่อแบบตรง 29"/>
            <p:cNvCxnSpPr/>
            <p:nvPr/>
          </p:nvCxnSpPr>
          <p:spPr>
            <a:xfrm flipH="1">
              <a:off x="6393779" y="6068313"/>
              <a:ext cx="2" cy="233446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ลูกศรเชื่อมต่อแบบตรง 30"/>
            <p:cNvCxnSpPr/>
            <p:nvPr/>
          </p:nvCxnSpPr>
          <p:spPr>
            <a:xfrm rot="5400000">
              <a:off x="1674284" y="6094590"/>
              <a:ext cx="304800" cy="211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55"/>
            <p:cNvSpPr/>
            <p:nvPr/>
          </p:nvSpPr>
          <p:spPr>
            <a:xfrm>
              <a:off x="261381" y="3064071"/>
              <a:ext cx="2179434" cy="1224715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ประเมินพฤติกรรม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ความเสี่ยงรายบุุคล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ให้ความรู้รายกลุ่ม</a:t>
              </a:r>
              <a:r>
                <a:rPr lang="th-TH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ควบคุมโรค งดบุหรี่</a:t>
              </a: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NSAID </a:t>
              </a:r>
              <a:r>
                <a:rPr lang="th-TH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สมุนไพร</a:t>
              </a:r>
              <a:endParaRPr lang="en-US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36" name="Rounded Rectangle 57"/>
            <p:cNvSpPr/>
            <p:nvPr/>
          </p:nvSpPr>
          <p:spPr>
            <a:xfrm>
              <a:off x="2599165" y="3007049"/>
              <a:ext cx="2313891" cy="1261219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ประเมินพฤติกรรม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ความเสี่ยงรายบุคคล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ให้ความรู้  ค่าย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ควบคุมโปรตีน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MI  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โดย </a:t>
              </a: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C</a:t>
              </a:r>
              <a:r>
                <a:rPr lang="th-TH" sz="1200" b="1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ase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 </a:t>
              </a:r>
              <a:r>
                <a:rPr lang="th-TH" sz="1200" b="1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Manager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</a:t>
              </a:r>
              <a:endParaRPr lang="en-US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38" name="Rectangle 61"/>
            <p:cNvSpPr/>
            <p:nvPr/>
          </p:nvSpPr>
          <p:spPr>
            <a:xfrm>
              <a:off x="8045115" y="1310645"/>
              <a:ext cx="3334536" cy="568982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สื่อสารผ่านสมุดประจำตัว/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HosXp</a:t>
              </a:r>
              <a:r>
                <a:rPr lang="en-US" sz="1600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/ BT </a:t>
              </a:r>
              <a:r>
                <a:rPr lang="en-US" sz="1600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Linkview</a:t>
              </a:r>
              <a:endParaRPr lang="th-TH" sz="1600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39" name="Rounded Rectangle 63"/>
            <p:cNvSpPr/>
            <p:nvPr/>
          </p:nvSpPr>
          <p:spPr>
            <a:xfrm>
              <a:off x="8233001" y="3032655"/>
              <a:ext cx="3157760" cy="1016248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ประเมินพฤติกรรม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ความเสี่ยง/ให้ความรู้รายบุคคล  </a:t>
              </a:r>
              <a:endParaRPr lang="en-US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MI  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โดย </a:t>
              </a:r>
              <a:r>
                <a:rPr lang="th-TH" sz="1200" b="1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Case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 </a:t>
              </a:r>
              <a:r>
                <a:rPr lang="th-TH" sz="1200" b="1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Manager</a:t>
              </a:r>
              <a:endPara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ส่ง  H</a:t>
              </a: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H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C ร่วมกับชมรมจิตอาสารักษ์ไต</a:t>
              </a:r>
            </a:p>
          </p:txBody>
        </p:sp>
        <p:cxnSp>
          <p:nvCxnSpPr>
            <p:cNvPr id="40" name="ลูกศรเชื่อมต่อแบบตรง 40"/>
            <p:cNvCxnSpPr/>
            <p:nvPr/>
          </p:nvCxnSpPr>
          <p:spPr>
            <a:xfrm>
              <a:off x="8116315" y="1860130"/>
              <a:ext cx="1237810" cy="265378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ลูกศรเชื่อมต่อแบบตรง 52"/>
            <p:cNvCxnSpPr/>
            <p:nvPr/>
          </p:nvCxnSpPr>
          <p:spPr>
            <a:xfrm flipH="1">
              <a:off x="1182228" y="2815366"/>
              <a:ext cx="5577" cy="24460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ลูกศรเชื่อมต่อแบบตรง 52"/>
            <p:cNvCxnSpPr/>
            <p:nvPr/>
          </p:nvCxnSpPr>
          <p:spPr>
            <a:xfrm flipH="1">
              <a:off x="3506020" y="2710400"/>
              <a:ext cx="5577" cy="24460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ลูกศรเชื่อมต่อแบบตรง 52"/>
            <p:cNvCxnSpPr/>
            <p:nvPr/>
          </p:nvCxnSpPr>
          <p:spPr>
            <a:xfrm flipH="1">
              <a:off x="8116315" y="6068313"/>
              <a:ext cx="878805" cy="350168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ลูกศรเชื่อมต่อแบบตรง 66"/>
            <p:cNvCxnSpPr/>
            <p:nvPr/>
          </p:nvCxnSpPr>
          <p:spPr>
            <a:xfrm flipH="1">
              <a:off x="7274718" y="4166503"/>
              <a:ext cx="1720401" cy="586619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ลูกศรเชื่อมต่อแบบตรง 52"/>
          <p:cNvCxnSpPr/>
          <p:nvPr/>
        </p:nvCxnSpPr>
        <p:spPr>
          <a:xfrm>
            <a:off x="5474494" y="4857750"/>
            <a:ext cx="929879" cy="427038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ลูกศรเชื่อมต่อแบบตรง 52"/>
          <p:cNvCxnSpPr/>
          <p:nvPr/>
        </p:nvCxnSpPr>
        <p:spPr>
          <a:xfrm flipH="1">
            <a:off x="4813697" y="2268539"/>
            <a:ext cx="3572" cy="249237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52"/>
          <p:cNvCxnSpPr/>
          <p:nvPr/>
        </p:nvCxnSpPr>
        <p:spPr>
          <a:xfrm flipH="1">
            <a:off x="7467601" y="2284414"/>
            <a:ext cx="3572" cy="249237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สี่เหลี่ยมผืนผ้า 63"/>
          <p:cNvSpPr/>
          <p:nvPr/>
        </p:nvSpPr>
        <p:spPr>
          <a:xfrm>
            <a:off x="414193" y="4219934"/>
            <a:ext cx="1209294" cy="68425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พบแพทย์</a:t>
            </a:r>
            <a:r>
              <a:rPr lang="en-US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clinic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DM HT</a:t>
            </a:r>
            <a:endParaRPr lang="th-TH" sz="16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7" name="Rounded Rectangle 57"/>
          <p:cNvSpPr/>
          <p:nvPr/>
        </p:nvSpPr>
        <p:spPr>
          <a:xfrm>
            <a:off x="3921919" y="2562225"/>
            <a:ext cx="1676400" cy="1366838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ประเมินพฤติกรรม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ความเสี่ยงรายบุคคล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 ให้ความรู้  ค่าย </a:t>
            </a:r>
            <a:r>
              <a:rPr lang="en-US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Refer </a:t>
            </a:r>
            <a:r>
              <a: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รพ.ลำพูน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MI  </a:t>
            </a:r>
            <a:r>
              <a: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โดย </a:t>
            </a:r>
            <a:r>
              <a:rPr lang="en-US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C</a:t>
            </a:r>
            <a:r>
              <a:rPr lang="th-TH" sz="1200" b="1" dirty="0" err="1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ase</a:t>
            </a:r>
            <a:r>
              <a: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  </a:t>
            </a:r>
            <a:r>
              <a:rPr lang="th-TH" sz="1200" b="1" dirty="0" err="1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Manager</a:t>
            </a:r>
            <a:r>
              <a: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 </a:t>
            </a:r>
            <a:endParaRPr lang="en-US" sz="1200" b="1" dirty="0">
              <a:solidFill>
                <a:schemeClr val="tx1"/>
              </a:solidFill>
              <a:latin typeface="AngsanaUPC" charset="0"/>
              <a:ea typeface="AngsanaUPC" charset="0"/>
              <a:cs typeface="AngsanaUPC" charset="0"/>
            </a:endParaRPr>
          </a:p>
        </p:txBody>
      </p:sp>
      <p:cxnSp>
        <p:nvCxnSpPr>
          <p:cNvPr id="55" name="ลูกศรเชื่อมต่อแบบตรง 54"/>
          <p:cNvCxnSpPr/>
          <p:nvPr/>
        </p:nvCxnSpPr>
        <p:spPr>
          <a:xfrm>
            <a:off x="975122" y="4973639"/>
            <a:ext cx="0" cy="276225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7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60291" y="369387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588928" y="400165"/>
            <a:ext cx="6000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b="1" dirty="0">
                <a:solidFill>
                  <a:srgbClr val="0033CC"/>
                </a:solidFill>
                <a:latin typeface="Angsana New" pitchFamily="18" charset="-34"/>
              </a:rPr>
              <a:t>การจัดการกระบวนการ </a:t>
            </a:r>
            <a:r>
              <a:rPr lang="en-US" sz="3600" b="1" dirty="0">
                <a:solidFill>
                  <a:srgbClr val="0033CC"/>
                </a:solidFill>
                <a:latin typeface="Angsana New" pitchFamily="18" charset="-34"/>
              </a:rPr>
              <a:t>(Process Management)</a:t>
            </a:r>
            <a:endParaRPr lang="th-TH" b="1" dirty="0">
              <a:solidFill>
                <a:srgbClr val="0033CC"/>
              </a:solidFill>
              <a:latin typeface="Angsana New" pitchFamily="18" charset="-34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sz="1800">
              <a:cs typeface="Cordia New" pitchFamily="34" charset="-34"/>
            </a:endParaRPr>
          </a:p>
          <a:p>
            <a:pPr eaLnBrk="1" hangingPunct="1"/>
            <a:endParaRPr lang="th-TH" sz="1800">
              <a:cs typeface="Cordia New" pitchFamily="34" charset="-34"/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1518048" y="928689"/>
            <a:ext cx="584001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sz="2000" b="1">
                <a:latin typeface="Tahoma" pitchFamily="34" charset="0"/>
                <a:cs typeface="Tahoma" pitchFamily="34" charset="0"/>
              </a:rPr>
              <a:t> </a:t>
            </a:r>
            <a:endParaRPr lang="en-US" sz="20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58828"/>
              </p:ext>
            </p:extLst>
          </p:nvPr>
        </p:nvGraphicFramePr>
        <p:xfrm>
          <a:off x="109537" y="1319213"/>
          <a:ext cx="8924926" cy="4948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963">
                  <a:extLst>
                    <a:ext uri="{9D8B030D-6E8A-4147-A177-3AD203B41FA5}"/>
                  </a:extLst>
                </a:gridCol>
                <a:gridCol w="1506175">
                  <a:extLst>
                    <a:ext uri="{9D8B030D-6E8A-4147-A177-3AD203B41FA5}"/>
                  </a:extLst>
                </a:gridCol>
                <a:gridCol w="2770679">
                  <a:extLst>
                    <a:ext uri="{9D8B030D-6E8A-4147-A177-3AD203B41FA5}"/>
                  </a:extLst>
                </a:gridCol>
                <a:gridCol w="2929109">
                  <a:extLst>
                    <a:ext uri="{9D8B030D-6E8A-4147-A177-3AD203B41FA5}"/>
                  </a:extLst>
                </a:gridCol>
              </a:tblGrid>
              <a:tr h="883089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ข้อกำหนดของกระบวนการ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ตัวชี้วัดของกระบวนการ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การออกแบบกระบวนการ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5712" marB="45712"/>
                </a:tc>
                <a:extLst>
                  <a:ext uri="{0D108BD9-81ED-4DB2-BD59-A6C34878D82A}"/>
                </a:extLst>
              </a:tr>
              <a:tr h="176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การเข้าถึงและเข้ารับบริการ</a:t>
                      </a:r>
                    </a:p>
                    <a:p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5712" marB="45712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ประสิทธิภาพ รวดเร็ว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5712" marB="45712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-  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ร้อยล่ะกลุ่มเสี่ยงได้รับการปรับเปลี่ยนพฤติกรรม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การขาดนัดผู้ป่วย </a:t>
                      </a: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CKD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อัตรา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lab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yearly check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up</a:t>
                      </a:r>
                      <a:endParaRPr lang="en-US" sz="24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5712" marB="4571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จดหมายติดตามนัด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 สติ๊กเกอร์</a:t>
                      </a: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 LAB</a:t>
                      </a:r>
                    </a:p>
                    <a:p>
                      <a:pPr>
                        <a:buFontTx/>
                        <a:buChar char="-"/>
                      </a:pPr>
                      <a:endParaRPr lang="th-TH" sz="24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buFontTx/>
                        <a:buNone/>
                      </a:pP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5712" marB="45712"/>
                </a:tc>
                <a:extLst>
                  <a:ext uri="{0D108BD9-81ED-4DB2-BD59-A6C34878D82A}"/>
                </a:extLst>
              </a:tr>
              <a:tr h="5338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การประเมิน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ผู้ป่วย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5712" marB="45712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ถูกต้อง</a:t>
                      </a: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รวดเร็ว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5712" marB="4571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อัตราการเกิด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complication </a:t>
                      </a:r>
                      <a:endParaRPr lang="en-US" sz="24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5712" marB="4571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CPG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, guild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line</a:t>
                      </a:r>
                      <a:endParaRPr lang="en-US" sz="24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5712" marB="45712"/>
                </a:tc>
                <a:extLst>
                  <a:ext uri="{0D108BD9-81ED-4DB2-BD59-A6C34878D82A}"/>
                </a:extLst>
              </a:tr>
              <a:tr h="1765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การวางแผน</a:t>
                      </a:r>
                    </a:p>
                    <a:p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5712" marB="45712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ครบถ้วน</a:t>
                      </a:r>
                    </a:p>
                  </a:txBody>
                  <a:tcPr marL="68582" marR="68582" marT="45712" marB="4571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อัตราการ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change  stage </a:t>
                      </a:r>
                      <a:r>
                        <a:rPr lang="th-TH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หลัง</a:t>
                      </a: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พบ 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case manager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5712" marB="4571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พัฒนาศักยภาพ</a:t>
                      </a: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รพสต เครือข่าย </a:t>
                      </a:r>
                      <a:r>
                        <a:rPr lang="th-TH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ในการดูแล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CKD Stage 1 &amp; 2</a:t>
                      </a:r>
                      <a:endParaRPr lang="th-TH" sz="24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nurse case manager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5712" marB="45712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0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217951"/>
              </p:ext>
            </p:extLst>
          </p:nvPr>
        </p:nvGraphicFramePr>
        <p:xfrm>
          <a:off x="128588" y="131764"/>
          <a:ext cx="8865395" cy="6400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361">
                  <a:extLst>
                    <a:ext uri="{9D8B030D-6E8A-4147-A177-3AD203B41FA5}"/>
                  </a:extLst>
                </a:gridCol>
                <a:gridCol w="1636124">
                  <a:extLst>
                    <a:ext uri="{9D8B030D-6E8A-4147-A177-3AD203B41FA5}"/>
                  </a:extLst>
                </a:gridCol>
                <a:gridCol w="2527663">
                  <a:extLst>
                    <a:ext uri="{9D8B030D-6E8A-4147-A177-3AD203B41FA5}"/>
                  </a:extLst>
                </a:gridCol>
                <a:gridCol w="3282247">
                  <a:extLst>
                    <a:ext uri="{9D8B030D-6E8A-4147-A177-3AD203B41FA5}"/>
                  </a:extLst>
                </a:gridCol>
              </a:tblGrid>
              <a:tr h="1066787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ข้อกำหนดของกระบวนการ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ตัวชี้วัดของกระบวนการ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การออกแบบกระบวนการ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extLst>
                  <a:ext uri="{0D108BD9-81ED-4DB2-BD59-A6C34878D82A}"/>
                </a:extLst>
              </a:tr>
              <a:tr h="1798335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การดูแลผู้ป่วย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ครอบคลุม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อัตราการ</a:t>
                      </a:r>
                      <a:r>
                        <a:rPr lang="th-TH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change stage</a:t>
                      </a:r>
                      <a:endParaRPr lang="th-TH" sz="24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นาฬิกาบอกระยะไต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MI, </a:t>
                      </a: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ค่ายปรับเปลี่ยนพฤติกรรม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สติ๊กเกอร์</a:t>
                      </a: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 LAB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Case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Management</a:t>
                      </a:r>
                      <a:endParaRPr lang="en-US" sz="24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extLst>
                  <a:ext uri="{0D108BD9-81ED-4DB2-BD59-A6C34878D82A}"/>
                </a:extLst>
              </a:tr>
              <a:tr h="1798335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การให้ข้อมูลเสริมพลัง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การมีสวนร่วม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- อัตรา</a:t>
                      </a: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การ</a:t>
                      </a: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change stage</a:t>
                      </a:r>
                      <a:endParaRPr lang="th-TH" sz="2400" b="1" baseline="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Role model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 self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help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group</a:t>
                      </a:r>
                      <a:endParaRPr lang="th-TH" sz="2400" b="1" baseline="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Self efficacy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เครือข่าย </a:t>
                      </a:r>
                      <a:r>
                        <a:rPr lang="th-TH" sz="2400" b="1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อสม</a:t>
                      </a:r>
                      <a:r>
                        <a:rPr lang="th-TH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/ชุมชน/จิตอาสา</a:t>
                      </a:r>
                      <a:endParaRPr lang="en-US" sz="24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extLst>
                  <a:ext uri="{0D108BD9-81ED-4DB2-BD59-A6C34878D82A}"/>
                </a:extLst>
              </a:tr>
              <a:tr h="1737344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การดูแลต่อเนื่อง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การมีสวน</a:t>
                      </a:r>
                      <a:r>
                        <a:rPr lang="th-TH" sz="24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ร่วมสห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สาขาวิชาชีพ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อัตราการเยี่ยมบ้าน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อัตรา</a:t>
                      </a:r>
                      <a:r>
                        <a:rPr lang="th-TH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การ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change stage</a:t>
                      </a:r>
                      <a:endParaRPr lang="en-US" sz="24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- อัตราการ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 readmit </a:t>
                      </a:r>
                      <a:endParaRPr lang="en-US" sz="24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BT –</a:t>
                      </a:r>
                      <a:r>
                        <a:rPr lang="en-US" sz="24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LinkView</a:t>
                      </a:r>
                      <a:endParaRPr lang="en-US" sz="24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HHC </a:t>
                      </a: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จิตอาสารักษ์ไต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5" marR="68585" marT="45695" marB="45695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9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-24"/>
            <a:ext cx="7893496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467544" y="119063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th-TH" sz="24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ผลลัพธ์และการพัฒนาที่ผ่านมา</a:t>
            </a:r>
            <a:r>
              <a:rPr lang="th-TH" sz="20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800" b="1" dirty="0" err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Performance&amp;Interventions</a:t>
            </a:r>
            <a:r>
              <a:rPr lang="en-US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sz="2400" b="1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sz="1800">
              <a:cs typeface="Cordia New" pitchFamily="34" charset="-34"/>
            </a:endParaRPr>
          </a:p>
          <a:p>
            <a:pPr eaLnBrk="1" hangingPunct="1"/>
            <a:endParaRPr lang="th-TH" sz="1800">
              <a:cs typeface="Cordia New" pitchFamily="34" charset="-34"/>
            </a:endParaRP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1518048" y="928689"/>
            <a:ext cx="584001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sz="2000" b="1">
                <a:latin typeface="Tahoma" pitchFamily="34" charset="0"/>
                <a:cs typeface="Tahoma" pitchFamily="34" charset="0"/>
              </a:rPr>
              <a:t> </a:t>
            </a:r>
            <a:endParaRPr lang="en-US" sz="20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502779"/>
              </p:ext>
            </p:extLst>
          </p:nvPr>
        </p:nvGraphicFramePr>
        <p:xfrm>
          <a:off x="163116" y="765175"/>
          <a:ext cx="8817770" cy="5495923"/>
        </p:xfrm>
        <a:graphic>
          <a:graphicData uri="http://schemas.openxmlformats.org/drawingml/2006/table">
            <a:tbl>
              <a:tblPr/>
              <a:tblGrid>
                <a:gridCol w="2648373"/>
                <a:gridCol w="713825"/>
                <a:gridCol w="1095980"/>
                <a:gridCol w="1126708"/>
                <a:gridCol w="1001234"/>
                <a:gridCol w="990991"/>
                <a:gridCol w="1240659"/>
              </a:tblGrid>
              <a:tr h="850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3" marR="383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3" marR="383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2557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3" marR="383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2558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3" marR="383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3" marR="383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3" marR="383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3" marR="383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ร้อยละของกลุ่มเสี่ยงได้รับการคัดกรองไต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95.07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(2393/2517)</a:t>
                      </a:r>
                    </a:p>
                  </a:txBody>
                  <a:tcPr marL="51422" marR="514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79.76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(2034/2550)</a:t>
                      </a:r>
                    </a:p>
                  </a:txBody>
                  <a:tcPr marL="51422" marR="514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91.65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(2328/2540)</a:t>
                      </a:r>
                    </a:p>
                  </a:txBody>
                  <a:tcPr marL="51422" marR="514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94.70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(2432/2568)</a:t>
                      </a:r>
                    </a:p>
                  </a:txBody>
                  <a:tcPr marL="51422" marR="514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91.50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(2303/2517)</a:t>
                      </a:r>
                    </a:p>
                  </a:txBody>
                  <a:tcPr marL="51422" marR="5142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</a:tr>
              <a:tr h="742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ผู้ป่วยที่มีภาวะไตเสื่อมระดับ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 1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403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480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631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664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603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</a:tr>
              <a:tr h="793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ผู้ป่วยที่มีภาวะไตเสื่อมระดับ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 2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908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958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903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950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928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</a:tr>
              <a:tr h="793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ผู้ป่วยที่มีภาวะไตเสื่อมระดับ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 3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931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818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663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679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711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</a:tr>
              <a:tr h="73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ผู้ป่วยที่มีภาวะไตเสื่อมระดับ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 4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114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99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95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105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114</a:t>
                      </a:r>
                    </a:p>
                  </a:txBody>
                  <a:tcPr marL="51422" marR="514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</a:tr>
              <a:tr h="853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ผู้ป่วยที่มีภาวะไตวาย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(ESRD)</a:t>
                      </a:r>
                    </a:p>
                  </a:txBody>
                  <a:tcPr marL="51429" marR="514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&lt;2%</a:t>
                      </a:r>
                    </a:p>
                  </a:txBody>
                  <a:tcPr marL="51429" marR="514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1.55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(37/2393)</a:t>
                      </a:r>
                    </a:p>
                  </a:txBody>
                  <a:tcPr marL="51429" marR="514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1.87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(38/2034)</a:t>
                      </a:r>
                    </a:p>
                  </a:txBody>
                  <a:tcPr marL="51429" marR="514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1.55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(36/2328)</a:t>
                      </a:r>
                    </a:p>
                  </a:txBody>
                  <a:tcPr marL="51429" marR="514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1.4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(34/2432)</a:t>
                      </a:r>
                    </a:p>
                  </a:txBody>
                  <a:tcPr marL="51429" marR="514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1.61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(37/2303)</a:t>
                      </a:r>
                    </a:p>
                  </a:txBody>
                  <a:tcPr marL="51429" marR="5142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79521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583881"/>
              </p:ext>
            </p:extLst>
          </p:nvPr>
        </p:nvGraphicFramePr>
        <p:xfrm>
          <a:off x="154949" y="1556793"/>
          <a:ext cx="8735379" cy="34563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21269">
                  <a:extLst>
                    <a:ext uri="{9D8B030D-6E8A-4147-A177-3AD203B41FA5}"/>
                  </a:extLst>
                </a:gridCol>
                <a:gridCol w="901337">
                  <a:extLst>
                    <a:ext uri="{9D8B030D-6E8A-4147-A177-3AD203B41FA5}"/>
                  </a:extLst>
                </a:gridCol>
                <a:gridCol w="852351">
                  <a:extLst>
                    <a:ext uri="{9D8B030D-6E8A-4147-A177-3AD203B41FA5}"/>
                  </a:extLst>
                </a:gridCol>
                <a:gridCol w="842555">
                  <a:extLst>
                    <a:ext uri="{9D8B030D-6E8A-4147-A177-3AD203B41FA5}"/>
                  </a:extLst>
                </a:gridCol>
                <a:gridCol w="754380">
                  <a:extLst>
                    <a:ext uri="{9D8B030D-6E8A-4147-A177-3AD203B41FA5}"/>
                  </a:extLst>
                </a:gridCol>
                <a:gridCol w="940526">
                  <a:extLst>
                    <a:ext uri="{9D8B030D-6E8A-4147-A177-3AD203B41FA5}"/>
                  </a:extLst>
                </a:gridCol>
                <a:gridCol w="822961">
                  <a:extLst>
                    <a:ext uri="{9D8B030D-6E8A-4147-A177-3AD203B41FA5}"/>
                  </a:extLst>
                </a:gridCol>
              </a:tblGrid>
              <a:tr h="851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ผู้ป่วยที่มีภาวะไตเสื่อมระดับ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 4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รายใหม่ได้รับการส่งต่อพบ</a:t>
                      </a:r>
                      <a:r>
                        <a:rPr kumimoji="0" 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อายุร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แพทย์โรคไต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51428" marR="51428" marT="0" marB="0" horzOverflow="overflow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8" marR="51428" marT="0" marB="0" horzOverflow="overflow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70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14/20</a:t>
                      </a:r>
                    </a:p>
                  </a:txBody>
                  <a:tcPr marL="51428" marR="51428" marT="0" marB="0" horzOverflow="overflow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86.67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13/15</a:t>
                      </a:r>
                    </a:p>
                  </a:txBody>
                  <a:tcPr marL="51428" marR="51428" marT="0" marB="0" horzOverflow="overflow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75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6/8</a:t>
                      </a:r>
                    </a:p>
                  </a:txBody>
                  <a:tcPr marL="51428" marR="51428" marT="0" marB="0" horzOverflow="overflow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90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9/10</a:t>
                      </a:r>
                    </a:p>
                  </a:txBody>
                  <a:tcPr marL="51428" marR="51428" marT="0" marB="0" horzOverflow="overflow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9/9</a:t>
                      </a:r>
                    </a:p>
                  </a:txBody>
                  <a:tcPr marL="51428" marR="51428" marT="0" marB="0" horzOverflow="overflow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/>
                </a:extLst>
              </a:tr>
              <a:tr h="946666">
                <a:tc>
                  <a:txBody>
                    <a:bodyPr/>
                    <a:lstStyle/>
                    <a:p>
                      <a:pPr>
                        <a:spcBef>
                          <a:spcPts val="175"/>
                        </a:spcBef>
                        <a:spcAft>
                          <a:spcPts val="175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ร้อยละของผู้ป่วยมีอัตราการลดลงของ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eGFR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&lt; 4 ml/min/1.73 m2/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yr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5" marR="51435" marT="0" marB="0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&gt;80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%</a:t>
                      </a:r>
                    </a:p>
                  </a:txBody>
                  <a:tcPr marL="51435" marR="51435" marT="0" marB="0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73.61 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(756/1027)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 anchor="b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74.45 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(778/1045)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 anchor="b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79.72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(731/91)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 anchor="b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79.85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(626/758)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 anchor="b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79.77 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(548/687)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 anchor="b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/>
                </a:extLst>
              </a:tr>
              <a:tr h="665814">
                <a:tc>
                  <a:txBody>
                    <a:bodyPr/>
                    <a:lstStyle/>
                    <a:p>
                      <a:pPr>
                        <a:spcBef>
                          <a:spcPts val="175"/>
                        </a:spcBef>
                        <a:spcAft>
                          <a:spcPts val="175"/>
                        </a:spcAf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ร้อยละผู้ป่วยโรคไตเรื้อรังระยะที่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ขึ้นไปได้รับยา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NSAID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5" marR="51435" marT="0" marB="0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&lt;10%</a:t>
                      </a:r>
                    </a:p>
                  </a:txBody>
                  <a:tcPr marL="51435" marR="51435" marT="0" marB="0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NA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NA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 anchor="b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0.79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 anchor="b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0.81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 anchor="b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92871">
                <a:tc>
                  <a:txBody>
                    <a:bodyPr/>
                    <a:lstStyle/>
                    <a:p>
                      <a:pPr>
                        <a:spcBef>
                          <a:spcPts val="175"/>
                        </a:spcBef>
                        <a:spcAft>
                          <a:spcPts val="175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อัตราการขาดนัดของผู้ป่วย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5" marR="51435" marT="0" marB="0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&lt;3%</a:t>
                      </a:r>
                    </a:p>
                  </a:txBody>
                  <a:tcPr marL="51435" marR="51435" marT="0" marB="0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4.84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(11/1054)</a:t>
                      </a:r>
                    </a:p>
                  </a:txBody>
                  <a:tcPr marL="51435" marR="51435" marT="0" marB="0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5.56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(9/917)</a:t>
                      </a:r>
                    </a:p>
                  </a:txBody>
                  <a:tcPr marL="51435" marR="51435" marT="0" marB="0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4.75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(6/758)</a:t>
                      </a:r>
                    </a:p>
                  </a:txBody>
                  <a:tcPr marL="51435" marR="51435" marT="0" marB="0" anchor="b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3.95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(5/784)</a:t>
                      </a:r>
                    </a:p>
                  </a:txBody>
                  <a:tcPr marL="51435" marR="51435" marT="0" marB="0" anchor="b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3.13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(7/1054)</a:t>
                      </a:r>
                    </a:p>
                  </a:txBody>
                  <a:tcPr marL="51435" marR="51435" marT="0" marB="0" anchor="b">
                    <a:gradFill>
                      <a:gsLst>
                        <a:gs pos="91000">
                          <a:schemeClr val="accent5">
                            <a:alpha val="50000"/>
                          </a:schemeClr>
                        </a:gs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07347"/>
              </p:ext>
            </p:extLst>
          </p:nvPr>
        </p:nvGraphicFramePr>
        <p:xfrm>
          <a:off x="179512" y="774371"/>
          <a:ext cx="8721330" cy="8413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5327">
                  <a:extLst>
                    <a:ext uri="{9D8B030D-6E8A-4147-A177-3AD203B41FA5}"/>
                  </a:extLst>
                </a:gridCol>
                <a:gridCol w="899864">
                  <a:extLst>
                    <a:ext uri="{9D8B030D-6E8A-4147-A177-3AD203B41FA5}"/>
                  </a:extLst>
                </a:gridCol>
                <a:gridCol w="870520">
                  <a:extLst>
                    <a:ext uri="{9D8B030D-6E8A-4147-A177-3AD203B41FA5}"/>
                  </a:extLst>
                </a:gridCol>
                <a:gridCol w="841177">
                  <a:extLst>
                    <a:ext uri="{9D8B030D-6E8A-4147-A177-3AD203B41FA5}"/>
                  </a:extLst>
                </a:gridCol>
                <a:gridCol w="753146">
                  <a:extLst>
                    <a:ext uri="{9D8B030D-6E8A-4147-A177-3AD203B41FA5}"/>
                  </a:extLst>
                </a:gridCol>
                <a:gridCol w="948769">
                  <a:extLst>
                    <a:ext uri="{9D8B030D-6E8A-4147-A177-3AD203B41FA5}"/>
                  </a:extLst>
                </a:gridCol>
                <a:gridCol w="802527">
                  <a:extLst>
                    <a:ext uri="{9D8B030D-6E8A-4147-A177-3AD203B41FA5}"/>
                  </a:extLst>
                </a:gridCol>
              </a:tblGrid>
              <a:tr h="841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8396" marR="38396" marT="0" marB="0">
                    <a:gradFill>
                      <a:gsLst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8396" marR="38396" marT="0" marB="0">
                    <a:gradFill>
                      <a:gsLst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8396" marR="38396" marT="0" marB="0">
                    <a:gradFill>
                      <a:gsLst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2558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8396" marR="38396" marT="0" marB="0">
                    <a:gradFill>
                      <a:gsLst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8396" marR="38396" marT="0" marB="0">
                    <a:gradFill>
                      <a:gsLst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38396" marR="38396" marT="0" marB="0">
                    <a:gradFill>
                      <a:gsLst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6" marR="38396" marT="0" marB="0">
                    <a:gradFill>
                      <a:gsLst>
                        <a:gs pos="43000">
                          <a:schemeClr val="bg1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" name="Rectangle 7"/>
          <p:cNvSpPr/>
          <p:nvPr/>
        </p:nvSpPr>
        <p:spPr>
          <a:xfrm>
            <a:off x="179512" y="32055"/>
            <a:ext cx="8964488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9240" name="สี่เหลี่ยมผืนผ้า 1"/>
          <p:cNvSpPr>
            <a:spLocks noChangeArrowheads="1"/>
          </p:cNvSpPr>
          <p:nvPr/>
        </p:nvSpPr>
        <p:spPr bwMode="auto">
          <a:xfrm>
            <a:off x="323528" y="297042"/>
            <a:ext cx="81712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sz="2000" b="1" dirty="0">
                <a:latin typeface="Tahoma" pitchFamily="34" charset="0"/>
                <a:cs typeface="Tahoma" pitchFamily="34" charset="0"/>
              </a:rPr>
              <a:t>ผลลัพธ์และการพัฒนาที่ผ่านมา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Performance&amp;Interventions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)</a:t>
            </a:r>
            <a:endParaRPr lang="th-TH" sz="2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ภาพรวมสามารถชะลอและลดการเสื่อมของไตได้</a:t>
            </a:r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799330394"/>
              </p:ext>
            </p:extLst>
          </p:nvPr>
        </p:nvGraphicFramePr>
        <p:xfrm>
          <a:off x="251520" y="1298452"/>
          <a:ext cx="8473132" cy="4693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แผนภูมิ" r:id="rId3" imgW="8220143" imgH="4552860" progId="MSGraph.Chart.8">
                  <p:embed followColorScheme="full"/>
                </p:oleObj>
              </mc:Choice>
              <mc:Fallback>
                <p:oleObj name="แผนภูมิ" r:id="rId3" imgW="8220143" imgH="4552860" progId="MSGraph.Chart.8">
                  <p:embed followColorScheme="full"/>
                  <p:pic>
                    <p:nvPicPr>
                      <p:cNvPr id="0" name="Picture 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98452"/>
                        <a:ext cx="8473132" cy="4693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15616" y="6021388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th-TH" b="1">
                <a:latin typeface="Angsana New" pitchFamily="18" charset="-34"/>
              </a:rPr>
              <a:t>ข้อมูลจากโปรแกรม</a:t>
            </a:r>
            <a:r>
              <a:rPr lang="en-US" b="1">
                <a:latin typeface="Angsana New" pitchFamily="18" charset="-34"/>
              </a:rPr>
              <a:t>  HosXp</a:t>
            </a:r>
            <a:r>
              <a:rPr lang="th-TH" b="1">
                <a:latin typeface="Angsana New" pitchFamily="18" charset="-34"/>
              </a:rPr>
              <a:t>  รพ.บ้านธิ</a:t>
            </a:r>
          </a:p>
        </p:txBody>
      </p:sp>
    </p:spTree>
    <p:extLst>
      <p:ext uri="{BB962C8B-B14F-4D97-AF65-F5344CB8AC3E}">
        <p14:creationId xmlns:p14="http://schemas.microsoft.com/office/powerpoint/2010/main" val="22146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sz="1800">
              <a:cs typeface="Cordia New" pitchFamily="34" charset="-34"/>
            </a:endParaRPr>
          </a:p>
          <a:p>
            <a:pPr eaLnBrk="1" hangingPunct="1"/>
            <a:endParaRPr lang="th-TH" sz="1800">
              <a:cs typeface="Cordia New" pitchFamily="34" charset="-34"/>
            </a:endParaRPr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1518048" y="928689"/>
            <a:ext cx="584001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sz="2000" b="1">
                <a:latin typeface="Tahoma" pitchFamily="34" charset="0"/>
                <a:cs typeface="Tahoma" pitchFamily="34" charset="0"/>
              </a:rPr>
              <a:t> </a:t>
            </a:r>
            <a:endParaRPr lang="en-US" sz="20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ตัวแทนเนื้อหา 2"/>
          <p:cNvSpPr>
            <a:spLocks noGrp="1"/>
          </p:cNvSpPr>
          <p:nvPr>
            <p:ph idx="1"/>
          </p:nvPr>
        </p:nvSpPr>
        <p:spPr>
          <a:xfrm>
            <a:off x="628650" y="379414"/>
            <a:ext cx="8247460" cy="6061075"/>
          </a:xfrm>
        </p:spPr>
        <p:txBody>
          <a:bodyPr>
            <a:normAutofit/>
          </a:bodyPr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th-TH" sz="36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ความ</a:t>
            </a:r>
            <a:r>
              <a:rPr lang="th-TH" sz="36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ภาคภูมิใจ</a:t>
            </a:r>
          </a:p>
          <a:p>
            <a:pPr>
              <a:defRPr/>
            </a:pP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  เกิดแนวทางการดุแลผู้ป่วย </a:t>
            </a:r>
            <a:r>
              <a:rPr lang="en-US" sz="3600" b="1" dirty="0" smtClean="0">
                <a:latin typeface="Browallia New" pitchFamily="34" charset="-34"/>
                <a:cs typeface="Browallia New" pitchFamily="34" charset="-34"/>
              </a:rPr>
              <a:t>CKD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 อำเภอ</a:t>
            </a:r>
            <a:r>
              <a:rPr lang="th-TH" sz="3600" b="1" dirty="0" err="1" smtClean="0">
                <a:latin typeface="Browallia New" pitchFamily="34" charset="-34"/>
                <a:cs typeface="Browallia New" pitchFamily="34" charset="-34"/>
              </a:rPr>
              <a:t>บ้านธิ</a:t>
            </a:r>
            <a:endParaRPr lang="th-TH" sz="3600" b="1" dirty="0" smtClean="0">
              <a:latin typeface="Browallia New" pitchFamily="34" charset="-34"/>
              <a:cs typeface="Browallia New" pitchFamily="34" charset="-34"/>
            </a:endParaRPr>
          </a:p>
          <a:p>
            <a:pPr>
              <a:defRPr/>
            </a:pP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  สามารถชะลอไตเสื่อมได้</a:t>
            </a:r>
          </a:p>
          <a:p>
            <a:pPr>
              <a:defRPr/>
            </a:pPr>
            <a:r>
              <a:rPr lang="th-TH" sz="3600" b="1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 นาฬิกาบอกระยะไต</a:t>
            </a:r>
          </a:p>
          <a:p>
            <a:pPr>
              <a:defRPr/>
            </a:pP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  ที่นอนลมจากถุงน้ำยาล้างไต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th-TH" sz="3600" b="1" dirty="0" smtClean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โอกาสพัฒนา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      </a:t>
            </a:r>
            <a:r>
              <a:rPr lang="th-TH" sz="3600" b="1" dirty="0">
                <a:latin typeface="Browallia New" pitchFamily="34" charset="-34"/>
                <a:cs typeface="Browallia New" pitchFamily="34" charset="-34"/>
              </a:rPr>
              <a:t>ทำโปรแกรมปรับเปลี่ยนพฤติกรรมโดยการเสริมสร้างสมรรถนะแห่งตนเพื่อชะลอไตเสื่อมในกลุ่ม </a:t>
            </a:r>
            <a:r>
              <a:rPr lang="en-US" sz="3600" b="1" dirty="0">
                <a:latin typeface="Browallia New" pitchFamily="34" charset="-34"/>
                <a:cs typeface="Browallia New" pitchFamily="34" charset="-34"/>
              </a:rPr>
              <a:t>CKD </a:t>
            </a:r>
            <a:r>
              <a:rPr lang="th-TH" sz="3600" b="1" dirty="0">
                <a:latin typeface="Browallia New" pitchFamily="34" charset="-34"/>
                <a:cs typeface="Browallia New" pitchFamily="34" charset="-34"/>
              </a:rPr>
              <a:t>ทุก</a:t>
            </a:r>
            <a:r>
              <a:rPr lang="en-US" sz="3600" b="1" dirty="0">
                <a:latin typeface="Browallia New" pitchFamily="34" charset="-34"/>
                <a:cs typeface="Browallia New" pitchFamily="34" charset="-34"/>
              </a:rPr>
              <a:t> Stage</a:t>
            </a:r>
            <a:endParaRPr lang="th-TH" sz="3600" b="1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th-TH" sz="3600" b="1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63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926915"/>
              </p:ext>
            </p:extLst>
          </p:nvPr>
        </p:nvGraphicFramePr>
        <p:xfrm>
          <a:off x="183357" y="877888"/>
          <a:ext cx="8768953" cy="5501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499"/>
                <a:gridCol w="923529"/>
                <a:gridCol w="950960"/>
                <a:gridCol w="1005824"/>
                <a:gridCol w="953445"/>
                <a:gridCol w="830274"/>
                <a:gridCol w="831422"/>
              </a:tblGrid>
              <a:tr h="952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2" marR="3838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2" marR="3838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2" marR="3838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2" marR="3838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2" marR="3838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2" marR="3838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2563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2" marR="38382" marT="0" marB="0" horzOverflow="overflow"/>
                </a:tc>
              </a:tr>
              <a:tr h="991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ร้อยละของกลุ่มเสี่ยงได้รับการคัดกรองไต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90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91.65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(2328/2540)</a:t>
                      </a:r>
                    </a:p>
                  </a:txBody>
                  <a:tcPr marL="51421" marR="5142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94.70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(2432/2568)</a:t>
                      </a:r>
                    </a:p>
                  </a:txBody>
                  <a:tcPr marL="51421" marR="5142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91.50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(2303/2517)</a:t>
                      </a:r>
                    </a:p>
                  </a:txBody>
                  <a:tcPr marL="51421" marR="51421" marT="0" marB="0" anchor="b" horzOverflow="overflow"/>
                </a:tc>
                <a:tc>
                  <a:txBody>
                    <a:bodyPr/>
                    <a:lstStyle/>
                    <a:p>
                      <a:r>
                        <a:rPr lang="en-US" sz="2400" b="1" i="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400" b="1" i="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76.78</a:t>
                      </a:r>
                      <a:endParaRPr lang="en-US" sz="2400" b="1" i="0" baseline="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th-TH" sz="2400" b="1" i="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2338/3045</a:t>
                      </a:r>
                      <a:endParaRPr lang="th-TH" sz="2400" b="1" i="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23" marB="45723"/>
                </a:tc>
                <a:tc>
                  <a:txBody>
                    <a:bodyPr/>
                    <a:lstStyle/>
                    <a:p>
                      <a:r>
                        <a:rPr lang="th-TH" sz="2400" b="1" i="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67.39</a:t>
                      </a:r>
                    </a:p>
                    <a:p>
                      <a:r>
                        <a:rPr lang="th-TH" sz="2400" b="1" i="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2031/3014</a:t>
                      </a:r>
                      <a:endParaRPr lang="th-TH" sz="2400" b="1" i="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23" marB="45723"/>
                </a:tc>
              </a:tr>
              <a:tr h="83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ผู้ป่วยที่มีภาวะไตเสื่อมระดับ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 1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631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664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603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806</a:t>
                      </a:r>
                      <a:endParaRPr lang="th-TH" sz="2400" b="1" i="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716</a:t>
                      </a:r>
                      <a:endParaRPr lang="th-TH" sz="2400" b="1" i="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23" marB="45723"/>
                </a:tc>
              </a:tr>
              <a:tr h="83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ผู้ป่วยที่มีภาวะไตเสื่อมระดับ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 2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903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950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928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1654</a:t>
                      </a:r>
                      <a:endParaRPr lang="th-TH" sz="2400" b="1" i="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1550</a:t>
                      </a:r>
                      <a:endParaRPr lang="th-TH" sz="2400" b="1" i="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23" marB="45723"/>
                </a:tc>
              </a:tr>
              <a:tr h="83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ผู้ป่วยที่มีภาวะไตเสื่อมระดับ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 3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663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679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711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495</a:t>
                      </a:r>
                      <a:endParaRPr lang="th-TH" sz="2400" b="1" i="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648</a:t>
                      </a:r>
                      <a:endParaRPr lang="th-TH" sz="2400" b="1" i="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23" marB="45723"/>
                </a:tc>
              </a:tr>
              <a:tr h="83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ผู้ป่วยที่มีภาวะไตเสื่อมระดับ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 4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95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105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114</a:t>
                      </a:r>
                    </a:p>
                  </a:txBody>
                  <a:tcPr marL="51421" marR="51421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103</a:t>
                      </a:r>
                      <a:endParaRPr lang="th-TH" sz="2400" b="1" i="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110</a:t>
                      </a:r>
                      <a:endParaRPr lang="th-TH" sz="2400" b="1" i="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23" marB="45723"/>
                </a:tc>
              </a:tr>
            </a:tbl>
          </a:graphicData>
        </a:graphic>
      </p:graphicFrame>
      <p:sp>
        <p:nvSpPr>
          <p:cNvPr id="12348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3" y="182020"/>
            <a:ext cx="8784976" cy="769441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th-TH" sz="4400" b="1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ผลลัพธ์และการพัฒนาที่ผ่านมา</a:t>
            </a:r>
            <a:r>
              <a:rPr lang="th-TH" sz="4000" b="1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 err="1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Performance&amp;Interventions</a:t>
            </a:r>
            <a:r>
              <a:rPr lang="en-US" sz="3600" b="1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4400" b="1" dirty="0" smtClean="0">
              <a:solidFill>
                <a:srgbClr val="0033CC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37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88640"/>
            <a:ext cx="8712968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คุณภาพของขั้นตอนต่างๆ ในกระบวนการดูแล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7"/>
            <a:ext cx="871296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4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427917"/>
              </p:ext>
            </p:extLst>
          </p:nvPr>
        </p:nvGraphicFramePr>
        <p:xfrm>
          <a:off x="251520" y="1124744"/>
          <a:ext cx="8740381" cy="5049185"/>
        </p:xfrm>
        <a:graphic>
          <a:graphicData uri="http://schemas.openxmlformats.org/drawingml/2006/table">
            <a:tbl>
              <a:tblPr/>
              <a:tblGrid>
                <a:gridCol w="2852738"/>
                <a:gridCol w="777479"/>
                <a:gridCol w="1033463"/>
                <a:gridCol w="1041797"/>
                <a:gridCol w="978694"/>
                <a:gridCol w="1051322"/>
                <a:gridCol w="1004888"/>
              </a:tblGrid>
              <a:tr h="423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3" marR="383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3" marR="383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3" marR="383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3" marR="383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3" marR="383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3" marR="383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2563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83" marR="3838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8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ผู้ป่วยที่มีภาวะไตวาย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(ESRD)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&lt;2%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(36/2328)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(34/2432)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(37/2303)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2.39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73/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3045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1.09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33/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3014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736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ผู้ป่วยที่มีภาวะไตเสื่อมระดับ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4 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รายใหม่ได้รับการส่งต่อพบอายุรแพทย์โรคไต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8" marR="514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&gt;80%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6/8</a:t>
                      </a:r>
                    </a:p>
                  </a:txBody>
                  <a:tcPr marL="51428" marR="514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9/10</a:t>
                      </a:r>
                    </a:p>
                  </a:txBody>
                  <a:tcPr marL="51428" marR="514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9/9</a:t>
                      </a:r>
                    </a:p>
                  </a:txBody>
                  <a:tcPr marL="51428" marR="514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835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ร้อยละของผู้ป่วยมีอัตราการลดลงของ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eGFR &lt; 4 ml/min/1.73 m2/yr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&lt;10%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79.72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(731/91)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79.85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(626/758)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79.77 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(548/687)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8.83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31/351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51.03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223/437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73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ร้อยละผู้ป่วยโรคไตเรื้อรังระยะที่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ขึ้นไปได้รับยา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NSAID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&lt;3%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0.79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0.81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xx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xx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734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ts val="1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อัตราการขาดนัดของผู้ป่วย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(6/758)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(5/784)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(7/1054)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0.12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7/561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0.12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9/719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728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8" marR="5142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13380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712968" cy="461665"/>
          </a:xfr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th-TH" sz="24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ผลลัพธ์และการพัฒนาที่ผ่านมา</a:t>
            </a:r>
            <a:r>
              <a:rPr lang="th-TH" sz="20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800" b="1" dirty="0" err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Performance&amp;Interventions</a:t>
            </a:r>
            <a:r>
              <a:rPr lang="en-US" sz="18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sz="2400" b="1" dirty="0" smtClean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7577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6557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th-TH" sz="3600" b="1" dirty="0" smtClean="0"/>
              <a:t>Clinical Quality Summary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1752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th-TH" sz="3200" b="1" dirty="0" smtClean="0">
                <a:solidFill>
                  <a:schemeClr val="tx1"/>
                </a:solidFill>
              </a:rPr>
              <a:t>Postpartum   </a:t>
            </a:r>
            <a:r>
              <a:rPr lang="en-GB" altLang="th-TH" sz="3200" b="1" dirty="0" err="1" smtClean="0">
                <a:solidFill>
                  <a:schemeClr val="tx1"/>
                </a:solidFill>
              </a:rPr>
              <a:t>hemorrhage</a:t>
            </a:r>
            <a:endParaRPr lang="en-GB" altLang="th-TH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2760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2389636075"/>
              </p:ext>
            </p:extLst>
          </p:nvPr>
        </p:nvGraphicFramePr>
        <p:xfrm>
          <a:off x="637504" y="1272542"/>
          <a:ext cx="4512977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0" name="Group 6"/>
          <p:cNvGrpSpPr/>
          <p:nvPr/>
        </p:nvGrpSpPr>
        <p:grpSpPr>
          <a:xfrm>
            <a:off x="5626959" y="1147762"/>
            <a:ext cx="1875248" cy="642942"/>
            <a:chOff x="3815134" y="-100043"/>
            <a:chExt cx="1365275" cy="34686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2" name="Rounded Rectangle 51"/>
            <p:cNvSpPr/>
            <p:nvPr/>
          </p:nvSpPr>
          <p:spPr>
            <a:xfrm>
              <a:off x="3815134" y="-100043"/>
              <a:ext cx="1365275" cy="346868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3932312" y="-59776"/>
              <a:ext cx="1124968" cy="2663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(ANC) </a:t>
              </a:r>
              <a:r>
                <a:rPr lang="en-GB" sz="1000" dirty="0" err="1">
                  <a:solidFill>
                    <a:prstClr val="black"/>
                  </a:solidFill>
                </a:rPr>
                <a:t>Hct</a:t>
              </a:r>
              <a:r>
                <a:rPr lang="en-GB" sz="1000" dirty="0">
                  <a:solidFill>
                    <a:prstClr val="black"/>
                  </a:solidFill>
                </a:rPr>
                <a:t> &lt;31,G2</a:t>
              </a:r>
            </a:p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000" dirty="0">
                  <a:solidFill>
                    <a:prstClr val="black"/>
                  </a:solidFill>
                </a:rPr>
                <a:t>( ที่</a:t>
              </a:r>
              <a:r>
                <a:rPr lang="en-US" sz="1000" dirty="0">
                  <a:solidFill>
                    <a:prstClr val="black"/>
                  </a:solidFill>
                </a:rPr>
                <a:t> G1 </a:t>
              </a:r>
              <a:r>
                <a:rPr lang="th-TH" sz="1000" dirty="0">
                  <a:solidFill>
                    <a:prstClr val="black"/>
                  </a:solidFill>
                </a:rPr>
                <a:t>เป็น</a:t>
              </a:r>
              <a:r>
                <a:rPr lang="en-US" sz="1000" dirty="0">
                  <a:solidFill>
                    <a:prstClr val="black"/>
                  </a:solidFill>
                </a:rPr>
                <a:t>PPH),Post-term</a:t>
              </a:r>
              <a:endParaRPr lang="en-GB" sz="1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Group 13"/>
          <p:cNvGrpSpPr/>
          <p:nvPr/>
        </p:nvGrpSpPr>
        <p:grpSpPr>
          <a:xfrm>
            <a:off x="5705379" y="2027786"/>
            <a:ext cx="1616869" cy="470041"/>
            <a:chOff x="3843908" y="-309640"/>
            <a:chExt cx="1415196" cy="49765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9" name="Rounded Rectangle 58"/>
            <p:cNvSpPr/>
            <p:nvPr/>
          </p:nvSpPr>
          <p:spPr>
            <a:xfrm>
              <a:off x="3843908" y="-309640"/>
              <a:ext cx="1415196" cy="497657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4"/>
            <p:cNvSpPr/>
            <p:nvPr/>
          </p:nvSpPr>
          <p:spPr>
            <a:xfrm>
              <a:off x="3939778" y="-215126"/>
              <a:ext cx="1173867" cy="4031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400" dirty="0">
                  <a:solidFill>
                    <a:prstClr val="black"/>
                  </a:solidFill>
                </a:rPr>
                <a:t>ถุงตวงเลือดใส่ตวงหลังคลอดทารก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Group 31"/>
          <p:cNvGrpSpPr/>
          <p:nvPr/>
        </p:nvGrpSpPr>
        <p:grpSpPr>
          <a:xfrm>
            <a:off x="5742019" y="2656948"/>
            <a:ext cx="1581301" cy="540441"/>
            <a:chOff x="3809955" y="-251024"/>
            <a:chExt cx="1375290" cy="53959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2" name="Rounded Rectangle 61"/>
            <p:cNvSpPr/>
            <p:nvPr/>
          </p:nvSpPr>
          <p:spPr>
            <a:xfrm>
              <a:off x="3809955" y="-251024"/>
              <a:ext cx="1375290" cy="539593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ounded Rectangle 4"/>
            <p:cNvSpPr/>
            <p:nvPr/>
          </p:nvSpPr>
          <p:spPr>
            <a:xfrm>
              <a:off x="3894267" y="-150707"/>
              <a:ext cx="1173867" cy="2857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prstClr val="black"/>
                </a:solidFill>
              </a:endParaRPr>
            </a:p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 err="1">
                  <a:solidFill>
                    <a:prstClr val="black"/>
                  </a:solidFill>
                </a:rPr>
                <a:t>Synto</a:t>
              </a:r>
              <a:r>
                <a:rPr lang="en-US" sz="1100" dirty="0">
                  <a:solidFill>
                    <a:prstClr val="black"/>
                  </a:solidFill>
                </a:rPr>
                <a:t> 10 unit </a:t>
              </a:r>
              <a:r>
                <a:rPr lang="en-US" sz="1100" dirty="0" err="1">
                  <a:solidFill>
                    <a:prstClr val="black"/>
                  </a:solidFill>
                </a:rPr>
                <a:t>im</a:t>
              </a:r>
              <a:r>
                <a:rPr lang="en-US" sz="1100" dirty="0">
                  <a:solidFill>
                    <a:prstClr val="black"/>
                  </a:solidFill>
                </a:rPr>
                <a:t> </a:t>
              </a:r>
              <a:endParaRPr lang="th-TH" sz="1100" dirty="0">
                <a:solidFill>
                  <a:prstClr val="black"/>
                </a:solidFill>
              </a:endParaRPr>
            </a:p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100" dirty="0">
                  <a:solidFill>
                    <a:prstClr val="black"/>
                  </a:solidFill>
                </a:rPr>
                <a:t>หลังคลอดไหล่หน้า</a:t>
              </a:r>
              <a:r>
                <a:rPr lang="en-US" sz="1100" dirty="0">
                  <a:solidFill>
                    <a:prstClr val="black"/>
                  </a:solidFill>
                </a:rPr>
                <a:t>  IM</a:t>
              </a:r>
              <a:endParaRPr lang="en-GB" sz="1100" dirty="0">
                <a:solidFill>
                  <a:prstClr val="black"/>
                </a:solidFill>
              </a:endParaRPr>
            </a:p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22"/>
          <p:cNvGrpSpPr/>
          <p:nvPr/>
        </p:nvGrpSpPr>
        <p:grpSpPr>
          <a:xfrm>
            <a:off x="5737338" y="3308355"/>
            <a:ext cx="1821669" cy="500066"/>
            <a:chOff x="3827219" y="2817"/>
            <a:chExt cx="1365275" cy="50006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5" name="Rounded Rectangle 64"/>
            <p:cNvSpPr/>
            <p:nvPr/>
          </p:nvSpPr>
          <p:spPr>
            <a:xfrm>
              <a:off x="3827219" y="2817"/>
              <a:ext cx="1365275" cy="500066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ounded Rectangle 4"/>
            <p:cNvSpPr/>
            <p:nvPr/>
          </p:nvSpPr>
          <p:spPr>
            <a:xfrm>
              <a:off x="3947684" y="74255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prstClr val="black"/>
                  </a:solidFill>
                </a:rPr>
                <a:t>Improve technique </a:t>
              </a:r>
              <a:r>
                <a:rPr lang="th-TH" sz="1100" dirty="0">
                  <a:solidFill>
                    <a:prstClr val="black"/>
                  </a:solidFill>
                </a:rPr>
                <a:t> การเย็บแผล </a:t>
              </a:r>
              <a:r>
                <a:rPr lang="en-US" sz="1100" dirty="0">
                  <a:solidFill>
                    <a:prstClr val="black"/>
                  </a:solidFill>
                </a:rPr>
                <a:t>Perineum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Group 19"/>
          <p:cNvGrpSpPr/>
          <p:nvPr/>
        </p:nvGrpSpPr>
        <p:grpSpPr>
          <a:xfrm>
            <a:off x="5787503" y="3931733"/>
            <a:ext cx="1023956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8" name="Rounded Rectangle 67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ounded Rectangle 4"/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</a:rPr>
                <a:t>Uterine massage</a:t>
              </a:r>
              <a:endParaRPr lang="en-GB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0" name="Group 28"/>
          <p:cNvGrpSpPr/>
          <p:nvPr/>
        </p:nvGrpSpPr>
        <p:grpSpPr>
          <a:xfrm>
            <a:off x="5686310" y="4395823"/>
            <a:ext cx="1500198" cy="464559"/>
            <a:chOff x="3590748" y="-65910"/>
            <a:chExt cx="1365274" cy="44692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1" name="Rounded Rectangle 70"/>
            <p:cNvSpPr/>
            <p:nvPr/>
          </p:nvSpPr>
          <p:spPr>
            <a:xfrm>
              <a:off x="3590748" y="-65910"/>
              <a:ext cx="1365274" cy="446929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ounded Rectangle 4"/>
            <p:cNvSpPr/>
            <p:nvPr/>
          </p:nvSpPr>
          <p:spPr>
            <a:xfrm>
              <a:off x="3628881" y="2817"/>
              <a:ext cx="1284963" cy="3436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" dirty="0">
                <a:solidFill>
                  <a:prstClr val="black"/>
                </a:solidFill>
              </a:endParaRPr>
            </a:p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" dirty="0">
                <a:solidFill>
                  <a:prstClr val="black"/>
                </a:solidFill>
              </a:endParaRPr>
            </a:p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</a:rPr>
                <a:t>Drip Synto,Cytotec oral,Methergine ,IV fluid</a:t>
              </a:r>
              <a:endParaRPr lang="en-GB" sz="800" dirty="0">
                <a:solidFill>
                  <a:prstClr val="black"/>
                </a:solidFill>
              </a:endParaRPr>
            </a:p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400" dirty="0">
                <a:solidFill>
                  <a:prstClr val="black"/>
                </a:solidFill>
              </a:endParaRPr>
            </a:p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Group 37"/>
          <p:cNvGrpSpPr/>
          <p:nvPr/>
        </p:nvGrpSpPr>
        <p:grpSpPr>
          <a:xfrm>
            <a:off x="5696776" y="5195267"/>
            <a:ext cx="1714512" cy="500066"/>
            <a:chOff x="3613914" y="-212846"/>
            <a:chExt cx="1365275" cy="37744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4" name="Rounded Rectangle 73"/>
            <p:cNvSpPr/>
            <p:nvPr/>
          </p:nvSpPr>
          <p:spPr>
            <a:xfrm>
              <a:off x="3613914" y="-212846"/>
              <a:ext cx="1365275" cy="377445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ounded Rectangle 4"/>
            <p:cNvSpPr/>
            <p:nvPr/>
          </p:nvSpPr>
          <p:spPr>
            <a:xfrm>
              <a:off x="3656579" y="-170908"/>
              <a:ext cx="1259198" cy="272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Continue of Uterus Massage</a:t>
              </a:r>
              <a:endParaRPr lang="en-GB" sz="9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Group 34"/>
          <p:cNvGrpSpPr/>
          <p:nvPr/>
        </p:nvGrpSpPr>
        <p:grpSpPr>
          <a:xfrm>
            <a:off x="5880130" y="6003278"/>
            <a:ext cx="1023956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7" name="Rounded Rectangle 76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Rounded Rectangle 4"/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Promptly refer</a:t>
              </a:r>
              <a:endParaRPr lang="en-GB" sz="900" dirty="0">
                <a:solidFill>
                  <a:prstClr val="black"/>
                </a:solidFill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914525" y="206376"/>
            <a:ext cx="5331619" cy="550863"/>
          </a:xfrm>
          <a:prstGeom prst="roundRect">
            <a:avLst>
              <a:gd name="adj" fmla="val 29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12" tIns="45456" rIns="90912" bIns="454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cs typeface="+mj-cs"/>
              </a:rPr>
              <a:t>Driver Diagram</a:t>
            </a:r>
            <a:r>
              <a:rPr lang="th-TH" sz="3200" b="1" dirty="0">
                <a:solidFill>
                  <a:prstClr val="white"/>
                </a:solidFill>
                <a:cs typeface="+mj-cs"/>
              </a:rPr>
              <a:t> </a:t>
            </a:r>
            <a:r>
              <a:rPr lang="en-US" sz="2000" b="1" dirty="0">
                <a:solidFill>
                  <a:prstClr val="white"/>
                </a:solidFill>
                <a:cs typeface="+mj-cs"/>
              </a:rPr>
              <a:t> For PPH</a:t>
            </a:r>
            <a:endParaRPr lang="en-GB" sz="3200" b="1" dirty="0">
              <a:solidFill>
                <a:prstClr val="white"/>
              </a:solidFill>
              <a:cs typeface="+mj-cs"/>
            </a:endParaRPr>
          </a:p>
        </p:txBody>
      </p:sp>
      <p:cxnSp>
        <p:nvCxnSpPr>
          <p:cNvPr id="80" name="Straight Connector 35"/>
          <p:cNvCxnSpPr/>
          <p:nvPr/>
        </p:nvCxnSpPr>
        <p:spPr>
          <a:xfrm flipV="1">
            <a:off x="4893469" y="1612900"/>
            <a:ext cx="735806" cy="635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35"/>
          <p:cNvCxnSpPr>
            <a:endCxn id="59" idx="1"/>
          </p:cNvCxnSpPr>
          <p:nvPr/>
        </p:nvCxnSpPr>
        <p:spPr>
          <a:xfrm flipV="1">
            <a:off x="4969669" y="2262189"/>
            <a:ext cx="735806" cy="1301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35"/>
          <p:cNvCxnSpPr>
            <a:endCxn id="62" idx="1"/>
          </p:cNvCxnSpPr>
          <p:nvPr/>
        </p:nvCxnSpPr>
        <p:spPr>
          <a:xfrm>
            <a:off x="4926806" y="2900364"/>
            <a:ext cx="815579" cy="269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35"/>
          <p:cNvCxnSpPr/>
          <p:nvPr/>
        </p:nvCxnSpPr>
        <p:spPr>
          <a:xfrm>
            <a:off x="4893469" y="4624389"/>
            <a:ext cx="802481" cy="31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5"/>
          <p:cNvCxnSpPr>
            <a:endCxn id="68" idx="1"/>
          </p:cNvCxnSpPr>
          <p:nvPr/>
        </p:nvCxnSpPr>
        <p:spPr>
          <a:xfrm>
            <a:off x="4929188" y="4122738"/>
            <a:ext cx="858441" cy="1746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35"/>
          <p:cNvCxnSpPr/>
          <p:nvPr/>
        </p:nvCxnSpPr>
        <p:spPr>
          <a:xfrm>
            <a:off x="5463779" y="3519489"/>
            <a:ext cx="273844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35"/>
          <p:cNvCxnSpPr/>
          <p:nvPr/>
        </p:nvCxnSpPr>
        <p:spPr>
          <a:xfrm flipV="1">
            <a:off x="5249467" y="5300664"/>
            <a:ext cx="1190" cy="10318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35"/>
          <p:cNvCxnSpPr/>
          <p:nvPr/>
        </p:nvCxnSpPr>
        <p:spPr>
          <a:xfrm>
            <a:off x="4929188" y="5445126"/>
            <a:ext cx="781050" cy="31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35"/>
          <p:cNvCxnSpPr/>
          <p:nvPr/>
        </p:nvCxnSpPr>
        <p:spPr>
          <a:xfrm flipH="1" flipV="1">
            <a:off x="5589985" y="4849813"/>
            <a:ext cx="1190" cy="136366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35"/>
          <p:cNvCxnSpPr/>
          <p:nvPr/>
        </p:nvCxnSpPr>
        <p:spPr>
          <a:xfrm flipH="1">
            <a:off x="5454254" y="3503614"/>
            <a:ext cx="8334" cy="61912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35"/>
          <p:cNvCxnSpPr/>
          <p:nvPr/>
        </p:nvCxnSpPr>
        <p:spPr>
          <a:xfrm>
            <a:off x="4893469" y="4849813"/>
            <a:ext cx="71318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35"/>
          <p:cNvCxnSpPr/>
          <p:nvPr/>
        </p:nvCxnSpPr>
        <p:spPr>
          <a:xfrm>
            <a:off x="5249467" y="6321426"/>
            <a:ext cx="631031" cy="1111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35"/>
          <p:cNvCxnSpPr/>
          <p:nvPr/>
        </p:nvCxnSpPr>
        <p:spPr>
          <a:xfrm>
            <a:off x="5606654" y="6196014"/>
            <a:ext cx="273844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5"/>
          <p:cNvCxnSpPr/>
          <p:nvPr/>
        </p:nvCxnSpPr>
        <p:spPr>
          <a:xfrm>
            <a:off x="4926806" y="5311775"/>
            <a:ext cx="32504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5"/>
          <p:cNvCxnSpPr/>
          <p:nvPr/>
        </p:nvCxnSpPr>
        <p:spPr>
          <a:xfrm>
            <a:off x="1825228" y="3738564"/>
            <a:ext cx="213122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3" name="TextBox 103"/>
          <p:cNvSpPr txBox="1">
            <a:spLocks noChangeArrowheads="1"/>
          </p:cNvSpPr>
          <p:nvPr/>
        </p:nvSpPr>
        <p:spPr bwMode="auto">
          <a:xfrm>
            <a:off x="756047" y="4624389"/>
            <a:ext cx="106918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h-TH" sz="1400" dirty="0"/>
              <a:t>Indicator:</a:t>
            </a:r>
            <a:endParaRPr lang="th-TH" altLang="th-TH" sz="1400" dirty="0">
              <a:cs typeface="Cordia New" pitchFamily="34" charset="-34"/>
            </a:endParaRPr>
          </a:p>
          <a:p>
            <a:r>
              <a:rPr lang="th-TH" altLang="th-TH" sz="1400" dirty="0">
                <a:cs typeface="Cordia New" pitchFamily="34" charset="-34"/>
              </a:rPr>
              <a:t>อัตราการตกเลือดหลังคลอด</a:t>
            </a:r>
            <a:endParaRPr lang="en-US" altLang="th-TH" sz="1400" dirty="0"/>
          </a:p>
        </p:txBody>
      </p:sp>
      <p:sp>
        <p:nvSpPr>
          <p:cNvPr id="4124" name="TextBox 47"/>
          <p:cNvSpPr txBox="1">
            <a:spLocks noChangeArrowheads="1"/>
          </p:cNvSpPr>
          <p:nvPr/>
        </p:nvSpPr>
        <p:spPr bwMode="auto">
          <a:xfrm>
            <a:off x="654844" y="869950"/>
            <a:ext cx="75247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h-TH" sz="9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        Propose                       Primary Drivers                Secondary Drivers                           Interventions/Change Idea</a:t>
            </a:r>
            <a:endParaRPr lang="th-TH" altLang="th-TH" sz="900" b="1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392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928688" y="31750"/>
            <a:ext cx="803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th-TH" b="1" dirty="0">
                <a:solidFill>
                  <a:srgbClr val="0033CC"/>
                </a:solidFill>
                <a:latin typeface="Angsana New" pitchFamily="18" charset="-34"/>
              </a:rPr>
              <a:t>Process Flowchart </a:t>
            </a:r>
            <a:r>
              <a:rPr lang="th-TH" altLang="th-TH" b="1" dirty="0">
                <a:solidFill>
                  <a:srgbClr val="0033CC"/>
                </a:solidFill>
                <a:latin typeface="Angsana New" pitchFamily="18" charset="-34"/>
              </a:rPr>
              <a:t>ของการดูแลผู้ป่วย </a:t>
            </a:r>
            <a:r>
              <a:rPr lang="en-US" altLang="th-TH" b="1" dirty="0">
                <a:solidFill>
                  <a:srgbClr val="0033CC"/>
                </a:solidFill>
                <a:latin typeface="Angsana New" pitchFamily="18" charset="-34"/>
              </a:rPr>
              <a:t>PPH</a:t>
            </a:r>
            <a:endParaRPr lang="th-TH" altLang="th-TH" b="1" dirty="0">
              <a:solidFill>
                <a:srgbClr val="0033CC"/>
              </a:solidFill>
              <a:latin typeface="Angsana New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94410" y="541339"/>
            <a:ext cx="2721769" cy="377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400"/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3123010" y="587376"/>
            <a:ext cx="2422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h-TH" sz="1200" dirty="0"/>
              <a:t>Early Postpartum </a:t>
            </a:r>
            <a:r>
              <a:rPr lang="en-US" altLang="th-TH" sz="1200" dirty="0" err="1"/>
              <a:t>Hemorrharge</a:t>
            </a:r>
            <a:endParaRPr lang="th-TH" altLang="th-TH" sz="1200" dirty="0">
              <a:cs typeface="Cordia New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928688" y="1130301"/>
            <a:ext cx="6979444" cy="823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1156097" y="1201739"/>
            <a:ext cx="6691313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1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Defination</a:t>
            </a:r>
            <a:r>
              <a:rPr lang="en-US" sz="1400" dirty="0">
                <a:latin typeface="AngsanaUPC" panose="02020603050405020304" pitchFamily="18" charset="-34"/>
                <a:cs typeface="AngsanaUPC" panose="02020603050405020304" pitchFamily="18" charset="-34"/>
              </a:rPr>
              <a:t>  : </a:t>
            </a:r>
            <a:r>
              <a:rPr lang="th-TH" sz="1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เสียเลือดมากกว่ามากกว่าหรือเท่ากับ 500 </a:t>
            </a:r>
            <a:r>
              <a:rPr lang="en-US" sz="1400" dirty="0">
                <a:latin typeface="AngsanaUPC" panose="02020603050405020304" pitchFamily="18" charset="-34"/>
                <a:cs typeface="AngsanaUPC" panose="02020603050405020304" pitchFamily="18" charset="-34"/>
              </a:rPr>
              <a:t>ml </a:t>
            </a:r>
            <a:r>
              <a:rPr lang="th-TH" sz="1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เมื่อคลอดทางช่องคลอด </a:t>
            </a:r>
            <a:r>
              <a:rPr lang="en-US" sz="1400" dirty="0">
                <a:latin typeface="AngsanaUPC" panose="02020603050405020304" pitchFamily="18" charset="-34"/>
                <a:cs typeface="AngsanaUPC" panose="02020603050405020304" pitchFamily="18" charset="-34"/>
              </a:rPr>
              <a:t>Postpartum  </a:t>
            </a:r>
            <a:r>
              <a:rPr lang="en-US" sz="1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Hemorrharge</a:t>
            </a:r>
            <a:r>
              <a:rPr lang="th-TH" sz="1400" dirty="0">
                <a:latin typeface="AngsanaUPC" panose="02020603050405020304" pitchFamily="18" charset="-34"/>
                <a:cs typeface="AngsanaUPC" panose="02020603050405020304" pitchFamily="18" charset="-34"/>
              </a:rPr>
              <a:t>  แบ่งออกเป็น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400" dirty="0">
                <a:latin typeface="AngsanaUPC" panose="02020603050405020304" pitchFamily="18" charset="-34"/>
                <a:cs typeface="AngsanaUPC" panose="02020603050405020304" pitchFamily="18" charset="-34"/>
              </a:rPr>
              <a:t>Early PPH </a:t>
            </a:r>
            <a:r>
              <a:rPr lang="th-TH" sz="1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เป็นการตกเลือดใน 24 ชั่วโมงหลังคลอด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400" dirty="0">
                <a:latin typeface="AngsanaUPC" panose="02020603050405020304" pitchFamily="18" charset="-34"/>
                <a:cs typeface="AngsanaUPC" panose="02020603050405020304" pitchFamily="18" charset="-34"/>
              </a:rPr>
              <a:t>Late PPH </a:t>
            </a:r>
            <a:r>
              <a:rPr lang="th-TH" sz="1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เป็นการตกเลือดหลังคลอด 24 ชั่วโมงไปจนถึง 6 สัปดาห์หลังคลอด</a:t>
            </a: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962025" y="2097089"/>
            <a:ext cx="6979444" cy="6111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/>
          </a:p>
        </p:txBody>
      </p:sp>
      <p:sp>
        <p:nvSpPr>
          <p:cNvPr id="5128" name="TextBox 23"/>
          <p:cNvSpPr txBox="1">
            <a:spLocks noChangeArrowheads="1"/>
          </p:cNvSpPr>
          <p:nvPr/>
        </p:nvSpPr>
        <p:spPr bwMode="auto">
          <a:xfrm>
            <a:off x="1282303" y="2166938"/>
            <a:ext cx="6437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altLang="th-TH" sz="1200" dirty="0">
                <a:latin typeface="AngsanaUPC" pitchFamily="18" charset="-34"/>
                <a:cs typeface="AngsanaUPC" pitchFamily="18" charset="-34"/>
              </a:rPr>
              <a:t> 1.  รายงานแพทย์        2. เจาะเลือด </a:t>
            </a:r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HCT,CBC djvo8]</a:t>
            </a:r>
            <a:r>
              <a:rPr lang="en-US" altLang="th-TH" sz="1200" dirty="0" err="1">
                <a:latin typeface="AngsanaUPC" pitchFamily="18" charset="-34"/>
                <a:cs typeface="AngsanaUPC" pitchFamily="18" charset="-34"/>
              </a:rPr>
              <a:t>vf</a:t>
            </a:r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   3. On RLS 1000 Ml  4. </a:t>
            </a:r>
            <a:r>
              <a:rPr lang="th-TH" altLang="th-TH" sz="1200" dirty="0">
                <a:latin typeface="AngsanaUPC" pitchFamily="18" charset="-34"/>
                <a:cs typeface="AngsanaUPC" pitchFamily="18" charset="-34"/>
              </a:rPr>
              <a:t>เส้นด้วย </a:t>
            </a:r>
            <a:r>
              <a:rPr lang="en-US" altLang="th-TH" sz="1200" dirty="0" err="1">
                <a:latin typeface="AngsanaUPC" pitchFamily="18" charset="-34"/>
                <a:cs typeface="AngsanaUPC" pitchFamily="18" charset="-34"/>
              </a:rPr>
              <a:t>Medicut</a:t>
            </a:r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 No.18   5. O2 mask with bag 10 LPM  </a:t>
            </a:r>
          </a:p>
          <a:p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 6.  Retained </a:t>
            </a:r>
            <a:r>
              <a:rPr lang="en-US" altLang="th-TH" sz="1200" dirty="0" err="1">
                <a:latin typeface="AngsanaUPC" pitchFamily="18" charset="-34"/>
                <a:cs typeface="AngsanaUPC" pitchFamily="18" charset="-34"/>
              </a:rPr>
              <a:t>foley’s</a:t>
            </a:r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altLang="th-TH" sz="1200" dirty="0" err="1">
                <a:latin typeface="AngsanaUPC" pitchFamily="18" charset="-34"/>
                <a:cs typeface="AngsanaUPC" pitchFamily="18" charset="-34"/>
              </a:rPr>
              <a:t>cath</a:t>
            </a:r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   7. Record V/S , Record I/O </a:t>
            </a:r>
            <a:endParaRPr lang="th-TH" altLang="th-TH" sz="1200" dirty="0">
              <a:latin typeface="AngsanaUPC" pitchFamily="18" charset="-34"/>
              <a:cs typeface="AngsanaUPC" pitchFamily="18" charset="-34"/>
            </a:endParaRPr>
          </a:p>
          <a:p>
            <a:endParaRPr lang="th-TH" altLang="th-TH" sz="1600" dirty="0">
              <a:cs typeface="Cordia New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3734991" y="2903539"/>
            <a:ext cx="985838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30" name="TextBox 26"/>
          <p:cNvSpPr txBox="1">
            <a:spLocks noChangeArrowheads="1"/>
          </p:cNvSpPr>
          <p:nvPr/>
        </p:nvSpPr>
        <p:spPr bwMode="auto">
          <a:xfrm>
            <a:off x="3855244" y="2957514"/>
            <a:ext cx="85367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th-TH" altLang="th-TH" sz="1400">
                <a:latin typeface="AngsanaUPC" pitchFamily="18" charset="-34"/>
                <a:cs typeface="AngsanaUPC" pitchFamily="18" charset="-34"/>
              </a:rPr>
              <a:t>ค้นหาสาเหตุ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20404" y="3663951"/>
            <a:ext cx="1269206" cy="392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5132" name="กล่องข้อความ 6"/>
          <p:cNvSpPr txBox="1">
            <a:spLocks noChangeArrowheads="1"/>
          </p:cNvSpPr>
          <p:nvPr/>
        </p:nvSpPr>
        <p:spPr bwMode="auto">
          <a:xfrm>
            <a:off x="1463278" y="3781881"/>
            <a:ext cx="11406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h-TH" sz="800" dirty="0"/>
              <a:t>Uterine </a:t>
            </a:r>
            <a:r>
              <a:rPr lang="en-US" altLang="th-TH" sz="800" dirty="0" err="1"/>
              <a:t>atony</a:t>
            </a:r>
            <a:r>
              <a:rPr lang="en-US" altLang="th-TH" sz="800" dirty="0"/>
              <a:t> (Tone)</a:t>
            </a:r>
            <a:endParaRPr lang="th-TH" altLang="th-TH" sz="800" dirty="0">
              <a:cs typeface="Cord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176588" y="3798888"/>
            <a:ext cx="1744266" cy="449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34" name="กล่องข้อความ 11"/>
          <p:cNvSpPr txBox="1">
            <a:spLocks noChangeArrowheads="1"/>
          </p:cNvSpPr>
          <p:nvPr/>
        </p:nvSpPr>
        <p:spPr bwMode="auto">
          <a:xfrm>
            <a:off x="3237310" y="3903663"/>
            <a:ext cx="156924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altLang="th-TH" sz="1050" dirty="0">
                <a:cs typeface="Cordia New" pitchFamily="34" charset="-34"/>
              </a:rPr>
              <a:t>บาดเจ็บทางช่องคลอด </a:t>
            </a:r>
            <a:r>
              <a:rPr lang="en-US" altLang="th-TH" sz="1050" dirty="0"/>
              <a:t>(Trauma)</a:t>
            </a:r>
            <a:endParaRPr lang="th-TH" altLang="th-TH" sz="1050" dirty="0">
              <a:cs typeface="Cordia New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82792" y="3832226"/>
            <a:ext cx="659606" cy="392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36" name="กล่องข้อความ 13"/>
          <p:cNvSpPr txBox="1">
            <a:spLocks noChangeArrowheads="1"/>
          </p:cNvSpPr>
          <p:nvPr/>
        </p:nvSpPr>
        <p:spPr bwMode="auto">
          <a:xfrm>
            <a:off x="5303044" y="3900488"/>
            <a:ext cx="4857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altLang="th-TH" sz="1100" dirty="0">
                <a:latin typeface="AngsanaUPC" pitchFamily="18" charset="-34"/>
                <a:cs typeface="AngsanaUPC" pitchFamily="18" charset="-34"/>
              </a:rPr>
              <a:t>รกค้าง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209110" y="3832225"/>
            <a:ext cx="1772840" cy="444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38" name="กล่องข้อความ 18"/>
          <p:cNvSpPr txBox="1">
            <a:spLocks noChangeArrowheads="1"/>
          </p:cNvSpPr>
          <p:nvPr/>
        </p:nvSpPr>
        <p:spPr bwMode="auto">
          <a:xfrm>
            <a:off x="6391275" y="3957639"/>
            <a:ext cx="15906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altLang="th-TH" sz="1000" dirty="0">
                <a:latin typeface="AngsanaUPC" pitchFamily="18" charset="-34"/>
                <a:cs typeface="AngsanaUPC" pitchFamily="18" charset="-34"/>
              </a:rPr>
              <a:t>การแข็งตัวของเลือดผิดปกติ  </a:t>
            </a:r>
            <a:r>
              <a:rPr lang="en-US" altLang="th-TH" sz="1000" dirty="0">
                <a:latin typeface="AngsanaUPC" pitchFamily="18" charset="-34"/>
                <a:cs typeface="AngsanaUPC" pitchFamily="18" charset="-34"/>
              </a:rPr>
              <a:t>(Thrombin)</a:t>
            </a:r>
            <a:endParaRPr lang="th-TH" altLang="th-TH" sz="1000" dirty="0"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23" name="ตัวเชื่อมต่อตรง 22"/>
          <p:cNvCxnSpPr/>
          <p:nvPr/>
        </p:nvCxnSpPr>
        <p:spPr>
          <a:xfrm>
            <a:off x="1941910" y="3384550"/>
            <a:ext cx="4855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flipH="1">
            <a:off x="4249341" y="1936750"/>
            <a:ext cx="8334" cy="15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>
            <a:stCxn id="9" idx="2"/>
          </p:cNvCxnSpPr>
          <p:nvPr/>
        </p:nvCxnSpPr>
        <p:spPr>
          <a:xfrm flipH="1">
            <a:off x="4249341" y="919163"/>
            <a:ext cx="5953" cy="20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สี่เหลี่ยมผืนผ้า 41"/>
          <p:cNvSpPr/>
          <p:nvPr/>
        </p:nvSpPr>
        <p:spPr>
          <a:xfrm>
            <a:off x="754857" y="4240213"/>
            <a:ext cx="2216944" cy="189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43" name="กล่องข้อความ 42"/>
          <p:cNvSpPr txBox="1">
            <a:spLocks noChangeArrowheads="1"/>
          </p:cNvSpPr>
          <p:nvPr/>
        </p:nvSpPr>
        <p:spPr bwMode="auto">
          <a:xfrm>
            <a:off x="754856" y="4022725"/>
            <a:ext cx="2320529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h-TH" altLang="th-TH" sz="1100" dirty="0">
              <a:latin typeface="AngsanaUPC" pitchFamily="18" charset="-34"/>
              <a:cs typeface="AngsanaUPC" pitchFamily="18" charset="-34"/>
            </a:endParaRPr>
          </a:p>
          <a:p>
            <a:r>
              <a:rPr lang="th-TH" altLang="th-TH" sz="1200" dirty="0">
                <a:latin typeface="AngsanaUPC" pitchFamily="18" charset="-34"/>
                <a:cs typeface="AngsanaUPC" pitchFamily="18" charset="-34"/>
              </a:rPr>
              <a:t>1.คลึงมดลูกอย่างสม่ำเสมอ</a:t>
            </a:r>
          </a:p>
          <a:p>
            <a:r>
              <a:rPr lang="th-TH" altLang="th-TH" sz="1200" dirty="0">
                <a:latin typeface="AngsanaUPC" pitchFamily="18" charset="-34"/>
                <a:cs typeface="AngsanaUPC" pitchFamily="18" charset="-34"/>
              </a:rPr>
              <a:t>2. </a:t>
            </a:r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Oxytocin 20 unit + RLS 1000 ml IV drip 80 cc/</a:t>
            </a:r>
            <a:r>
              <a:rPr lang="en-US" altLang="th-TH" sz="1200" dirty="0" err="1">
                <a:latin typeface="AngsanaUPC" pitchFamily="18" charset="-34"/>
                <a:cs typeface="AngsanaUPC" pitchFamily="18" charset="-34"/>
              </a:rPr>
              <a:t>hr</a:t>
            </a:r>
            <a:endParaRPr lang="en-US" altLang="th-TH" sz="1200" dirty="0">
              <a:latin typeface="AngsanaUPC" pitchFamily="18" charset="-34"/>
              <a:cs typeface="AngsanaUPC" pitchFamily="18" charset="-34"/>
            </a:endParaRPr>
          </a:p>
          <a:p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3. </a:t>
            </a:r>
            <a:r>
              <a:rPr lang="en-US" altLang="th-TH" sz="1200" dirty="0" err="1">
                <a:latin typeface="AngsanaUPC" pitchFamily="18" charset="-34"/>
                <a:cs typeface="AngsanaUPC" pitchFamily="18" charset="-34"/>
              </a:rPr>
              <a:t>Methergin</a:t>
            </a:r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 0.2 mg IM or IV (</a:t>
            </a:r>
            <a:r>
              <a:rPr lang="th-TH" altLang="th-TH" sz="1200" dirty="0">
                <a:latin typeface="AngsanaUPC" pitchFamily="18" charset="-34"/>
                <a:cs typeface="AngsanaUPC" pitchFamily="18" charset="-34"/>
              </a:rPr>
              <a:t>ช้าๆ ภายใน 1 นาที </a:t>
            </a:r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altLang="th-TH" sz="1200" dirty="0">
                <a:latin typeface="AngsanaUPC" pitchFamily="18" charset="-34"/>
                <a:cs typeface="AngsanaUPC" pitchFamily="18" charset="-34"/>
              </a:rPr>
              <a:t>ให้ช้ำได้ใน 10-15 นาที ถ้า</a:t>
            </a:r>
            <a:r>
              <a:rPr lang="th-TH" altLang="th-TH" sz="1200" dirty="0" err="1">
                <a:latin typeface="AngsanaUPC" pitchFamily="18" charset="-34"/>
                <a:cs typeface="AngsanaUPC" pitchFamily="18" charset="-34"/>
              </a:rPr>
              <a:t>มดลูด</a:t>
            </a:r>
            <a:r>
              <a:rPr lang="th-TH" altLang="th-TH" sz="1200" dirty="0">
                <a:latin typeface="AngsanaUPC" pitchFamily="18" charset="-34"/>
                <a:cs typeface="AngsanaUPC" pitchFamily="18" charset="-34"/>
              </a:rPr>
              <a:t>ยังไม่แข็งตัว </a:t>
            </a:r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altLang="th-TH" sz="1200" dirty="0">
                <a:latin typeface="AngsanaUPC" pitchFamily="18" charset="-34"/>
                <a:cs typeface="AngsanaUPC" pitchFamily="18" charset="-34"/>
              </a:rPr>
              <a:t>ห้ามให้ในกรณี </a:t>
            </a:r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BP </a:t>
            </a:r>
            <a:r>
              <a:rPr lang="th-TH" altLang="th-TH" sz="1200" dirty="0">
                <a:latin typeface="AngsanaUPC" pitchFamily="18" charset="-34"/>
                <a:cs typeface="AngsanaUPC" pitchFamily="18" charset="-34"/>
              </a:rPr>
              <a:t>สูง </a:t>
            </a:r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)</a:t>
            </a:r>
          </a:p>
          <a:p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4. </a:t>
            </a:r>
            <a:r>
              <a:rPr lang="th-TH" altLang="th-TH" sz="1200" dirty="0">
                <a:latin typeface="AngsanaUPC" pitchFamily="18" charset="-34"/>
                <a:cs typeface="AngsanaUPC" pitchFamily="18" charset="-34"/>
              </a:rPr>
              <a:t>หากมดลูกยังไม่แข็งตัวให้ </a:t>
            </a:r>
            <a:r>
              <a:rPr lang="en-US" altLang="th-TH" sz="1200" dirty="0" err="1">
                <a:latin typeface="AngsanaUPC" pitchFamily="18" charset="-34"/>
                <a:cs typeface="AngsanaUPC" pitchFamily="18" charset="-34"/>
              </a:rPr>
              <a:t>cytotec</a:t>
            </a:r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 (200 mg/tab)  200-800 mg oral </a:t>
            </a:r>
          </a:p>
          <a:p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5.Condom balloon </a:t>
            </a:r>
            <a:r>
              <a:rPr lang="en-US" altLang="th-TH" sz="1200" dirty="0" err="1">
                <a:latin typeface="AngsanaUPC" pitchFamily="18" charset="-34"/>
                <a:cs typeface="AngsanaUPC" pitchFamily="18" charset="-34"/>
              </a:rPr>
              <a:t>temponade</a:t>
            </a:r>
            <a:endParaRPr lang="en-US" altLang="th-TH" sz="1200" dirty="0">
              <a:latin typeface="AngsanaUPC" pitchFamily="18" charset="-34"/>
              <a:cs typeface="AngsanaUPC" pitchFamily="18" charset="-34"/>
            </a:endParaRPr>
          </a:p>
          <a:p>
            <a:endParaRPr lang="th-TH" altLang="th-TH" sz="1200" dirty="0">
              <a:cs typeface="Cordia New" pitchFamily="34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1248966" y="6330951"/>
            <a:ext cx="13858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45" name="กล่องข้อความ 44"/>
          <p:cNvSpPr txBox="1">
            <a:spLocks noChangeArrowheads="1"/>
          </p:cNvSpPr>
          <p:nvPr/>
        </p:nvSpPr>
        <p:spPr bwMode="auto">
          <a:xfrm>
            <a:off x="1463278" y="6399214"/>
            <a:ext cx="957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th-TH" altLang="th-TH" sz="1400">
                <a:latin typeface="AngsanaUPC" pitchFamily="18" charset="-34"/>
                <a:cs typeface="AngsanaUPC" pitchFamily="18" charset="-34"/>
              </a:rPr>
              <a:t>ไม่ดีขึ้น</a:t>
            </a: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3675460" y="4513264"/>
            <a:ext cx="873919" cy="357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47" name="กล่องข้อความ 46"/>
          <p:cNvSpPr txBox="1">
            <a:spLocks noChangeArrowheads="1"/>
          </p:cNvSpPr>
          <p:nvPr/>
        </p:nvSpPr>
        <p:spPr bwMode="auto">
          <a:xfrm>
            <a:off x="3889773" y="4521200"/>
            <a:ext cx="65960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h-TH" sz="2000">
                <a:latin typeface="AngsanaUPC" pitchFamily="18" charset="-34"/>
                <a:cs typeface="AngsanaUPC" pitchFamily="18" charset="-34"/>
              </a:rPr>
              <a:t>Suture</a:t>
            </a:r>
            <a:endParaRPr lang="th-TH" altLang="th-TH" sz="200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3827860" y="5122863"/>
            <a:ext cx="685800" cy="4810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49" name="กล่องข้อความ 48"/>
          <p:cNvSpPr txBox="1">
            <a:spLocks noChangeArrowheads="1"/>
          </p:cNvSpPr>
          <p:nvPr/>
        </p:nvSpPr>
        <p:spPr bwMode="auto">
          <a:xfrm>
            <a:off x="3827860" y="5235576"/>
            <a:ext cx="5893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altLang="th-TH" sz="900" dirty="0">
                <a:latin typeface="AngsanaUPC" pitchFamily="18" charset="-34"/>
                <a:cs typeface="AngsanaUPC" pitchFamily="18" charset="-34"/>
              </a:rPr>
              <a:t>ไม่สำเร็จ</a:t>
            </a: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3598069" y="6138864"/>
            <a:ext cx="3028950" cy="587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51" name="กล่องข้อความ 52"/>
          <p:cNvSpPr txBox="1">
            <a:spLocks noChangeArrowheads="1"/>
          </p:cNvSpPr>
          <p:nvPr/>
        </p:nvSpPr>
        <p:spPr bwMode="auto">
          <a:xfrm>
            <a:off x="4716066" y="6280150"/>
            <a:ext cx="17192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h-TH" sz="1600" dirty="0"/>
              <a:t>Refer </a:t>
            </a:r>
            <a:endParaRPr lang="th-TH" altLang="th-TH" sz="1600" dirty="0">
              <a:cs typeface="Cordia New" pitchFamily="34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5016104" y="4489451"/>
            <a:ext cx="777478" cy="646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53" name="กล่องข้อความ 54"/>
          <p:cNvSpPr txBox="1">
            <a:spLocks noChangeArrowheads="1"/>
          </p:cNvSpPr>
          <p:nvPr/>
        </p:nvSpPr>
        <p:spPr bwMode="auto">
          <a:xfrm>
            <a:off x="5062538" y="4535488"/>
            <a:ext cx="715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altLang="th-TH" sz="1200" dirty="0">
                <a:latin typeface="AngsanaUPC" pitchFamily="18" charset="-34"/>
                <a:cs typeface="AngsanaUPC" pitchFamily="18" charset="-34"/>
              </a:rPr>
              <a:t>-ล้วง</a:t>
            </a:r>
          </a:p>
          <a:p>
            <a:r>
              <a:rPr lang="th-TH" altLang="th-TH" sz="1200" dirty="0">
                <a:latin typeface="AngsanaUPC" pitchFamily="18" charset="-34"/>
                <a:cs typeface="AngsanaUPC" pitchFamily="18" charset="-34"/>
              </a:rPr>
              <a:t>- </a:t>
            </a:r>
            <a:r>
              <a:rPr lang="en-US" altLang="th-TH" sz="1200" dirty="0" err="1">
                <a:latin typeface="AngsanaUPC" pitchFamily="18" charset="-34"/>
                <a:cs typeface="AngsanaUPC" pitchFamily="18" charset="-34"/>
              </a:rPr>
              <a:t>Curretage</a:t>
            </a:r>
            <a:endParaRPr lang="th-TH" altLang="th-TH" sz="12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5056585" y="5403851"/>
            <a:ext cx="685800" cy="479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55" name="กล่องข้อความ 56"/>
          <p:cNvSpPr txBox="1">
            <a:spLocks noChangeArrowheads="1"/>
          </p:cNvSpPr>
          <p:nvPr/>
        </p:nvSpPr>
        <p:spPr bwMode="auto">
          <a:xfrm>
            <a:off x="5182791" y="5484813"/>
            <a:ext cx="4333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altLang="th-TH" sz="800" dirty="0">
                <a:latin typeface="AngsanaUPC" pitchFamily="18" charset="-34"/>
                <a:cs typeface="AngsanaUPC" pitchFamily="18" charset="-34"/>
              </a:rPr>
              <a:t>ไม่สำเร็จ</a:t>
            </a:r>
          </a:p>
        </p:txBody>
      </p:sp>
      <p:sp>
        <p:nvSpPr>
          <p:cNvPr id="58" name="สี่เหลี่ยมผืนผ้า 57"/>
          <p:cNvSpPr/>
          <p:nvPr/>
        </p:nvSpPr>
        <p:spPr>
          <a:xfrm>
            <a:off x="5966222" y="4605339"/>
            <a:ext cx="1200150" cy="528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157" name="กล่องข้อความ 58"/>
          <p:cNvSpPr txBox="1">
            <a:spLocks noChangeArrowheads="1"/>
          </p:cNvSpPr>
          <p:nvPr/>
        </p:nvSpPr>
        <p:spPr bwMode="auto">
          <a:xfrm>
            <a:off x="6128148" y="4721226"/>
            <a:ext cx="1154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h-TH" sz="1200" dirty="0">
                <a:latin typeface="AngsanaUPC" pitchFamily="18" charset="-34"/>
                <a:cs typeface="AngsanaUPC" pitchFamily="18" charset="-34"/>
              </a:rPr>
              <a:t>R/O Uterine Rupture</a:t>
            </a:r>
            <a:endParaRPr lang="th-TH" altLang="th-TH" sz="1200" dirty="0"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61" name="ลูกศรเชื่อมต่อแบบตรง 60"/>
          <p:cNvCxnSpPr/>
          <p:nvPr/>
        </p:nvCxnSpPr>
        <p:spPr>
          <a:xfrm>
            <a:off x="4249341" y="2695576"/>
            <a:ext cx="0" cy="206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62"/>
          <p:cNvCxnSpPr>
            <a:stCxn id="25" idx="2"/>
          </p:cNvCxnSpPr>
          <p:nvPr/>
        </p:nvCxnSpPr>
        <p:spPr>
          <a:xfrm>
            <a:off x="4227910" y="3313113"/>
            <a:ext cx="3572" cy="463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ลูกศรเชื่อมต่อแบบตรง 64"/>
          <p:cNvCxnSpPr/>
          <p:nvPr/>
        </p:nvCxnSpPr>
        <p:spPr>
          <a:xfrm>
            <a:off x="6797278" y="3384550"/>
            <a:ext cx="13097" cy="458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ลูกศรเชื่อมต่อแบบตรง 69"/>
          <p:cNvCxnSpPr/>
          <p:nvPr/>
        </p:nvCxnSpPr>
        <p:spPr>
          <a:xfrm>
            <a:off x="5576888" y="3563938"/>
            <a:ext cx="0" cy="268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ลูกศรเชื่อมต่อแบบตรง 70"/>
          <p:cNvCxnSpPr/>
          <p:nvPr/>
        </p:nvCxnSpPr>
        <p:spPr>
          <a:xfrm>
            <a:off x="5559028" y="4233864"/>
            <a:ext cx="0" cy="268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ลูกศรเชื่อมต่อแบบตรง 71"/>
          <p:cNvCxnSpPr/>
          <p:nvPr/>
        </p:nvCxnSpPr>
        <p:spPr>
          <a:xfrm>
            <a:off x="4219575" y="4240213"/>
            <a:ext cx="0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ลูกศรเชื่อมต่อแบบตรง 72"/>
          <p:cNvCxnSpPr/>
          <p:nvPr/>
        </p:nvCxnSpPr>
        <p:spPr>
          <a:xfrm flipH="1">
            <a:off x="4219575" y="5614989"/>
            <a:ext cx="4763" cy="52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ลูกศรเชื่อมต่อแบบตรง 73"/>
          <p:cNvCxnSpPr/>
          <p:nvPr/>
        </p:nvCxnSpPr>
        <p:spPr>
          <a:xfrm>
            <a:off x="4212431" y="4867275"/>
            <a:ext cx="0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ลูกศรเชื่อมต่อแบบตรง 75"/>
          <p:cNvCxnSpPr/>
          <p:nvPr/>
        </p:nvCxnSpPr>
        <p:spPr>
          <a:xfrm>
            <a:off x="1955006" y="3384550"/>
            <a:ext cx="0" cy="26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ลูกศรเชื่อมต่อแบบตรง 76"/>
          <p:cNvCxnSpPr/>
          <p:nvPr/>
        </p:nvCxnSpPr>
        <p:spPr>
          <a:xfrm>
            <a:off x="5544741" y="5872163"/>
            <a:ext cx="0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ลูกศรเชื่อมต่อแบบตรง 77"/>
          <p:cNvCxnSpPr/>
          <p:nvPr/>
        </p:nvCxnSpPr>
        <p:spPr>
          <a:xfrm>
            <a:off x="5545931" y="5141913"/>
            <a:ext cx="0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ลูกศรเชื่อมต่อแบบตรง 78"/>
          <p:cNvCxnSpPr/>
          <p:nvPr/>
        </p:nvCxnSpPr>
        <p:spPr>
          <a:xfrm>
            <a:off x="1955006" y="3997325"/>
            <a:ext cx="0" cy="26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ลูกศรเชื่อมต่อแบบตรง 80"/>
          <p:cNvCxnSpPr/>
          <p:nvPr/>
        </p:nvCxnSpPr>
        <p:spPr>
          <a:xfrm>
            <a:off x="1994297" y="6138864"/>
            <a:ext cx="0" cy="192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ลูกศรเชื่อมต่อแบบตรง 83"/>
          <p:cNvCxnSpPr>
            <a:stCxn id="44" idx="3"/>
          </p:cNvCxnSpPr>
          <p:nvPr/>
        </p:nvCxnSpPr>
        <p:spPr>
          <a:xfrm>
            <a:off x="2634854" y="6545264"/>
            <a:ext cx="945356" cy="10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ลูกศรเชื่อมต่อแบบตรง 87"/>
          <p:cNvCxnSpPr/>
          <p:nvPr/>
        </p:nvCxnSpPr>
        <p:spPr>
          <a:xfrm>
            <a:off x="6020991" y="3563938"/>
            <a:ext cx="0" cy="1052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ลูกศรเชื่อมต่อแบบตรง 89"/>
          <p:cNvCxnSpPr/>
          <p:nvPr/>
        </p:nvCxnSpPr>
        <p:spPr>
          <a:xfrm>
            <a:off x="6020991" y="5133975"/>
            <a:ext cx="8334" cy="1004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ตัวเชื่อมต่อตรง 95"/>
          <p:cNvCxnSpPr/>
          <p:nvPr/>
        </p:nvCxnSpPr>
        <p:spPr>
          <a:xfrm>
            <a:off x="7641431" y="4303714"/>
            <a:ext cx="9525" cy="2128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ลูกศรเชื่อมต่อแบบตรง 97"/>
          <p:cNvCxnSpPr>
            <a:endCxn id="52" idx="3"/>
          </p:cNvCxnSpPr>
          <p:nvPr/>
        </p:nvCxnSpPr>
        <p:spPr>
          <a:xfrm flipH="1">
            <a:off x="6627019" y="6432550"/>
            <a:ext cx="10203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93977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47131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143000" y="200026"/>
            <a:ext cx="7821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h-TH" altLang="th-TH" sz="4000" b="1" dirty="0">
                <a:solidFill>
                  <a:srgbClr val="0033CC"/>
                </a:solidFill>
                <a:latin typeface="Angsana New" pitchFamily="18" charset="-34"/>
              </a:rPr>
              <a:t>การจัดการกระบวนการ </a:t>
            </a:r>
            <a:r>
              <a:rPr lang="en-US" altLang="th-TH" sz="3600" b="1" dirty="0">
                <a:solidFill>
                  <a:srgbClr val="0033CC"/>
                </a:solidFill>
                <a:latin typeface="Angsana New" pitchFamily="18" charset="-34"/>
              </a:rPr>
              <a:t>(Process Management)</a:t>
            </a:r>
            <a:endParaRPr lang="th-TH" altLang="th-TH" sz="4000" b="1" dirty="0">
              <a:solidFill>
                <a:srgbClr val="0033CC"/>
              </a:solidFill>
              <a:latin typeface="Angsana New" pitchFamily="18" charset="-34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 altLang="th-TH">
              <a:solidFill>
                <a:srgbClr val="0033CC"/>
              </a:solidFill>
              <a:cs typeface="Cordia New" pitchFamily="34" charset="-34"/>
            </a:endParaRPr>
          </a:p>
          <a:p>
            <a:endParaRPr lang="th-TH" altLang="th-TH">
              <a:cs typeface="Cordia New" pitchFamily="34" charset="-34"/>
            </a:endParaRPr>
          </a:p>
          <a:p>
            <a:endParaRPr lang="th-TH" altLang="th-TH">
              <a:cs typeface="Cordia New" pitchFamily="34" charset="-34"/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1518048" y="928689"/>
            <a:ext cx="584001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th-TH" altLang="th-TH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r>
              <a:rPr lang="th-TH" altLang="th-TH" sz="2000" b="1">
                <a:latin typeface="Tahoma" pitchFamily="34" charset="0"/>
                <a:cs typeface="Tahoma" pitchFamily="34" charset="0"/>
              </a:rPr>
              <a:t> </a:t>
            </a:r>
            <a:endParaRPr lang="en-US" altLang="th-TH" sz="2000" b="1">
              <a:latin typeface="Tahoma" pitchFamily="34" charset="0"/>
              <a:cs typeface="Tahoma" pitchFamily="34" charset="0"/>
            </a:endParaRPr>
          </a:p>
          <a:p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endParaRPr lang="en-US" altLang="th-TH" sz="20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03726"/>
              </p:ext>
            </p:extLst>
          </p:nvPr>
        </p:nvGraphicFramePr>
        <p:xfrm>
          <a:off x="128588" y="928688"/>
          <a:ext cx="8886825" cy="534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60">
                  <a:extLst>
                    <a:ext uri="{9D8B030D-6E8A-4147-A177-3AD203B41FA5}"/>
                  </a:extLst>
                </a:gridCol>
                <a:gridCol w="1395302">
                  <a:extLst>
                    <a:ext uri="{9D8B030D-6E8A-4147-A177-3AD203B41FA5}"/>
                  </a:extLst>
                </a:gridCol>
                <a:gridCol w="1826942">
                  <a:extLst>
                    <a:ext uri="{9D8B030D-6E8A-4147-A177-3AD203B41FA5}"/>
                  </a:extLst>
                </a:gridCol>
                <a:gridCol w="4148821">
                  <a:extLst>
                    <a:ext uri="{9D8B030D-6E8A-4147-A177-3AD203B41FA5}"/>
                  </a:extLst>
                </a:gridCol>
              </a:tblGrid>
              <a:tr h="701065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ข้อกำหนดของกระบวนการ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ตัวชี้วัดของกระบวนการ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การออกแบบกระบวนการ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extLst>
                  <a:ext uri="{0D108BD9-81ED-4DB2-BD59-A6C34878D82A}"/>
                </a:extLst>
              </a:tr>
              <a:tr h="1079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การเข้าถึงและเข้ารับบริการ</a:t>
                      </a: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ประสิทธิภาพ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 รวดเร็ว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จำนวนหญิงฝากครรภ์ทุกรายได้รับการคัดกรอง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PPH </a:t>
                      </a:r>
                      <a:endParaRPr lang="th-TH" sz="2000" baseline="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แนว</a:t>
                      </a: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ทางการประเมินความเสี่ยงในการตกเลือดที่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ANC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</a:p>
                    <a:p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 มีสัญลักษณ์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HRP 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เป็นตัวสีแดง หน้าสมุดฝากครรภ์ และ มุมขวาล่างของ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OPD Card </a:t>
                      </a:r>
                    </a:p>
                  </a:txBody>
                  <a:tcPr marL="68574" marR="68574" marT="45709" marB="45709"/>
                </a:tc>
                <a:extLst>
                  <a:ext uri="{0D108BD9-81ED-4DB2-BD59-A6C34878D82A}"/>
                </a:extLst>
              </a:tr>
              <a:tr h="1249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การประเมินผู้ป่วย</a:t>
                      </a: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ถูกต้อง รวดเร็ว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จำนวนหญิงรอคลอดได้รับการคัดกรอง </a:t>
                      </a:r>
                      <a:r>
                        <a:rPr lang="en-US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PPH 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ทุกราย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แนวทางการประเมินความเสี่ยงในการตกเลือดที่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ห้องคลอด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-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Hct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ก่อนคลอดทุกราย 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extLst>
                  <a:ext uri="{0D108BD9-81ED-4DB2-BD59-A6C34878D82A}"/>
                </a:extLst>
              </a:tr>
              <a:tr h="1270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การดูแลผู้ป่วย</a:t>
                      </a: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รวดเร็ว 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ครอบคลุม</a:t>
                      </a:r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ปลอดภัย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อัตราการตกเลือดหลังคลอด </a:t>
                      </a:r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&lt;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 ร้อยละ 5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err="1" smtClean="0">
                          <a:latin typeface="Angsana New" pitchFamily="18" charset="-34"/>
                          <a:cs typeface="Angsana New" pitchFamily="18" charset="-34"/>
                        </a:rPr>
                        <a:t>Synto</a:t>
                      </a:r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 10 unit </a:t>
                      </a:r>
                      <a:r>
                        <a:rPr lang="en-US" sz="2000" dirty="0" err="1" smtClean="0">
                          <a:latin typeface="Angsana New" pitchFamily="18" charset="-34"/>
                          <a:cs typeface="Angsana New" pitchFamily="18" charset="-34"/>
                        </a:rPr>
                        <a:t>im</a:t>
                      </a:r>
                      <a:r>
                        <a:rPr lang="en-US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ทันที 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หลังทารกคลอดไหล่หน้า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การใช้ถุงตวงเลือดเพื่อประเมินการสูญเสียเลือดหลังคลอดทารก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PPH Box set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extLst>
                  <a:ext uri="{0D108BD9-81ED-4DB2-BD59-A6C34878D82A}"/>
                </a:extLst>
              </a:tr>
              <a:tr h="82299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การดูแลต่อเนื่อง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การมีส่วนร่วมของสหสาขาวิชาชีพ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การเยี่ยมหลังคลอด</a:t>
                      </a:r>
                    </a:p>
                    <a:p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แบบฟอร์มส่งต่อการเยี่ยมหลังคลอด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การลงข้อมูลใน </a:t>
                      </a:r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Thai CCO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4" marR="68574" marT="45709" marB="4570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3425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8527" y="370013"/>
            <a:ext cx="7852892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608410" y="493713"/>
            <a:ext cx="8201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altLang="th-TH" sz="24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ผลลัพธ์และการพัฒนาที่ผ่านมา </a:t>
            </a:r>
            <a:r>
              <a:rPr lang="th-TH" altLang="th-TH" sz="20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altLang="th-TH" sz="1800" b="1" dirty="0" err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Performance&amp;Interventions</a:t>
            </a:r>
            <a:r>
              <a:rPr lang="en-US" alt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altLang="th-TH" sz="2400" b="1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 altLang="th-TH">
              <a:solidFill>
                <a:srgbClr val="0033CC"/>
              </a:solidFill>
              <a:cs typeface="Cordia New" pitchFamily="34" charset="-34"/>
            </a:endParaRPr>
          </a:p>
          <a:p>
            <a:endParaRPr lang="th-TH" altLang="th-TH">
              <a:cs typeface="Cordia New" pitchFamily="34" charset="-34"/>
            </a:endParaRPr>
          </a:p>
          <a:p>
            <a:endParaRPr lang="th-TH" altLang="th-TH">
              <a:cs typeface="Cordia New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50130"/>
              </p:ext>
            </p:extLst>
          </p:nvPr>
        </p:nvGraphicFramePr>
        <p:xfrm>
          <a:off x="467543" y="1319213"/>
          <a:ext cx="8208912" cy="4789532"/>
        </p:xfrm>
        <a:graphic>
          <a:graphicData uri="http://schemas.openxmlformats.org/drawingml/2006/table">
            <a:tbl>
              <a:tblPr/>
              <a:tblGrid>
                <a:gridCol w="3300517"/>
                <a:gridCol w="865583"/>
                <a:gridCol w="750001"/>
                <a:gridCol w="732021"/>
                <a:gridCol w="730736"/>
                <a:gridCol w="803939"/>
                <a:gridCol w="1026115"/>
              </a:tblGrid>
              <a:tr h="898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2563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2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จำนวนคลอดปกติ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49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592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อัตราการตกเลือดหลังคลอด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&lt;5%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2)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4.16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2)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712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Shock 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จากภาวะตกเลือดหลังคลอด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&lt;5%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1)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2.08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639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PPH with Blood transfusion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 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PPH with refer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 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898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อัตรามารดาตายจากภาวะตกเลือดหลัง คลอด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0 %</a:t>
                      </a: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29" marR="5142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14914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ตัวแทนเนื้อหา 2"/>
          <p:cNvSpPr txBox="1">
            <a:spLocks/>
          </p:cNvSpPr>
          <p:nvPr/>
        </p:nvSpPr>
        <p:spPr bwMode="auto">
          <a:xfrm>
            <a:off x="327506" y="990379"/>
            <a:ext cx="8665369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latinLnBrk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ปี 2559-2563 พบอัตราการตกเลือดหลังคลอด ร้อยละ 4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,0,0,4.16,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ตามลำดับ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จาก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การทบทวนร่วมกันในทีม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พบสาเหตุหลักมาจากการหดรัดตัวของมดลูกไม่ดี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(Uterine Atony )</a:t>
            </a:r>
            <a:endParaRPr lang="th-TH" sz="2000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40000"/>
              </a:lnSpc>
              <a:defRPr/>
            </a:pPr>
            <a:r>
              <a:rPr lang="th-TH" sz="20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altLang="en-US" sz="2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แนวทางการแก้ไข</a:t>
            </a:r>
          </a:p>
          <a:p>
            <a:pPr marL="457200" indent="-457200" algn="thaiDist">
              <a:lnSpc>
                <a:spcPct val="140000"/>
              </a:lnSpc>
              <a:buFontTx/>
              <a:buAutoNum type="arabicPeriod"/>
              <a:defRPr/>
            </a:pPr>
            <a:r>
              <a:rPr lang="th-TH" altLang="en-US" sz="2000" dirty="0" smtClean="0">
                <a:latin typeface="Angsana New" pitchFamily="18" charset="-34"/>
                <a:cs typeface="Angsana New" pitchFamily="18" charset="-34"/>
              </a:rPr>
              <a:t>ทบทวน </a:t>
            </a:r>
            <a:r>
              <a:rPr lang="en-US" altLang="en-US" sz="2000" dirty="0" smtClean="0">
                <a:latin typeface="Angsana New" pitchFamily="18" charset="-34"/>
                <a:cs typeface="Angsana New" pitchFamily="18" charset="-34"/>
              </a:rPr>
              <a:t>CPG </a:t>
            </a:r>
            <a:r>
              <a:rPr lang="th-TH" altLang="en-US" sz="2000" dirty="0" smtClean="0">
                <a:latin typeface="Angsana New" pitchFamily="18" charset="-34"/>
                <a:cs typeface="Angsana New" pitchFamily="18" charset="-34"/>
              </a:rPr>
              <a:t>ภาวะตกเลือดหลังคลอด แก่เจ้าหน้าที่ทุก 3 เดือน</a:t>
            </a:r>
          </a:p>
          <a:p>
            <a:pPr marL="457200" indent="-457200" algn="thaiDist">
              <a:lnSpc>
                <a:spcPct val="140000"/>
              </a:lnSpc>
              <a:buFontTx/>
              <a:buAutoNum type="arabicPeriod"/>
              <a:defRPr/>
            </a:pPr>
            <a:r>
              <a:rPr lang="th-TH" altLang="en-US" sz="2000" dirty="0">
                <a:latin typeface="Angsana New" pitchFamily="18" charset="-34"/>
                <a:cs typeface="Angsana New" pitchFamily="18" charset="-34"/>
              </a:rPr>
              <a:t>เจาะ </a:t>
            </a:r>
            <a:r>
              <a:rPr lang="en-US" altLang="en-US" sz="2000" dirty="0" err="1">
                <a:latin typeface="Angsana New" pitchFamily="18" charset="-34"/>
                <a:cs typeface="Angsana New" pitchFamily="18" charset="-34"/>
              </a:rPr>
              <a:t>Hct</a:t>
            </a:r>
            <a:r>
              <a:rPr lang="en-US" altLang="en-US" sz="20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000" dirty="0">
                <a:latin typeface="Angsana New" pitchFamily="18" charset="-34"/>
                <a:cs typeface="Angsana New" pitchFamily="18" charset="-34"/>
              </a:rPr>
              <a:t>ก่อนคลอดทุก </a:t>
            </a:r>
            <a:r>
              <a:rPr lang="en-US" altLang="en-US" sz="2000" dirty="0">
                <a:latin typeface="Angsana New" pitchFamily="18" charset="-34"/>
                <a:cs typeface="Angsana New" pitchFamily="18" charset="-34"/>
              </a:rPr>
              <a:t>case </a:t>
            </a:r>
            <a:r>
              <a:rPr lang="th-TH" altLang="en-US" sz="2000" dirty="0">
                <a:latin typeface="Angsana New" pitchFamily="18" charset="-34"/>
                <a:cs typeface="Angsana New" pitchFamily="18" charset="-34"/>
              </a:rPr>
              <a:t>ที่ </a:t>
            </a:r>
            <a:r>
              <a:rPr lang="en-US" altLang="en-US" sz="2000" dirty="0">
                <a:latin typeface="Angsana New" pitchFamily="18" charset="-34"/>
                <a:cs typeface="Angsana New" pitchFamily="18" charset="-34"/>
              </a:rPr>
              <a:t>Admit </a:t>
            </a:r>
            <a:r>
              <a:rPr lang="th-TH" altLang="en-US" sz="2000" dirty="0">
                <a:latin typeface="Angsana New" pitchFamily="18" charset="-34"/>
                <a:cs typeface="Angsana New" pitchFamily="18" charset="-34"/>
              </a:rPr>
              <a:t>เพื่อเป็น </a:t>
            </a:r>
            <a:r>
              <a:rPr lang="en-US" altLang="en-US" sz="2000" dirty="0">
                <a:latin typeface="Angsana New" pitchFamily="18" charset="-34"/>
                <a:cs typeface="Angsana New" pitchFamily="18" charset="-34"/>
              </a:rPr>
              <a:t>Risk Screening</a:t>
            </a:r>
          </a:p>
          <a:p>
            <a:pPr marL="457200" indent="-457200" algn="thaiDist">
              <a:lnSpc>
                <a:spcPct val="140000"/>
              </a:lnSpc>
              <a:buFontTx/>
              <a:buAutoNum type="arabicPeriod"/>
              <a:defRPr/>
            </a:pPr>
            <a:r>
              <a:rPr lang="th-TH" altLang="en-US" sz="2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เตรียม </a:t>
            </a:r>
            <a:r>
              <a:rPr lang="en-US" altLang="en-US" sz="2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Oxytocin 10 unit </a:t>
            </a:r>
            <a:r>
              <a:rPr lang="th-TH" altLang="en-US" sz="2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ฉีดเข้ากล้ามเนื้อหลังทารกคลอดไหล่หน้าทันที</a:t>
            </a:r>
            <a:endParaRPr lang="th-TH" altLang="en-US" sz="20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lnSpc>
                <a:spcPct val="140000"/>
              </a:lnSpc>
              <a:buFontTx/>
              <a:buAutoNum type="arabicPeriod" startAt="4"/>
              <a:defRPr/>
            </a:pPr>
            <a:r>
              <a:rPr lang="th-TH" altLang="en-US" sz="2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ใช้</a:t>
            </a:r>
            <a:r>
              <a:rPr lang="th-TH" alt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ถุงตวง</a:t>
            </a:r>
            <a:r>
              <a:rPr lang="th-TH" altLang="en-US" sz="2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เลือดตวงเลือด หลังคลอดทารก จากเดิมใช้ถุงตวงเลือดหลังคลอดรก เพื่อวัด</a:t>
            </a:r>
            <a:r>
              <a:rPr lang="th-TH" alt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ตวงปริมาณการเสียเลือดได้อย่างถูกต้องและใกล้เคียงความเป็นจริงมากที่สุด การ </a:t>
            </a:r>
            <a:r>
              <a:rPr lang="en-US" alt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Monitor V/S  </a:t>
            </a:r>
            <a:endParaRPr lang="en-US" altLang="en-US" sz="2000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lnSpc>
                <a:spcPct val="140000"/>
              </a:lnSpc>
              <a:buFontTx/>
              <a:buAutoNum type="arabicPeriod" startAt="4"/>
              <a:defRPr/>
            </a:pPr>
            <a:r>
              <a:rPr lang="th-TH" altLang="en-US" sz="2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เพิ่ม</a:t>
            </a:r>
            <a:r>
              <a:rPr lang="th-TH" alt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การทบทวนการตรวจ แผลฝีเย็บก่อนการเย็บ </a:t>
            </a:r>
            <a:endParaRPr lang="th-TH" altLang="en-US" sz="2000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40000"/>
              </a:lnSpc>
              <a:defRPr/>
            </a:pPr>
            <a:r>
              <a:rPr lang="th-TH" altLang="en-US" sz="2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6</a:t>
            </a:r>
            <a:r>
              <a:rPr lang="en-US" altLang="en-US" sz="2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altLang="en-US" sz="2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ตรวจเช็ค</a:t>
            </a:r>
            <a:r>
              <a:rPr lang="th-TH" alt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แผลซ้ำหลังเย็บแผลเสร็จ จัดทำ </a:t>
            </a:r>
            <a:r>
              <a:rPr lang="en-US" alt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PPH Set Box </a:t>
            </a:r>
            <a:r>
              <a:rPr lang="th-TH" alt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และโปสเตอร์</a:t>
            </a:r>
            <a:r>
              <a:rPr lang="en-US" alt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การแก้ไขภาวะวิกฤตในภาวะตกเลือดหลังคลอดติดไว้ในห้องคลอดให้เห็นชัดเจน  ภายหลังดำเนินการ ปี </a:t>
            </a:r>
            <a:r>
              <a:rPr lang="th-TH" altLang="en-US" sz="2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2563 </a:t>
            </a:r>
            <a:r>
              <a:rPr lang="th-TH" alt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ยังไม่พบอุบัติการณ์</a:t>
            </a:r>
          </a:p>
          <a:p>
            <a:pPr marL="0" indent="0" algn="just" latinLnBrk="1">
              <a:lnSpc>
                <a:spcPct val="130000"/>
              </a:lnSpc>
              <a:defRPr/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 	</a:t>
            </a:r>
            <a:endParaRPr lang="th-TH" sz="2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0488"/>
            <a:ext cx="9144000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rgbClr val="0000FF"/>
                </a:solidFill>
              </a:rPr>
              <a:t>การพัฒนาคุณภาพ</a:t>
            </a:r>
          </a:p>
        </p:txBody>
      </p:sp>
    </p:spTree>
    <p:extLst>
      <p:ext uri="{BB962C8B-B14F-4D97-AF65-F5344CB8AC3E}">
        <p14:creationId xmlns:p14="http://schemas.microsoft.com/office/powerpoint/2010/main" val="24045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199" y="1412776"/>
            <a:ext cx="7935515" cy="1760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1. อัตราการตกเลือดหลังคลอด ไม่เกินเป้าหมาย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2. ไม่มีอัตราตายของมารดาหลังคลอดจากภาวะตกเลือดหลังคลอด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PPH Box Set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b="1" dirty="0" smtClean="0">
                <a:solidFill>
                  <a:srgbClr val="0000FF"/>
                </a:solidFill>
              </a:rPr>
              <a:t>ผลงานเด่น ความภาคภูมิใจ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79835" y="3212976"/>
            <a:ext cx="804624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altLang="th-TH" sz="3600" b="1" dirty="0">
                <a:solidFill>
                  <a:srgbClr val="0000FF"/>
                </a:solidFill>
                <a:latin typeface="Angsana New" pitchFamily="18" charset="-34"/>
              </a:rPr>
              <a:t>แผนการพัฒนาคุณภาพ โอกาสพัฒนา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79835" y="3859089"/>
            <a:ext cx="7948613" cy="23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th-TH" altLang="th-TH" sz="3200" b="1" dirty="0">
                <a:latin typeface="Angsana New" pitchFamily="18" charset="-34"/>
                <a:ea typeface="BrowalliaNew"/>
              </a:rPr>
              <a:t>1. การคืนข้อมูลให้แก่ รพสต.เครือข่าย ในเรื่องการดูแลหญิงตั้งครรภ์ที่มีภาวะเสี่ยงต่อการตกเลือดหลังคลอด การลงข้อมูลใน </a:t>
            </a:r>
            <a:r>
              <a:rPr lang="en-US" altLang="th-TH" sz="3200" b="1" dirty="0">
                <a:latin typeface="Angsana New" pitchFamily="18" charset="-34"/>
                <a:ea typeface="BrowalliaNew"/>
              </a:rPr>
              <a:t>Thai OCC </a:t>
            </a:r>
          </a:p>
          <a:p>
            <a:pPr>
              <a:lnSpc>
                <a:spcPct val="115000"/>
              </a:lnSpc>
            </a:pPr>
            <a:r>
              <a:rPr lang="th-TH" altLang="th-TH" sz="3200" b="1" dirty="0">
                <a:latin typeface="Angsana New" pitchFamily="18" charset="-34"/>
                <a:ea typeface="BrowalliaNew"/>
              </a:rPr>
              <a:t>2. กำหนดให้มีระบบติดตามเยี่ยมบ้านในรายที่ตกเลือดหลังคลอดทุกรายตามแบบฟอร์ม</a:t>
            </a:r>
            <a:endParaRPr lang="en-US" altLang="th-TH" sz="3200" b="1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912233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332656"/>
            <a:ext cx="6952545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การพัฒนาคุณภาพ การวิจัย นวตกรรม อื่นๆ	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04830"/>
              </p:ext>
            </p:extLst>
          </p:nvPr>
        </p:nvGraphicFramePr>
        <p:xfrm>
          <a:off x="360295" y="1543643"/>
          <a:ext cx="8517702" cy="286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9350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2002566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2443942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  <a:gridCol w="2281844">
                  <a:extLst>
                    <a:ext uri="{9D8B030D-6E8A-4147-A177-3AD203B41FA5}">
                      <a16:colId xmlns="" xmlns:a16="http://schemas.microsoft.com/office/drawing/2014/main" val="2857922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เรื่อง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เป้าหมาย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การปรับปรุงที่เกิดขึ้น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ผลลัพธ์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dobe Thai" panose="02040503050201020203" pitchFamily="18" charset="-34"/>
                          <a:cs typeface="Adobe Thai" panose="02040503050201020203" pitchFamily="18" charset="-34"/>
                        </a:rPr>
                        <a:t> </a:t>
                      </a: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3794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98152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dobe Thai" panose="02040503050201020203" pitchFamily="18" charset="-34"/>
                        <a:ea typeface="Calibri" panose="020F0502020204030204" pitchFamily="34" charset="0"/>
                        <a:cs typeface="Adobe Thai" panose="02040503050201020203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0830595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214959"/>
            <a:ext cx="6792244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แผนการพัฒนาคุณภาพ การวิจัย นวตกรรม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06023"/>
              </p:ext>
            </p:extLst>
          </p:nvPr>
        </p:nvGraphicFramePr>
        <p:xfrm>
          <a:off x="323528" y="980728"/>
          <a:ext cx="8497332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4536892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r>
                        <a:rPr lang="th-TH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(Proxy Disease)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มาตรการ/นวตกรรม เพื่อให้เกิดคุณภาพ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Access</a:t>
                      </a:r>
                      <a:r>
                        <a:rPr lang="en-US" sz="2400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&amp; entry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MI</a:t>
                      </a:r>
                      <a:r>
                        <a:rPr lang="en-US" sz="20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 , Stroke   Depress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baseline="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baseline="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baseline="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baseline="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baseline="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000" b="1" baseline="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DM,  HT  ,TB </a:t>
                      </a:r>
                      <a:endParaRPr lang="th-TH" sz="2000" b="1" baseline="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 </a:t>
                      </a:r>
                      <a:r>
                        <a:rPr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การ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ประชาสัมพันธ์การรับรู้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alarming symptom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ในกลุ่มเสี่ยงในคลินิกโรคเรื้อรัง และในชุมชน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2.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แนวทางการวินิจฉัยโรค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ACS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และมี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STANDING ORDER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, พยาบาลสามารถทำ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EKG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ได้เลย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3.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ระบบ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Fast track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ที่ชัดเจนร่วมกับ รพ.แม่ข่าย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4.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ระบบ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Fast track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พบพยาบาลจิตเวช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5.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การคัดกรองเชิงรุกในกลุ่มเป้าหมายในชุมชน ทีม </a:t>
                      </a:r>
                      <a:r>
                        <a:rPr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อสม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และอาสาทีบี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Assessment &amp; Diagnosis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MI</a:t>
                      </a:r>
                      <a:r>
                        <a:rPr lang="en-US" sz="24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 ,Sepsis</a:t>
                      </a:r>
                      <a:endParaRPr lang="en-US" sz="2400" b="1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40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PPH</a:t>
                      </a:r>
                      <a:endParaRPr lang="en-US" sz="24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 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มีการกำหนดโรคที่มีความเสี่ยงสูงที่ต้องประเมินที่รวดเร็ว  ประเมินซ้ำ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2.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มี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investigation 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เพื่อช่วยในการวินิจฉัย  ได้แก่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MI =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th-TH" sz="2000" b="0" dirty="0" smtClean="0">
                          <a:effectLst/>
                          <a:latin typeface="Browallia New" panose="020B0604020202020204" pitchFamily="34" charset="-34"/>
                          <a:ea typeface="+mn-ea"/>
                          <a:cs typeface="+mn-cs"/>
                        </a:rPr>
                        <a:t>ประเมิน</a:t>
                      </a:r>
                      <a:r>
                        <a:rPr lang="th-TH" sz="2000" b="0" baseline="0" dirty="0" smtClean="0">
                          <a:effectLst/>
                          <a:latin typeface="Browallia New" panose="020B0604020202020204" pitchFamily="34" charset="-34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baseline="0" dirty="0" smtClean="0">
                          <a:effectLst/>
                          <a:latin typeface="Browallia New" panose="020B0604020202020204" pitchFamily="34" charset="-34"/>
                          <a:ea typeface="+mn-ea"/>
                          <a:cs typeface="+mn-cs"/>
                        </a:rPr>
                        <a:t>EKG, EKG  12 LEAD, V3R V4R,V789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baseline="0" dirty="0" smtClean="0">
                          <a:effectLst/>
                          <a:latin typeface="Browallia New" panose="020B0604020202020204" pitchFamily="34" charset="-34"/>
                          <a:ea typeface="+mn-ea"/>
                          <a:cs typeface="+mn-cs"/>
                        </a:rPr>
                        <a:t>TROP – T 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+mn-cs"/>
                        </a:rPr>
                        <a:t>PAIN SCORE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+mn-cs"/>
                        </a:rPr>
                        <a:t>Sepsis 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+mn-ea"/>
                          <a:cs typeface="+mn-cs"/>
                        </a:rPr>
                        <a:t>-  </a:t>
                      </a:r>
                      <a:r>
                        <a:rPr lang="en-US" sz="2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+mn-ea"/>
                          <a:cs typeface="+mn-cs"/>
                        </a:rPr>
                        <a:t>qSOFA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+mn-ea"/>
                          <a:cs typeface="+mn-cs"/>
                        </a:rPr>
                        <a:t>,    </a:t>
                      </a:r>
                      <a:r>
                        <a:rPr lang="en-US" sz="2000" b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+mn-cs"/>
                        </a:rPr>
                        <a:t>blood Lactate</a:t>
                      </a:r>
                      <a:r>
                        <a:rPr lang="en-US" sz="2000" b="0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baseline="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1.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แนวทางการประเมินความเสี่ยงในการตกเลือดที่ ห้องคลอด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2. เจาะ 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Hct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ก่อนคลอดทุกรายที่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Admit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88640"/>
            <a:ext cx="8496944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คุณภาพของขั้นตอนต่างๆ ในกระบวนการดูแล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394173"/>
              </p:ext>
            </p:extLst>
          </p:nvPr>
        </p:nvGraphicFramePr>
        <p:xfrm>
          <a:off x="323528" y="1340768"/>
          <a:ext cx="8497332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5112956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r>
                        <a:rPr lang="th-TH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(Proxy Disease)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มาตรการ/นวตกรรม เพื่อให้เกิดคุณภาพ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Plan of care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Stroke</a:t>
                      </a:r>
                      <a:r>
                        <a:rPr lang="en-US" sz="24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 COPD  DM</a:t>
                      </a:r>
                      <a:r>
                        <a:rPr lang="th-TH" sz="24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 </a:t>
                      </a:r>
                      <a:r>
                        <a:rPr lang="en-US" sz="24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PC</a:t>
                      </a:r>
                      <a:r>
                        <a:rPr lang="th-TH" sz="24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sepsis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aseline="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aseline="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aseline="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aseline="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aseline="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aseline="0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. มีการประเมินและวางแผนการดูแลร่วมกันระหว่าง</a:t>
                      </a:r>
                      <a:r>
                        <a:rPr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สห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วิชาชีพที่ดูแลผู้ป่วย   โดยสื่อสารผ่าน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progress note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 ทั้งแพทย์กายภาพบำบัด  เภสัชกร  พยาบาลสุขภาพจิต พยาบาล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case manager </a:t>
                      </a:r>
                      <a:r>
                        <a:rPr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 พยาบาลเยี่ยมบ้าน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</a:p>
                    <a:p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2.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ให้ผู้ป่วยและญาติมีส่วนร่วมวางแผนการดูแลผู้ป่วยโดยเฉพาะในกลุ่มผู้ป่วยระยะสุดท้าย  มีการทำ 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Family  meeting 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ที่หอผู้ป่วยและมีการติดตามเยี่ยมต่อในชุมชน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Discharge planning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Stroke</a:t>
                      </a:r>
                      <a:r>
                        <a:rPr lang="en-US" sz="24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 COPD  PC</a:t>
                      </a:r>
                      <a:endParaRPr lang="en-US" sz="24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 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มีการประเมินปัญหา/ความต้องการหลังจำหน่าย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2. 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มีแผนการเตรียมความพร้อมก่อนจำหน่าย  โดยการมีส่วนร่วมของผู้ป่วย/ครอบครัว  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3. 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มี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การประเมินผลความพร้อมก่อน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จำหน่าย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3794071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1867" y="332656"/>
            <a:ext cx="8496944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คุณภาพของขั้นตอนต่างๆ ในกระบวนการดูแล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167465"/>
              </p:ext>
            </p:extLst>
          </p:nvPr>
        </p:nvGraphicFramePr>
        <p:xfrm>
          <a:off x="323528" y="1052736"/>
          <a:ext cx="8712968" cy="5577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9036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2055340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5328592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r>
                        <a:rPr lang="th-TH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(Proxy Disease)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มาตรการ/นวตกรรม เพื่อให้เกิดคุณภาพ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General Care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1</a:t>
                      </a:r>
                      <a:r>
                        <a:rPr lang="en-US" sz="20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. </a:t>
                      </a:r>
                      <a:r>
                        <a:rPr lang="th-TH" sz="20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ผู้ป่วยติดเชื้อ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2. </a:t>
                      </a:r>
                      <a:r>
                        <a:rPr lang="th-TH" sz="20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ผู้ป่วย </a:t>
                      </a:r>
                      <a:r>
                        <a:rPr lang="en-US" sz="20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Refer back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3. </a:t>
                      </a:r>
                      <a:r>
                        <a:rPr lang="th-TH" sz="20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ผู้ป่วย </a:t>
                      </a:r>
                      <a:r>
                        <a:rPr lang="en-US" sz="20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Chronic Pain = </a:t>
                      </a:r>
                      <a:r>
                        <a:rPr lang="en-US" sz="20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PC </a:t>
                      </a:r>
                      <a:r>
                        <a:rPr lang="th-TH" sz="20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เรื้อรัง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4. </a:t>
                      </a:r>
                      <a:r>
                        <a:rPr lang="th-TH" sz="20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ผู้ป่วย</a:t>
                      </a:r>
                      <a:r>
                        <a:rPr lang="th-TH" sz="20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Acute</a:t>
                      </a:r>
                      <a:r>
                        <a:rPr lang="en-US" sz="20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Pain</a:t>
                      </a:r>
                      <a:endParaRPr lang="en-US" sz="20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มีการซ่อมห้อง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negative pressure 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ใช้ในการดูแลผู้ป่วย 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Airbon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infection 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และกำหนดมาตรการการป้องกันการติดเชื้อในทีมผู้ปฏิบัติ</a:t>
                      </a:r>
                    </a:p>
                    <a:p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2.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มีการกำหนดแนวทางการรับผู้ป่วย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Refer back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ที่มีประวัติให้มารับยา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Broad spectrum ABO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หรือเป็นกลุ่ม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ABO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ที่มีแนวโน้มรักษาเชื้อดื้อยา  โดยกำหนด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Zoning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เพื่อลดการติดเชื้อและป้องกันการแพร่กระจายเชื้อ</a:t>
                      </a:r>
                    </a:p>
                    <a:p>
                      <a:endParaRPr lang="th-TH" sz="18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3.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ผู้ป่วย 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PC 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ได้กำหนดเป้าหมายร่วมกัน  คือให้ผู้ป่วยจากไปอย่างสงบ  สมศักดิ์ศรี  มีการพัฒนาแนวทางการดูแลผู้ป่วยระยะสุดท้ายโดยใช้คะแนน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 PPS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เป็นแนวทางในการดูแลผู้ป่วย  เน้นการจัดการอาการรบกวน    การดูแลความสุขสบายทั่วไป รวมทั้งดูแลเรื่องสถานที่ให้เอื้อต่อการดูแลผู้ป่วยระยะสุดท้าย</a:t>
                      </a:r>
                    </a:p>
                    <a:p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4.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มีการกำหนดให้ทุกจุดบริการมีการประเมินความเจ็บปวด  และ ให้จัดการความปวดตามแนวปฏิบัติ</a:t>
                      </a:r>
                    </a:p>
                    <a:p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5.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มีการสอบเทียบตามมาตรฐานเครื่องมือแพทย์ที่ใช้ในการดูแลผู้ป่วยทุกชนิดปีละ 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 ครั้ง  และนำผลที่ได้แจ้งให้หน่วยงานรับทราบด้วยทุก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ครั้ง</a:t>
                      </a:r>
                    </a:p>
                    <a:p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98152306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88640"/>
            <a:ext cx="8640960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คุณภาพของขั้นตอนต่างๆ ในกระบวนการดูแล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85949"/>
              </p:ext>
            </p:extLst>
          </p:nvPr>
        </p:nvGraphicFramePr>
        <p:xfrm>
          <a:off x="179512" y="900136"/>
          <a:ext cx="8820472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4927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2616122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4709423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r>
                        <a:rPr lang="th-TH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(Proxy Disease)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มาตรการ/นวตกรรม เพื่อให้เกิดคุณภาพ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Care of high risk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ER =  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Sepsis,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  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MI,   Stroke,   Head Injury,    COPD</a:t>
                      </a:r>
                      <a:endParaRPr lang="en-US" sz="2000" b="1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LR =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ครรภ์เป็นพิษ ครรภ์แฝด รกเกาะต่ำ คลอดก่อนกำหนด  ประวัติการคลอดผิดปกติ</a:t>
                      </a:r>
                      <a:endParaRPr lang="en-US" sz="2000" b="1" dirty="0" smtClean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WARD =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ภาวะ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Shock,  Sepsis,  MI,  Stroke,  Pneumonia, COPD,  DM,  DHF, UGIH,  alcohol/head injury, 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หลังคลอด</a:t>
                      </a:r>
                      <a:endParaRPr lang="en-US" sz="20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1.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มีการกำหนดผู้ป่วยและโรคที่เสี่ยงสูงใน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ER LR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IPD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เพื่อให้มีการเฝ้าระวัง  กำหนดและให้ใช้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NEWS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score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ในการประเมินและประเมินซ้ำในกลุ่มผู้ป่วยที่มีความเสี่ยงสูง และเกณฑ์การเฝ้าระวังการเปลี่ยนแปลง (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Early Warning Sign),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 ระบบยามีแนวทางการประเมินการใช้ยาความเสี่ยงสูง(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HAD)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ร่วมด้วย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. มีการอบรมพัฒนาความรู้และทักษะการดูแลผู้ป่วยที่มีความเสี่ยงสูง โดย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PCT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ร่วมกับ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HRD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3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. มีการทบทวนกระบวนการดูแลผู้ป่วยขณะอยู่ในโรงพยาบาล โดยเฉพาะในประเด็นการประเมินและการประเมินซ้ำ, การกำหนดปัญหาสำคัญ, การกำหนดแผนการดูแลที่สอดคล้องกับปัญหา, การทำ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discharge plan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ในกลุ่มโรคมุ่งเน้น(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COPD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 STROKE  PC)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5. มีการนิเทศติดตาม โดยหัวหน้าจุดงาน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6. มีการทบทวนผู้ป่วยโรค และอุบัติการณ์ทางคลินิกตาม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trigger tools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ในเวชระเบียนที่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PCT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กำหนด และนำไปปรับปรุงกระบวนการหรือระบบงานที่เกี่ยวข้อง  เช่น 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PTC  RM  NSO  MSO  IM</a:t>
                      </a:r>
                      <a:endParaRPr lang="en-US" sz="20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0830595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88640"/>
            <a:ext cx="8784976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คุณภาพของขั้นตอนต่างๆ ในกระบวนการดูแล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31577"/>
              </p:ext>
            </p:extLst>
          </p:nvPr>
        </p:nvGraphicFramePr>
        <p:xfrm>
          <a:off x="395536" y="980728"/>
          <a:ext cx="8497332" cy="530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5400988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r>
                        <a:rPr lang="th-TH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(Proxy Disease)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มาตรการ/นวตกรรม เพื่อให้เกิดคุณภาพ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Nutrition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PC  IMC</a:t>
                      </a:r>
                      <a:endParaRPr lang="en-US" sz="24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มีการ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กำหนดแนวทางการจัดบริการอาหาร โดยมีการปรับปรุงสถานที่ประกอบอาหารให้ถูกต้องตามหลักสุขาภิบาลอาหาร  การดูแลเรื่องความรู้และสุขภาพผู้ประกอบอาหาร  การควบคุมคุณภาพวัตถุดิบ  การดูแลเรื่องอุปกรณ์ของใช้ในการปรุงอาหาร  อุปกรณ์รับประทานอาหารและอุปกรณ์การขนส่ง  ดูแลเรื่องเส้นทางการขนส่งอาหาร  และตรวจสอบคุณภาพอาหารหลังปรุงเสร็จ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293577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Rehabilitation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Stroke</a:t>
                      </a:r>
                      <a:r>
                        <a:rPr lang="en-US" sz="2400" b="1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 COPD</a:t>
                      </a:r>
                      <a:endParaRPr lang="en-US" sz="24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มีการประเมินผลลัพธ์การพัฒนาและดำเนินงานให้สอดคล้องกับกลุ่มโรคสำคัญที่มักพบในงานฟื้นฟูสภาพ อันได้แก่                                  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การประเมินความเจ็บปวด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2.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การประเมิน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ADL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เพิ่มนอกจาก</a:t>
                      </a:r>
                      <a:r>
                        <a:rPr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Stroke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ในกลุ่ม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SCI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และ 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TBI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ในระยะ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IMC 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รวมทั้งประเมิน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ADL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ในผู้ป่วยที่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 ADL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น้อยกว่า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 20                                    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3.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เพิ่มการทำ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6MWT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ในกระบวนการทำ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pulmonary rehabilitation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ในผู้ป่วย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COPD 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ให้ครอบคลุมมากขึ้น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 </a:t>
                      </a:r>
                      <a:endParaRPr lang="th-TH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                                    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19742813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88640"/>
            <a:ext cx="8496944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คุณภาพของขั้นตอนต่างๆ ในกระบวนการดูแล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194317"/>
              </p:ext>
            </p:extLst>
          </p:nvPr>
        </p:nvGraphicFramePr>
        <p:xfrm>
          <a:off x="323528" y="1340768"/>
          <a:ext cx="8497332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5040948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r>
                        <a:rPr lang="th-TH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(Proxy Disease)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มาตรการ/นวตกรรม เพื่อให้เกิดคุณภาพ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Information</a:t>
                      </a:r>
                      <a:r>
                        <a:rPr lang="en-US" sz="2400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&amp; empower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TB 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NCD  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Stroke  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PC</a:t>
                      </a:r>
                      <a:r>
                        <a:rPr lang="th-TH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endParaRPr lang="en-US" sz="24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มีการประเมินความต้องการ/ปัญหาของผู้ป่วยแต่ละรายตั้งแต่แรกรับของทุกจุดบริการ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2.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มีการวางแผนการดูแล  การเสริมพลังร่วมกันระหว่างทีมผู้ให้บริการ  ผู้ป่วยและญาติ  และการประเมินผลด้านความพร้อม  ความสามารถของผู้ป่วยและครอบครัว และส่งต่อทีมเยี่ยมบ้านและชุมชนให้ดูแลต่อเนื่องและประเมินซ้ำ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3.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ในกรณีที่ผู้ป่วยมีปัญหาซับซ้อนนอนโรงพยาบาล  ทีมเยี่ยมบ้านจะเข้ามาร่วมประเมินปัญหาของผู้ป่วยในโรงพยาบาล  เช่น  ในผู้ป่วยกลุ่มติดเตียง  ผู้ป่วยระยะสุดท้ายทุกราย  ผู้ป่วยที่มีอุปกรณ์ที่ต้องดูแลที่บ้าน ผู้ป่วยที่มีปัญหาการพ่นยา  ผู้ป่วยที่ต้องทำ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กายภาพ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61705877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404664"/>
            <a:ext cx="8424936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คุณภาพของขั้นตอนต่างๆ ในกระบวนการดูแล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605370"/>
              </p:ext>
            </p:extLst>
          </p:nvPr>
        </p:nvGraphicFramePr>
        <p:xfrm>
          <a:off x="107504" y="1340768"/>
          <a:ext cx="8928992" cy="5242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5112568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r>
                        <a:rPr lang="th-TH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(Proxy Disease)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มาตรการ/นวตกรรม เพื่อให้เกิดคุณภาพ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Continuity</a:t>
                      </a:r>
                      <a:r>
                        <a:rPr lang="en-US" sz="2400" baseline="0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of care</a:t>
                      </a:r>
                      <a:endParaRPr lang="en-US" sz="2400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Stroke  COPD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PC TB</a:t>
                      </a:r>
                      <a:endParaRPr lang="en-US" sz="24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1.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กำหนดกลุ่มโรคมุ่งเน้นที่ต้องมีการวางแนวทางการดูแลร่วมกันใน</a:t>
                      </a:r>
                      <a:r>
                        <a:rPr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ทีมสห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วิชาชีพ เภสัชกร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กายภาพบำบัด และงานแพทย์แผนไทย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,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งานชุมชน</a:t>
                      </a:r>
                    </a:p>
                    <a:p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2.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พัฒนาศักยภาพทีมเยี่ยมบ้านและเครือข่ายอาสามิตรภาพบำบัดอำเภอ</a:t>
                      </a:r>
                      <a:r>
                        <a:rPr lang="th-TH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บ้านธิ</a:t>
                      </a:r>
                      <a:endParaRPr lang="th-TH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3.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การเตรียมความพร้อมของผู้ดูแล และผู้ป่วยก่อนเข้าสู่ชุมชน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(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ประเมินความพร้อม, ฝึกทักษะ, ทำกายภาพ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)</a:t>
                      </a:r>
                    </a:p>
                    <a:p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4.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TB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: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Admit 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ผู้ป่วยเสมหะบวก 14 วัน  เพื่อวางแผนการรักษาที่เหมาะสม ,ติดตาม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Drug induce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และผลลัพธ์ในการดูแลผู้ป่วย,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5.</a:t>
                      </a:r>
                      <a:r>
                        <a:rPr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หลัง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D/C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ใช้ระบบ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Thai COC,  TB OM online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ส่งต่อข้อมูลถึง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ชุมชน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Browallia New" pitchFamily="34" charset="-34"/>
                        <a:ea typeface="+mn-ea"/>
                        <a:cs typeface="Browallia New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23367143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332656"/>
            <a:ext cx="8856984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คุณภาพของขั้นตอนต่างๆ ในกระบวนการดูแล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sym typeface="Wingdings 2"/>
              </a:rPr>
              <a:t></a:t>
            </a:r>
            <a:r>
              <a:rPr lang="th-TH" sz="4000" b="1" dirty="0" err="1" smtClean="0">
                <a:solidFill>
                  <a:srgbClr val="0000FF"/>
                </a:solidFill>
              </a:rPr>
              <a:t>พันธ</a:t>
            </a:r>
            <a:r>
              <a:rPr lang="th-TH" sz="4000" b="1" dirty="0">
                <a:solidFill>
                  <a:srgbClr val="0000FF"/>
                </a:solidFill>
              </a:rPr>
              <a:t>กิจ/ความมุ่งหมาย</a:t>
            </a:r>
            <a:r>
              <a:rPr lang="th-TH" sz="4000" b="1" dirty="0"/>
              <a:t>:  </a:t>
            </a:r>
            <a:endParaRPr lang="th-TH" b="1" dirty="0" smtClean="0"/>
          </a:p>
          <a:p>
            <a:pPr marL="0" indent="0">
              <a:buNone/>
            </a:pPr>
            <a:r>
              <a:rPr lang="th-TH" dirty="0" smtClean="0"/>
              <a:t>      </a:t>
            </a:r>
            <a:r>
              <a:rPr lang="en-US" dirty="0" smtClean="0"/>
              <a:t> </a:t>
            </a:r>
            <a:r>
              <a:rPr lang="en-US" dirty="0" smtClean="0"/>
              <a:t>  1</a:t>
            </a:r>
            <a:r>
              <a:rPr lang="en-US" dirty="0" smtClean="0"/>
              <a:t>. </a:t>
            </a:r>
            <a:r>
              <a:rPr lang="th-TH" dirty="0" smtClean="0"/>
              <a:t>วิเคราะห์</a:t>
            </a:r>
            <a:r>
              <a:rPr lang="th-TH" dirty="0"/>
              <a:t>โอกาสพัฒนา</a:t>
            </a:r>
            <a:r>
              <a:rPr lang="th-TH" dirty="0" smtClean="0"/>
              <a:t>เพื่อกำหนด</a:t>
            </a:r>
            <a:r>
              <a:rPr lang="th-TH" dirty="0"/>
              <a:t>ทิศทาง </a:t>
            </a:r>
            <a:r>
              <a:rPr lang="th-TH" dirty="0" smtClean="0"/>
              <a:t>ชี้นำ การ</a:t>
            </a:r>
            <a:r>
              <a:rPr lang="th-TH" dirty="0"/>
              <a:t>พัฒนาการดูแลผู้ป่วย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/>
              <a:t>2</a:t>
            </a:r>
            <a:r>
              <a:rPr lang="en-US" dirty="0" smtClean="0"/>
              <a:t>. </a:t>
            </a:r>
            <a:r>
              <a:rPr lang="th-TH" dirty="0" smtClean="0"/>
              <a:t>การ</a:t>
            </a:r>
            <a:r>
              <a:rPr lang="th-TH" dirty="0"/>
              <a:t>บริหารจัดการความเสี่ยงทางคลินิกโดยการทบทวนการดูแลรักษาผู้ป่วย ระหว่าง</a:t>
            </a:r>
            <a:r>
              <a:rPr lang="th-TH" dirty="0" err="1" smtClean="0"/>
              <a:t>ทีมสห</a:t>
            </a:r>
            <a:r>
              <a:rPr lang="th-TH" dirty="0" smtClean="0"/>
              <a:t>วิชาชีพ </a:t>
            </a:r>
            <a:r>
              <a:rPr lang="th-TH" dirty="0"/>
              <a:t>เพื่อค้นหา</a:t>
            </a:r>
            <a:r>
              <a:rPr lang="th-TH" dirty="0" smtClean="0"/>
              <a:t>จุดอ่อนสำหรับน</a:t>
            </a:r>
            <a:r>
              <a:rPr lang="th-TH" dirty="0"/>
              <a:t>ำ</a:t>
            </a:r>
            <a:r>
              <a:rPr lang="th-TH" dirty="0" smtClean="0"/>
              <a:t>ไปปรับปรุง</a:t>
            </a:r>
          </a:p>
          <a:p>
            <a:pPr marL="0" indent="0">
              <a:buNone/>
            </a:pPr>
            <a:r>
              <a:rPr lang="en-US" dirty="0" smtClean="0"/>
              <a:t>       3. </a:t>
            </a:r>
            <a:r>
              <a:rPr lang="th-TH" dirty="0" smtClean="0"/>
              <a:t>การ</a:t>
            </a:r>
            <a:r>
              <a:rPr lang="th-TH" dirty="0"/>
              <a:t>ประสานงาน</a:t>
            </a:r>
            <a:r>
              <a:rPr lang="th-TH" dirty="0" smtClean="0"/>
              <a:t>/สื่อสาร</a:t>
            </a:r>
            <a:r>
              <a:rPr lang="th-TH" dirty="0"/>
              <a:t>/แก้ปัญหา/</a:t>
            </a:r>
            <a:r>
              <a:rPr lang="th-TH" dirty="0" smtClean="0"/>
              <a:t>กำกับ</a:t>
            </a:r>
            <a:r>
              <a:rPr lang="th-TH" dirty="0"/>
              <a:t>ติดตามการปฏิบัติตามมาตรฐาน </a:t>
            </a:r>
            <a:endParaRPr lang="th-TH" dirty="0" smtClean="0"/>
          </a:p>
          <a:p>
            <a:pPr marL="0" indent="0">
              <a:buNone/>
            </a:pPr>
            <a:r>
              <a:rPr lang="en-US" dirty="0" smtClean="0"/>
              <a:t>       4.</a:t>
            </a:r>
            <a:r>
              <a:rPr lang="th-TH" dirty="0" smtClean="0"/>
              <a:t> </a:t>
            </a:r>
            <a:r>
              <a:rPr lang="th-TH" dirty="0"/>
              <a:t>การสนับสนุน</a:t>
            </a:r>
            <a:r>
              <a:rPr lang="th-TH" dirty="0" smtClean="0"/>
              <a:t>ทรัพยากร </a:t>
            </a:r>
          </a:p>
          <a:p>
            <a:pPr marL="0" indent="0">
              <a:buNone/>
            </a:pPr>
            <a:r>
              <a:rPr lang="en-US" dirty="0" smtClean="0"/>
              <a:t>       5. </a:t>
            </a:r>
            <a:r>
              <a:rPr lang="th-TH" dirty="0" smtClean="0"/>
              <a:t>ประเมิน </a:t>
            </a:r>
            <a:r>
              <a:rPr lang="th-TH" dirty="0"/>
              <a:t>ติดตาม</a:t>
            </a:r>
            <a:r>
              <a:rPr lang="th-TH" dirty="0" smtClean="0"/>
              <a:t>ผลลัพธ์ภาพรวมการดูแลผู้ป่วย </a:t>
            </a:r>
          </a:p>
          <a:p>
            <a:pPr marL="0" indent="0">
              <a:buNone/>
            </a:pPr>
            <a:r>
              <a:rPr lang="th-TH" dirty="0" smtClean="0">
                <a:sym typeface="Wingdings 2"/>
              </a:rPr>
              <a:t></a:t>
            </a:r>
            <a:r>
              <a:rPr lang="th-TH" sz="4000" b="1" dirty="0" smtClean="0">
                <a:solidFill>
                  <a:srgbClr val="0000FF"/>
                </a:solidFill>
              </a:rPr>
              <a:t>เป้าหมาย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th-TH" dirty="0" smtClean="0"/>
              <a:t>ผู้รับบริการ</a:t>
            </a:r>
            <a:r>
              <a:rPr lang="th-TH" dirty="0"/>
              <a:t>ได้รับการดูแลแบบองค์รวมโดย</a:t>
            </a:r>
            <a:r>
              <a:rPr lang="th-TH" dirty="0" err="1"/>
              <a:t>ทีมสห</a:t>
            </a:r>
            <a:r>
              <a:rPr lang="th-TH" dirty="0"/>
              <a:t>วิชาชีพตามมาตรฐาน</a:t>
            </a:r>
            <a:r>
              <a:rPr lang="th-TH" dirty="0" smtClean="0"/>
              <a:t>วิชาชีพ  ปลอดภัย  ต่อเนื่อง</a:t>
            </a:r>
          </a:p>
          <a:p>
            <a:pPr marL="0" indent="0">
              <a:buNone/>
            </a:pPr>
            <a:r>
              <a:rPr lang="th-TH" dirty="0"/>
              <a:t>          </a:t>
            </a:r>
            <a:endParaRPr lang="th-TH" dirty="0" smtClean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52927"/>
            <a:ext cx="8568952" cy="923330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PCT  </a:t>
            </a:r>
            <a:r>
              <a:rPr lang="th-TH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รพ. </a:t>
            </a:r>
            <a:r>
              <a:rPr lang="th-TH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บ้านธิ</a:t>
            </a:r>
            <a:r>
              <a:rPr lang="th-TH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 จังหวัดลำพูน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50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1949352"/>
            <a:ext cx="7920880" cy="1938992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Clinical Tracer / Clinical Quality Summary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เรื่องเล่า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การพัฒนาระบบการดูแลผู้ป่วย 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Sepsis</a:t>
            </a:r>
            <a:endParaRPr lang="th-TH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51520" y="4293096"/>
            <a:ext cx="8497813" cy="2460377"/>
          </a:xfrm>
        </p:spPr>
        <p:txBody>
          <a:bodyPr>
            <a:noAutofit/>
          </a:bodyPr>
          <a:lstStyle/>
          <a:p>
            <a:pPr algn="l"/>
            <a:r>
              <a:rPr lang="th-TH" alt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จากการทบทวนการดูแลผู้ป่วย </a:t>
            </a:r>
            <a:r>
              <a:rPr lang="en-US" alt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sepsis </a:t>
            </a:r>
            <a:r>
              <a:rPr lang="th-TH" alt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alt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2559 -2563</a:t>
            </a:r>
            <a:r>
              <a:rPr lang="th-TH" alt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พบมีแนวโน้มมากขึ้นทั้งจำนวนผู้ป่วย </a:t>
            </a:r>
            <a:r>
              <a:rPr lang="en-US" alt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Sepsis </a:t>
            </a:r>
            <a:r>
              <a:rPr lang="th-TH" alt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alt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Septic shock</a:t>
            </a:r>
            <a:endParaRPr lang="th-TH" altLang="th-TH" sz="6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239558"/>
              </p:ext>
            </p:extLst>
          </p:nvPr>
        </p:nvGraphicFramePr>
        <p:xfrm>
          <a:off x="179512" y="908720"/>
          <a:ext cx="885698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5008" y="126938"/>
            <a:ext cx="8749480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th-TH" alt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ปัญหาการดูแลผู้ป่วย </a:t>
            </a:r>
            <a:r>
              <a:rPr lang="en-US" alt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sepsis</a:t>
            </a:r>
            <a:endParaRPr lang="th-TH" altLang="th-TH" sz="4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18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974116"/>
              </p:ext>
            </p:extLst>
          </p:nvPr>
        </p:nvGraphicFramePr>
        <p:xfrm>
          <a:off x="323528" y="1124744"/>
          <a:ext cx="8568952" cy="319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4149080"/>
            <a:ext cx="8820472" cy="2460377"/>
          </a:xfrm>
        </p:spPr>
        <p:txBody>
          <a:bodyPr>
            <a:noAutofit/>
          </a:bodyPr>
          <a:lstStyle/>
          <a:p>
            <a:pPr algn="l"/>
            <a:r>
              <a:rPr lang="th-TH" altLang="th-TH" sz="28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	พบปัญหาการไม่สามารถวินิจฉัยได้รวดเร็ว  </a:t>
            </a:r>
            <a:r>
              <a:rPr lang="th-TH" sz="2800" dirty="0" smtClean="0">
                <a:solidFill>
                  <a:schemeClr val="tx1"/>
                </a:solidFill>
                <a:effectLst/>
              </a:rPr>
              <a:t>วินิจฉัยผิดพลาด  </a:t>
            </a:r>
            <a:r>
              <a:rPr lang="th-TH" sz="28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altLang="th-TH" sz="28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ประเมินและการประเมินซ้ำไม่เหมาะสม   ทำ</a:t>
            </a:r>
            <a:r>
              <a:rPr lang="th-TH" altLang="th-TH" sz="28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ให้ผู้ป่วยได้รับการดูแล</a:t>
            </a:r>
            <a:r>
              <a:rPr lang="th-TH" altLang="th-TH" sz="28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ไม่ทันเวลา   โดยเฉพาะ</a:t>
            </a:r>
            <a:r>
              <a:rPr lang="th-TH" altLang="th-TH" sz="28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เรื่องการ</a:t>
            </a:r>
            <a:r>
              <a:rPr lang="en-US" altLang="th-TH" sz="28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stat antibiotic </a:t>
            </a:r>
            <a:r>
              <a:rPr lang="th-TH" altLang="th-TH" sz="28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ช้ามากกว่า </a:t>
            </a:r>
            <a:r>
              <a:rPr lang="en-US" altLang="th-TH" sz="28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altLang="th-TH" sz="28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ชม</a:t>
            </a:r>
            <a:r>
              <a:rPr lang="en-US" altLang="th-TH" sz="28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altLang="th-TH" sz="2800" dirty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  และผู้ป่วยได้รับการส่งต่อการรักษาที่</a:t>
            </a:r>
            <a:r>
              <a:rPr lang="th-TH" altLang="th-TH" sz="28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ล่าช้า  นอกจากนี้ยังพบว่า </a:t>
            </a:r>
            <a:r>
              <a:rPr lang="en-US" altLang="th-TH" sz="28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Refer  </a:t>
            </a:r>
            <a:r>
              <a:rPr lang="th-TH" altLang="th-TH" sz="28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แล้ว </a:t>
            </a:r>
            <a:r>
              <a:rPr lang="en-US" altLang="th-TH" sz="28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Dead  </a:t>
            </a:r>
            <a:r>
              <a:rPr lang="th-TH" altLang="th-TH" sz="28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มากถึง </a:t>
            </a:r>
            <a:r>
              <a:rPr lang="en-US" altLang="th-TH" sz="28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9 </a:t>
            </a:r>
            <a:r>
              <a:rPr lang="th-TH" altLang="th-TH" sz="2800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ราย</a:t>
            </a:r>
            <a:endParaRPr lang="th-TH" altLang="th-TH" sz="48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5008" y="126938"/>
            <a:ext cx="8749480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th-TH" alt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ปัญหาการดูแลผู้ป่วย </a:t>
            </a:r>
            <a:r>
              <a:rPr lang="en-US" alt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sepsis</a:t>
            </a:r>
            <a:endParaRPr lang="th-TH" altLang="th-TH" sz="4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38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" y="1772816"/>
            <a:ext cx="9036496" cy="3816424"/>
          </a:xfrm>
        </p:spPr>
        <p:txBody>
          <a:bodyPr>
            <a:normAutofit/>
          </a:bodyPr>
          <a:lstStyle/>
          <a:p>
            <a:r>
              <a:rPr lang="th-TH" alt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นอกจากนี้ยังพบว่า</a:t>
            </a:r>
            <a:r>
              <a:rPr lang="th-TH" alt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ตำแหน่ง</a:t>
            </a:r>
            <a:r>
              <a:rPr lang="th-TH" alt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การติดเชื้อที่สำคัญ คือ ปอดบวม การติดเชื้อในระบบทางเดินปัสสาวะ  การติดเชื้อที่ผิวหนัง  พบมากใน</a:t>
            </a:r>
            <a:r>
              <a:rPr lang="th-TH" alt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alt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ผู้สูงอายุ  ติดเตียง  ผู้ป่วยเรื้อรัง  และผู้ป่วย  </a:t>
            </a:r>
            <a:r>
              <a:rPr lang="en-US" alt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alcohol  dependence  </a:t>
            </a:r>
            <a:r>
              <a:rPr lang="th-TH" alt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ซึ่งบางครั้งมาด้วยอาการที่ไม่ชัดเจน ประเมินได้ยาก</a:t>
            </a:r>
            <a:endParaRPr lang="th-TH" sz="48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5008" y="480881"/>
            <a:ext cx="8749480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th-TH" alt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ปัญหาการดูแลผู้ป่วย </a:t>
            </a:r>
            <a:r>
              <a:rPr lang="en-US" alt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sepsis</a:t>
            </a:r>
            <a:endParaRPr lang="th-TH" altLang="th-TH" sz="4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58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424936" cy="3918446"/>
          </a:xfrm>
        </p:spPr>
        <p:txBody>
          <a:bodyPr>
            <a:noAutofit/>
          </a:bodyPr>
          <a:lstStyle/>
          <a:p>
            <a:pPr algn="l"/>
            <a:r>
              <a:rPr lang="th-TH" alt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 </a:t>
            </a:r>
            <a:r>
              <a:rPr lang="th-TH" altLang="th-TH" sz="32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เพื่อให้ผู้ป่วยกลุ่มเสี่ยงได้รับ  </a:t>
            </a:r>
            <a:r>
              <a:rPr lang="en-US" altLang="th-TH" sz="32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Early detection  </a:t>
            </a:r>
            <a:r>
              <a:rPr lang="th-TH" altLang="th-TH" sz="32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ได้อย่างถูกต้องและรวดเร็ว</a:t>
            </a:r>
            <a:r>
              <a:rPr lang="en-US" altLang="th-TH" sz="32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en-US" altLang="th-TH" sz="32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en-US" altLang="th-TH" sz="32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32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ผู้ป่วยวินิจฉัย</a:t>
            </a:r>
            <a:r>
              <a:rPr lang="en-US" sz="3200" b="1" dirty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 Sepsis </a:t>
            </a:r>
            <a:r>
              <a:rPr lang="th-TH" sz="3200" b="1" dirty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b="1" dirty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Septic shock </a:t>
            </a:r>
            <a:r>
              <a:rPr lang="th-TH" sz="3200" b="1" dirty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ได้รับการรักษา</a:t>
            </a:r>
            <a:r>
              <a:rPr lang="th-TH" sz="32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ทันเวลา</a:t>
            </a:r>
            <a:r>
              <a:rPr lang="th-TH" sz="3200" b="1" dirty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en-US" sz="32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2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altLang="th-TH" sz="32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 เพื่อลดอัตราการเสียชีวิตจาก  </a:t>
            </a:r>
            <a:r>
              <a:rPr lang="en-US" altLang="th-TH" sz="32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Sepsis</a:t>
            </a:r>
            <a:r>
              <a:rPr lang="th-TH" altLang="th-TH" sz="32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alt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alt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endParaRPr lang="th-TH" altLang="th-TH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5008" y="527050"/>
            <a:ext cx="8749480" cy="1323439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th-TH" altLang="th-TH" sz="8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เป้าหมายการพัฒนา</a:t>
            </a:r>
            <a:endParaRPr lang="th-TH" altLang="th-TH" sz="8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79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011795"/>
              </p:ext>
            </p:extLst>
          </p:nvPr>
        </p:nvGraphicFramePr>
        <p:xfrm>
          <a:off x="107504" y="980728"/>
          <a:ext cx="8856984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xmlns="" val="143461931"/>
                    </a:ext>
                  </a:extLst>
                </a:gridCol>
                <a:gridCol w="6642738">
                  <a:extLst>
                    <a:ext uri="{9D8B030D-6E8A-4147-A177-3AD203B41FA5}">
                      <a16:colId xmlns:a16="http://schemas.microsoft.com/office/drawing/2014/main" xmlns="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600" b="1" dirty="0" smtClean="0"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r>
                        <a:rPr lang="en-US" sz="3600" b="1" dirty="0" smtClean="0"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en-US" sz="3600" b="1" dirty="0"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600" b="1" dirty="0" smtClean="0"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กิจกรรมการพัฒนาเพื่อให้เกิดคุณภาพ</a:t>
                      </a:r>
                      <a:endParaRPr lang="en-US" sz="3600" b="1" dirty="0"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915649174"/>
                  </a:ext>
                </a:extLst>
              </a:tr>
              <a:tr h="1218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Access</a:t>
                      </a:r>
                      <a:r>
                        <a:rPr lang="en-US" sz="36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 &amp; entry</a:t>
                      </a:r>
                      <a:endParaRPr lang="en-US" sz="36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th-TH" sz="360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มีการปรับปรุง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CPG</a:t>
                      </a:r>
                      <a:r>
                        <a:rPr lang="th-TH" sz="360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และมีการอบรมการใช้</a:t>
                      </a:r>
                      <a:r>
                        <a:rPr lang="th-TH" sz="360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</a:t>
                      </a:r>
                      <a:r>
                        <a:rPr lang="en-US" sz="3600" kern="1200" dirty="0" err="1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qSOFA</a:t>
                      </a:r>
                      <a:r>
                        <a:rPr lang="th-TH" sz="360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ในการประเมินเพื่อค้นหาผู้ป่วย 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Sepsis  </a:t>
                      </a:r>
                      <a:r>
                        <a:rPr lang="th-TH" sz="360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ในจุดบริการทุกจุด</a:t>
                      </a:r>
                      <a:r>
                        <a:rPr lang="th-TH" sz="360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รวมทั้ง รพ.สต.และทีมเยี่ยมบ้าน  ถ้าพบผู้ป่วยเข้าเกณฑ์มี</a:t>
                      </a:r>
                      <a:r>
                        <a:rPr lang="th-TH" sz="36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ระบบ</a:t>
                      </a:r>
                      <a:r>
                        <a:rPr lang="th-TH" sz="36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en-US" sz="36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septic fast track   </a:t>
                      </a:r>
                      <a:r>
                        <a:rPr lang="th-TH" sz="36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ให้ผู้ป่วยเข้ารับบริการทันทีที่ห้องฉุกเฉิน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Assessment &amp; Diagnosis</a:t>
                      </a:r>
                      <a:endParaRPr lang="en-US" sz="36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600" b="1" dirty="0" smtClean="0"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พัฒนาแนวทางการวินิจฉัย</a:t>
                      </a:r>
                      <a:r>
                        <a:rPr lang="th-TH" sz="3600" b="1" baseline="0" dirty="0" smtClean="0"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โดยการจัดซื้อเครื่องตรวจ</a:t>
                      </a:r>
                      <a:r>
                        <a:rPr lang="en-US" sz="3600" b="1" baseline="0" dirty="0" smtClean="0"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</a:t>
                      </a:r>
                      <a:r>
                        <a:rPr lang="en-US" sz="3600" b="1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blood Lactate</a:t>
                      </a:r>
                      <a:r>
                        <a:rPr lang="th-TH" sz="3600" b="1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จำนวน</a:t>
                      </a:r>
                      <a:r>
                        <a:rPr lang="th-TH" sz="36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  </a:t>
                      </a:r>
                      <a:r>
                        <a:rPr lang="en-US" sz="36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2</a:t>
                      </a:r>
                      <a:r>
                        <a:rPr lang="th-TH" sz="36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  เครื่องที่สามารถตรวจได้ตลอด </a:t>
                      </a:r>
                      <a:r>
                        <a:rPr lang="en-US" sz="36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24</a:t>
                      </a:r>
                      <a:r>
                        <a:rPr lang="th-TH" sz="36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  ชั่วโมงไว้ที่  </a:t>
                      </a:r>
                      <a:r>
                        <a:rPr lang="en-US" sz="36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ER  </a:t>
                      </a:r>
                      <a:r>
                        <a:rPr lang="th-TH" sz="36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และ  </a:t>
                      </a:r>
                      <a:r>
                        <a:rPr lang="en-US" sz="36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IPD</a:t>
                      </a:r>
                      <a:r>
                        <a:rPr lang="th-TH" sz="36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  และ</a:t>
                      </a:r>
                      <a:r>
                        <a:rPr lang="th-TH" sz="3600" b="1" baseline="0" dirty="0" smtClean="0"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ใช้เกณฑ์ </a:t>
                      </a:r>
                      <a:r>
                        <a:rPr lang="en-US" sz="3600" b="1" baseline="0" dirty="0" smtClean="0"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SIRS criteria </a:t>
                      </a:r>
                      <a:r>
                        <a:rPr lang="th-TH" sz="3600" b="1" baseline="0" dirty="0" smtClean="0"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ร่วมในการวินิจฉัย</a:t>
                      </a:r>
                      <a:endParaRPr lang="en-US" sz="3600" b="1" dirty="0" smtClean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1544066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219417"/>
            <a:ext cx="8856983" cy="646331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กิจกรรมการพัฒนาตามกระบวนการดูแลผู้ป่วย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Sepsis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636311"/>
              </p:ext>
            </p:extLst>
          </p:nvPr>
        </p:nvGraphicFramePr>
        <p:xfrm>
          <a:off x="283164" y="762963"/>
          <a:ext cx="8712968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143461931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xmlns="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กิจกรรมการพัฒนาเพื่อให้เกิดคุณภาพ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Plan of care</a:t>
                      </a:r>
                      <a:endParaRPr lang="en-US" sz="28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th-TH" sz="2800" b="1" u="sng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พัฒนา</a:t>
                      </a:r>
                      <a:r>
                        <a:rPr lang="th-TH" sz="28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en-US" sz="28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CPG</a:t>
                      </a:r>
                      <a:r>
                        <a:rPr lang="th-TH" sz="28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ในการดูแลผู้ป่วย  </a:t>
                      </a:r>
                      <a:r>
                        <a:rPr lang="en-US" sz="2800" b="1" u="sng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Hour-1 bundle  </a:t>
                      </a:r>
                      <a:r>
                        <a:rPr lang="th-TH" sz="2800" b="1" u="sng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ดัดแปลงจาก</a:t>
                      </a:r>
                      <a:r>
                        <a:rPr lang="th-TH" sz="28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</a:t>
                      </a:r>
                      <a:r>
                        <a:rPr lang="en-US" sz="2800" b="1" u="sng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Surviving  Sepsis  </a:t>
                      </a:r>
                      <a:r>
                        <a:rPr lang="en-US" sz="2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campain</a:t>
                      </a:r>
                      <a:r>
                        <a:rPr lang="en-US" sz="2800" b="1" u="sng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2018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1.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H/C x2 spp.</a:t>
                      </a:r>
                      <a:r>
                        <a:rPr lang="en-US" sz="28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 </a:t>
                      </a:r>
                      <a:r>
                        <a:rPr lang="th-TH" sz="28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ก่อนให้ </a:t>
                      </a:r>
                      <a:r>
                        <a:rPr lang="en-US" sz="28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ABO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2.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ยาปฏิชีวนะทางหลอดเลือดดำภายใน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ชั่วโมง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3. 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เปิดเส้นด้วย </a:t>
                      </a:r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medicut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No.18-22 </a:t>
                      </a:r>
                      <a:r>
                        <a:rPr lang="th-TH" sz="1600" b="1" strike="sngStrike" kern="1200" dirty="0" smtClean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และ ให้</a:t>
                      </a:r>
                      <a:r>
                        <a:rPr lang="en-US" sz="1600" b="1" strike="sngStrike" kern="1200" dirty="0" smtClean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IV 30cc/kg/</a:t>
                      </a:r>
                      <a:r>
                        <a:rPr lang="en-US" sz="1600" b="1" strike="sngStrike" kern="1200" dirty="0" err="1" smtClean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hr</a:t>
                      </a:r>
                      <a:r>
                        <a:rPr lang="en-US" sz="1600" b="1" strike="sngStrike" kern="1200" dirty="0" smtClean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th-TH" sz="1600" b="1" strike="sngStrike" kern="1200" dirty="0" smtClean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หรืออย่างน้อย </a:t>
                      </a:r>
                      <a:r>
                        <a:rPr lang="en-US" sz="1600" b="1" strike="sngStrike" kern="1200" dirty="0" smtClean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1.5 </a:t>
                      </a:r>
                      <a:r>
                        <a:rPr lang="th-TH" sz="1600" b="1" strike="sngStrike" kern="1200" dirty="0" smtClean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ลิตร ภายใน </a:t>
                      </a:r>
                      <a:r>
                        <a:rPr lang="en-US" sz="1600" b="1" strike="sngStrike" kern="1200" dirty="0" smtClean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 </a:t>
                      </a:r>
                      <a:r>
                        <a:rPr lang="th-TH" sz="1600" b="1" strike="sngStrike" kern="1200" dirty="0" smtClean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ชั่วโมง</a:t>
                      </a:r>
                      <a:endParaRPr lang="en-US" sz="1600" b="1" strike="sngStrike" kern="1200" dirty="0" smtClean="0">
                        <a:solidFill>
                          <a:srgbClr val="FF0000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4. </a:t>
                      </a:r>
                      <a:r>
                        <a:rPr lang="th-TH" sz="2000" b="1" strike="sngStrike" kern="1200" dirty="0" smtClean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ใส่สายสวนปัสสาวะ</a:t>
                      </a:r>
                      <a:r>
                        <a:rPr lang="en-US" sz="2000" b="1" strike="sngStrike" kern="1200" dirty="0" smtClean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/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Record   Urine   Out   put</a:t>
                      </a: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5.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หลังได้สารน้ำ  </a:t>
                      </a:r>
                      <a:r>
                        <a:rPr lang="en-US" sz="2000" b="1" strike="sngStrike" kern="1200" dirty="0" smtClean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1.5 </a:t>
                      </a:r>
                      <a:r>
                        <a:rPr lang="th-TH" sz="2000" b="1" strike="sngStrike" kern="1200" dirty="0" smtClean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ลิตร</a:t>
                      </a:r>
                      <a:r>
                        <a:rPr lang="th-TH" sz="2800" b="1" strike="sngStrike" kern="1200" dirty="0" smtClean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แล้ว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MAP &lt; 65 mmHg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พิจารณาให้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vasopressor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และ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monitor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ตาม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Guideline  HAD 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และ</a:t>
                      </a:r>
                      <a:r>
                        <a:rPr lang="th-TH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consult </a:t>
                      </a:r>
                      <a:r>
                        <a:rPr lang="th-TH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ลำพูน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6.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บันทึก และประเมินซ้ำด้วย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NEWS score</a:t>
                      </a: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7. 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จัด  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Zoning</a:t>
                      </a:r>
                      <a:r>
                        <a:rPr lang="th-TH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ให้ผู้ป่วย</a:t>
                      </a:r>
                    </a:p>
                    <a:p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      -  กรณี</a:t>
                      </a:r>
                      <a:r>
                        <a:rPr lang="th-TH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เฝ้าระวัง ย้ายมาใกล้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Nurse station</a:t>
                      </a:r>
                    </a:p>
                    <a:p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      -</a:t>
                      </a:r>
                      <a:r>
                        <a:rPr lang="th-TH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กรณี 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case </a:t>
                      </a:r>
                      <a:r>
                        <a:rPr lang="th-TH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ดื้อยา เสี่ยงแพร่กระจายเชื้อ แยกเข้าห้องแยก </a:t>
                      </a:r>
                    </a:p>
                    <a:p>
                      <a:r>
                        <a:rPr lang="th-TH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      -  ติดสติ๊กเกอร์เฝ้าระวัง</a:t>
                      </a:r>
                      <a:endParaRPr lang="en-US" sz="2800" b="1" kern="1200" baseline="0" dirty="0" smtClean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6679278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16632"/>
            <a:ext cx="8712968" cy="646331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กิจกรรมการพัฒนาตามกระบวนการดูแลผู้ป่วย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Sepsis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586603"/>
              </p:ext>
            </p:extLst>
          </p:nvPr>
        </p:nvGraphicFramePr>
        <p:xfrm>
          <a:off x="179512" y="1052736"/>
          <a:ext cx="8843725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668">
                  <a:extLst>
                    <a:ext uri="{9D8B030D-6E8A-4147-A177-3AD203B41FA5}">
                      <a16:colId xmlns:a16="http://schemas.microsoft.com/office/drawing/2014/main" xmlns="" val="143461931"/>
                    </a:ext>
                  </a:extLst>
                </a:gridCol>
                <a:gridCol w="7486057">
                  <a:extLst>
                    <a:ext uri="{9D8B030D-6E8A-4147-A177-3AD203B41FA5}">
                      <a16:colId xmlns:a16="http://schemas.microsoft.com/office/drawing/2014/main" xmlns="" val="307701924"/>
                    </a:ext>
                  </a:extLst>
                </a:gridCol>
              </a:tblGrid>
              <a:tr h="4265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กิจกรรมการพัฒนาเพื่อให้เกิดคุณภาพ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915649174"/>
                  </a:ext>
                </a:extLst>
              </a:tr>
              <a:tr h="51181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Plan of </a:t>
                      </a:r>
                      <a:endParaRPr lang="th-TH" sz="2800" b="1" dirty="0" smtClean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care</a:t>
                      </a:r>
                      <a:endParaRPr lang="en-US" sz="28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1.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จัดทำแนวทางประเมินซ้ำด้วย เน้นความถี่ตามระยะเวลาที่เหมาะสม ตามคะแนนการประเมินจาก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NEWS score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การเพิ่มการติดตามค่า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MAP</a:t>
                      </a: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NEWS= 0 	</a:t>
                      </a:r>
                      <a:r>
                        <a:rPr lang="en-US" sz="28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low  risk  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Record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V/S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ทุก 4 ชม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+ NEWS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ทุก  8  ชม.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NEWS= 1-4	</a:t>
                      </a:r>
                      <a:r>
                        <a:rPr lang="en-US" sz="28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low  risk  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Record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V/S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ทุก 4 ชม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+ NEWS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ทุก  4  ชม.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NEWS =5-6 	</a:t>
                      </a:r>
                      <a:r>
                        <a:rPr lang="en-US" sz="28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Medium risk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  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Record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V/S  + NEWS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ทุก  2  ชม.</a:t>
                      </a:r>
                    </a:p>
                    <a:p>
                      <a:r>
                        <a:rPr lang="th-TH" sz="28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           </a:t>
                      </a:r>
                      <a:r>
                        <a:rPr lang="en-US" sz="28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               (urgent) </a:t>
                      </a: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NEWS </a:t>
                      </a:r>
                      <a:r>
                        <a:rPr lang="en-US" sz="2800" b="1" u="sng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&gt;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7           </a:t>
                      </a:r>
                      <a:r>
                        <a:rPr lang="en-US" sz="28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High   risk           </a:t>
                      </a:r>
                      <a:r>
                        <a:rPr lang="en-US" sz="28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Record V/S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ทุก  15 นาที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x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 ครั้ง  </a:t>
                      </a:r>
                    </a:p>
                    <a:p>
                      <a:r>
                        <a:rPr lang="th-TH" sz="28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                          </a:t>
                      </a:r>
                      <a:r>
                        <a:rPr lang="en-US" sz="28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(Emergency )</a:t>
                      </a:r>
                      <a:r>
                        <a:rPr lang="en-US" sz="28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th-TH" sz="28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  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ทุก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30 นาที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x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 ครั้ง  ทุก 1 ชม.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X 2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ครั้ง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                                                       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จนกว่า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Stable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+ NEWS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</a:t>
                      </a:r>
                      <a:r>
                        <a:rPr lang="th-TH" sz="28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ทุก  2  ชม.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r>
                        <a:rPr lang="en-US" sz="28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NEWS= 3  </a:t>
                      </a:r>
                      <a:r>
                        <a:rPr lang="th-TH" sz="28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ตัวใดตัวหนึ่ง  </a:t>
                      </a:r>
                      <a:r>
                        <a:rPr lang="en-US" sz="28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Medium risk(urgent) </a:t>
                      </a:r>
                      <a:r>
                        <a:rPr lang="th-TH" sz="2800" b="1" kern="1200" dirty="0" smtClean="0"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Record V/S  + </a:t>
                      </a:r>
                    </a:p>
                    <a:p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                                                                               NEWS</a:t>
                      </a:r>
                      <a:r>
                        <a:rPr lang="th-TH" sz="2800" b="1" kern="120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ทุก  2  ชม.</a:t>
                      </a:r>
                    </a:p>
                    <a:p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2. </a:t>
                      </a:r>
                      <a:r>
                        <a:rPr lang="th-TH" sz="2800" b="1" kern="120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ปรับความถี่ในการประเมินซ้ำในกลุ่มผู้ป่วย</a:t>
                      </a:r>
                      <a:r>
                        <a:rPr lang="th-TH" sz="2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post resuscitation</a:t>
                      </a:r>
                      <a:endParaRPr lang="en-US" sz="4400" b="1" kern="1200" dirty="0" smtClean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6679278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219417"/>
            <a:ext cx="8784975" cy="646331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กิจกรรมการพัฒนาตามกระบวนการดูแลผู้ป่วย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Sepsis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94805"/>
              </p:ext>
            </p:extLst>
          </p:nvPr>
        </p:nvGraphicFramePr>
        <p:xfrm>
          <a:off x="323528" y="960120"/>
          <a:ext cx="8712968" cy="530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143461931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xmlns="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r>
                        <a:rPr lang="en-US" sz="2800" b="1" dirty="0" smtClean="0"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FF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กิจกรรมการพัฒนาเพื่อให้เกิดคุณภาพ</a:t>
                      </a:r>
                      <a:endParaRPr lang="en-US" sz="2800" b="1" dirty="0">
                        <a:solidFill>
                          <a:srgbClr val="FFFF00"/>
                        </a:solidFill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Plan of care</a:t>
                      </a:r>
                      <a:endParaRPr lang="en-US" sz="28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3.</a:t>
                      </a:r>
                      <a:r>
                        <a:rPr lang="en-US" sz="4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ปรับรูปแบบการบันทึกและการสื่อสารข้อมูลผู้ป่วยในฟอร์มปรอท</a:t>
                      </a:r>
                      <a:r>
                        <a:rPr lang="en-US" sz="4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 </a:t>
                      </a:r>
                      <a:r>
                        <a:rPr lang="th-TH" sz="4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และมีการติดตามการ</a:t>
                      </a:r>
                      <a:r>
                        <a:rPr lang="th-TH" sz="4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ปฏิบัติตาม</a:t>
                      </a:r>
                      <a:r>
                        <a:rPr lang="th-TH" sz="4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แนวทางที่วางไว้โดย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ทบทวนขณะดูแลผู้ป่วย </a:t>
                      </a:r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one day one chart 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ในผู้ป่วยกลุ่มเสี่ยงสูง</a:t>
                      </a:r>
                    </a:p>
                    <a:p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4. PTC 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พิจารณารายการยา 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en-US" sz="4000" b="1" kern="1200" dirty="0" err="1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levophed</a:t>
                      </a:r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</a:t>
                      </a:r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inj. 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เข้าในบัญชี รพ. </a:t>
                      </a:r>
                    </a:p>
                    <a:p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5. 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การติดตามผลเพาะเชื้อ </a:t>
                      </a:r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alarm 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ที่ </a:t>
                      </a:r>
                      <a:r>
                        <a:rPr lang="en-US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ward </a:t>
                      </a:r>
                      <a:r>
                        <a:rPr lang="th-TH" sz="4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โดยกำหนดเวลาชัดเจนในการติดตามผล</a:t>
                      </a:r>
                      <a:endParaRPr lang="en-US" sz="4000" b="1" kern="1200" baseline="0" dirty="0" smtClean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6679278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19417"/>
            <a:ext cx="8712967" cy="646331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กิจกรรมการพัฒนาตามกระบวนการดูแลผู้ป่วย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Sepsis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161028"/>
              </p:ext>
            </p:extLst>
          </p:nvPr>
        </p:nvGraphicFramePr>
        <p:xfrm>
          <a:off x="107504" y="980728"/>
          <a:ext cx="8820472" cy="57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4797">
                  <a:extLst>
                    <a:ext uri="{9D8B030D-6E8A-4147-A177-3AD203B41FA5}">
                      <a16:colId xmlns:a16="http://schemas.microsoft.com/office/drawing/2014/main" xmlns="" val="143461931"/>
                    </a:ext>
                  </a:extLst>
                </a:gridCol>
                <a:gridCol w="7115675">
                  <a:extLst>
                    <a:ext uri="{9D8B030D-6E8A-4147-A177-3AD203B41FA5}">
                      <a16:colId xmlns:a16="http://schemas.microsoft.com/office/drawing/2014/main" xmlns="" val="307701924"/>
                    </a:ext>
                  </a:extLst>
                </a:gridCol>
              </a:tblGrid>
              <a:tr h="3769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+mn-cs"/>
                        </a:rPr>
                        <a:t>กระบวนการ</a:t>
                      </a:r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+mn-cs"/>
                        </a:rPr>
                        <a:t> 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+mn-cs"/>
                        </a:rPr>
                        <a:t>กิจกรรมการพัฒนาเพื่อให้เกิดคุณภาพ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915649174"/>
                  </a:ext>
                </a:extLst>
              </a:tr>
              <a:tr h="376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Discharge planning</a:t>
                      </a:r>
                      <a:endParaRPr lang="en-US" sz="24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th-TH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กรณีมี </a:t>
                      </a:r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procedure</a:t>
                      </a:r>
                      <a:r>
                        <a:rPr lang="en-US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th-TH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ที่ต้องดูแลต่อที่บ้าน   เช่น   แผลติดเชื้อ</a:t>
                      </a:r>
                      <a:r>
                        <a:rPr lang="en-US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,  Foley’s </a:t>
                      </a:r>
                      <a:r>
                        <a:rPr lang="th-TH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en-US" sz="2400" b="1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cath</a:t>
                      </a:r>
                      <a:r>
                        <a:rPr lang="en-US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</a:t>
                      </a:r>
                      <a:r>
                        <a:rPr lang="th-TH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เฝ้าระวังการติดเชื้อซ้ำ ส่งต่อ รพ.สต.  และทีมเยี่ยมบ้านให้ดูแล</a:t>
                      </a:r>
                      <a:r>
                        <a:rPr lang="th-TH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ต่อเนื่อง</a:t>
                      </a:r>
                    </a:p>
                    <a:p>
                      <a:endParaRPr lang="th-TH" sz="2400" b="1" i="0" kern="1200" dirty="0" smtClean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837940718"/>
                  </a:ext>
                </a:extLst>
              </a:tr>
              <a:tr h="1130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General Care</a:t>
                      </a:r>
                      <a:endParaRPr lang="en-US" sz="24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ค้นหาแหล่งติดเชื้อ  และกำจัดแหล่งติดเชื้อ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ให้การพยาบาลด้วยหลัก </a:t>
                      </a:r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aseptic  technique</a:t>
                      </a:r>
                      <a:endParaRPr lang="th-TH" sz="2400" b="1" i="0" kern="1200" dirty="0" smtClean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การติดตามผล </a:t>
                      </a:r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H/C</a:t>
                      </a:r>
                      <a:r>
                        <a:rPr lang="en-US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 </a:t>
                      </a:r>
                      <a:r>
                        <a:rPr lang="th-TH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เพื่อปรับ  </a:t>
                      </a:r>
                      <a:r>
                        <a:rPr lang="en-US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ABO </a:t>
                      </a:r>
                      <a:r>
                        <a:rPr lang="th-TH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ให้เหมาะสมโดยใช้ </a:t>
                      </a:r>
                      <a:r>
                        <a:rPr lang="en-US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</a:t>
                      </a:r>
                      <a:r>
                        <a:rPr lang="en-US" sz="2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Alert card  H/C</a:t>
                      </a:r>
                      <a:endParaRPr lang="th-TH" sz="2800" b="1" i="0" kern="1200" dirty="0" smtClean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981523067"/>
                  </a:ext>
                </a:extLst>
              </a:tr>
              <a:tr h="1884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Care of high risk</a:t>
                      </a:r>
                      <a:endParaRPr lang="en-US" sz="24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th-TH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-</a:t>
                      </a:r>
                      <a:r>
                        <a:rPr lang="th-TH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th-TH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การประเมินและเฝ้าระวังในผู้ป่วยที่มีเสี่ยงสูง   ได้แก่    ผู้สูงอายุ</a:t>
                      </a:r>
                      <a:r>
                        <a:rPr lang="th-TH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 ผู้ป่วยติดเตียง ผู้ป่วยโรคเรื้อรัง </a:t>
                      </a:r>
                      <a:r>
                        <a:rPr lang="en-US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DM, HT,CKD, COPD, Alcohol dependence </a:t>
                      </a:r>
                      <a:r>
                        <a:rPr lang="th-TH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,</a:t>
                      </a:r>
                      <a:r>
                        <a:rPr lang="en-US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cellulitis ,pneumonia, </a:t>
                      </a:r>
                      <a:r>
                        <a:rPr lang="th-TH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en-US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UTI </a:t>
                      </a:r>
                      <a:endParaRPr lang="th-TH" sz="2400" b="1" i="0" kern="1200" baseline="0" dirty="0" smtClean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r>
                        <a:rPr lang="th-TH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-  จัดทำแนวทางการดูแลสำหรับ</a:t>
                      </a:r>
                      <a:r>
                        <a:rPr lang="th-TH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รพ.สต.และทีมเยี่ยมบ้านเพื่อ</a:t>
                      </a:r>
                      <a:r>
                        <a:rPr lang="th-TH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สามารถประเมินและส่งต่อผู้ป่วยที่มีอาการสงสัยติดเชื้อในกระแสเลือด(</a:t>
                      </a:r>
                      <a:r>
                        <a:rPr lang="en-US" sz="2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qSOFA</a:t>
                      </a:r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) </a:t>
                      </a:r>
                      <a:r>
                        <a:rPr lang="th-TH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มารักษาต่อใน</a:t>
                      </a:r>
                      <a:r>
                        <a:rPr lang="th-TH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รพ.</a:t>
                      </a:r>
                      <a:endParaRPr lang="en-US" sz="24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908305950"/>
                  </a:ext>
                </a:extLst>
              </a:tr>
              <a:tr h="3769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Information</a:t>
                      </a:r>
                      <a:r>
                        <a:rPr lang="en-US" sz="24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 &amp; empower</a:t>
                      </a:r>
                      <a:endParaRPr lang="en-US" sz="24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-  ให้ความรู้แก่ผู้ป่วยและญาติในการดูแลผู้ป่วยร่วมกัน</a:t>
                      </a:r>
                      <a:endParaRPr lang="en-US" sz="24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617058772"/>
                  </a:ext>
                </a:extLst>
              </a:tr>
              <a:tr h="521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Continuity</a:t>
                      </a:r>
                      <a:r>
                        <a:rPr lang="en-US" sz="24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 of care</a:t>
                      </a:r>
                      <a:endParaRPr lang="en-US" sz="24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-  ส่งต่อข้อมูล</a:t>
                      </a:r>
                      <a:r>
                        <a:rPr lang="th-TH" sz="24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 รพ.สต   </a:t>
                      </a:r>
                      <a:r>
                        <a:rPr lang="en-US" sz="2400" b="1" baseline="0" dirty="0" smtClean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HHC  </a:t>
                      </a:r>
                      <a:r>
                        <a:rPr lang="th-TH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ปรับปรุงวางแผนการดูแลต่อเนื่องที่บ้าน</a:t>
                      </a:r>
                      <a:endParaRPr lang="th-TH" sz="2400" b="0" i="0" kern="1200" dirty="0" smtClean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23367143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00297" y="219417"/>
            <a:ext cx="7678705" cy="646331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กิจกรรมการพัฒนาตามกระบวนการดูแลผู้ป่วย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Sepsis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78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b="1" dirty="0" smtClean="0">
                <a:solidFill>
                  <a:srgbClr val="0000FF"/>
                </a:solidFill>
              </a:rPr>
              <a:t>ขอบเขต</a:t>
            </a:r>
            <a:r>
              <a:rPr lang="th-TH" sz="4000" b="1" dirty="0">
                <a:solidFill>
                  <a:srgbClr val="0000FF"/>
                </a:solidFill>
              </a:rPr>
              <a:t>บริการ</a:t>
            </a:r>
            <a:r>
              <a:rPr lang="th-TH" b="1" dirty="0"/>
              <a:t>:  </a:t>
            </a:r>
            <a:r>
              <a:rPr lang="th-TH" dirty="0"/>
              <a:t>วางระบบการดูแลผู้ป่วยทั้งในผู้ป่วยนอก ผู้ป่วยในและเชื่อมโยงถึงรพ.สต.ห้วยไซและห้วยยาบ  โดยครอบคลุมทั้งด้านส่งเสริม  ป้องกัน  รักษา  ฟื้นฟู  </a:t>
            </a:r>
            <a:r>
              <a:rPr lang="th-TH" dirty="0" smtClean="0"/>
              <a:t>ให้กับ</a:t>
            </a:r>
            <a:r>
              <a:rPr lang="th-TH" dirty="0" err="1" smtClean="0"/>
              <a:t>ทีมสห</a:t>
            </a:r>
            <a:r>
              <a:rPr lang="th-TH" dirty="0" smtClean="0"/>
              <a:t>วิชาชีพ  </a:t>
            </a:r>
            <a:r>
              <a:rPr lang="th-TH" dirty="0"/>
              <a:t>โดยใช้กระบวนการ </a:t>
            </a:r>
            <a:r>
              <a:rPr lang="en-US" dirty="0"/>
              <a:t>care </a:t>
            </a:r>
            <a:r>
              <a:rPr lang="en-US" dirty="0" smtClean="0"/>
              <a:t>process</a:t>
            </a:r>
            <a:endParaRPr lang="th-TH" dirty="0"/>
          </a:p>
          <a:p>
            <a:pPr marL="0" indent="0">
              <a:buNone/>
            </a:pPr>
            <a:endParaRPr lang="th-TH" dirty="0"/>
          </a:p>
          <a:p>
            <a:r>
              <a:rPr lang="th-TH" sz="4000" b="1" dirty="0" smtClean="0">
                <a:solidFill>
                  <a:srgbClr val="0000FF"/>
                </a:solidFill>
              </a:rPr>
              <a:t>จุดเน้นของการจัดบริการและการพัฒนา</a:t>
            </a:r>
            <a:r>
              <a:rPr lang="th-TH" b="1" dirty="0" smtClean="0"/>
              <a:t>: </a:t>
            </a:r>
            <a:r>
              <a:rPr lang="th-TH" dirty="0"/>
              <a:t>เน้นการดูแลในกลุ่มโรคที่เป็นปัญหาของ รพ.  แบบองค์รวม  ได้แก่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Sepsis   Stroke   </a:t>
            </a:r>
            <a:r>
              <a:rPr lang="en-US" b="1" dirty="0">
                <a:solidFill>
                  <a:srgbClr val="0000FF"/>
                </a:solidFill>
              </a:rPr>
              <a:t>MI </a:t>
            </a:r>
            <a:r>
              <a:rPr lang="en-US" b="1" dirty="0" smtClean="0">
                <a:solidFill>
                  <a:srgbClr val="0000FF"/>
                </a:solidFill>
              </a:rPr>
              <a:t>  Hypertension  DM</a:t>
            </a:r>
            <a:endParaRPr lang="th-TH" b="1" dirty="0">
              <a:solidFill>
                <a:srgbClr val="0000FF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67544" y="260648"/>
            <a:ext cx="8352928" cy="923330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eaLnBrk="0" fontAlgn="base" hangingPunct="0">
              <a:spcAft>
                <a:spcPct val="0"/>
              </a:spcAft>
            </a:pPr>
            <a:r>
              <a:rPr lang="en-US" altLang="en-US" sz="5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PCT  </a:t>
            </a:r>
            <a:r>
              <a:rPr lang="th-TH" altLang="en-US" sz="5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รพ. บ้านธิ  จังหวัดลำพูน</a:t>
            </a:r>
            <a:endParaRPr lang="en-US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29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-24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179500" y="46142"/>
            <a:ext cx="8784976" cy="132343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th-TH" altLang="th-TH" sz="4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ผลลัพธ์และการพัฒนาที่ผ่านมา(</a:t>
            </a:r>
            <a:r>
              <a:rPr lang="en-US" altLang="th-TH" sz="4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Performance &amp;Interventions)</a:t>
            </a:r>
          </a:p>
          <a:p>
            <a:pPr algn="ctr" eaLnBrk="1" hangingPunct="1"/>
            <a:r>
              <a:rPr lang="th-TH" altLang="th-TH" sz="4000" b="1" dirty="0" smtClean="0">
                <a:solidFill>
                  <a:schemeClr val="bg1"/>
                </a:solidFill>
                <a:latin typeface="Angsana New" pitchFamily="18" charset="-34"/>
              </a:rPr>
              <a:t>ยังไม่ได้ตามค่าเป้าหมาย</a:t>
            </a:r>
            <a:endParaRPr lang="th-TH" altLang="th-TH" sz="40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</p:txBody>
      </p:sp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34349"/>
              </p:ext>
            </p:extLst>
          </p:nvPr>
        </p:nvGraphicFramePr>
        <p:xfrm>
          <a:off x="157796" y="1369581"/>
          <a:ext cx="8666462" cy="5193800"/>
        </p:xfrm>
        <a:graphic>
          <a:graphicData uri="http://schemas.openxmlformats.org/drawingml/2006/table">
            <a:tbl>
              <a:tblPr/>
              <a:tblGrid>
                <a:gridCol w="3985942"/>
                <a:gridCol w="864096"/>
                <a:gridCol w="576064"/>
                <a:gridCol w="720080"/>
                <a:gridCol w="792088"/>
                <a:gridCol w="891997"/>
                <a:gridCol w="836195"/>
              </a:tblGrid>
              <a:tr h="420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ข้อมูล / ตัวชี้วัด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63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1.จำนวนผู้ป่วย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Sepsis 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47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49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72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67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71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5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2.อัตราการเกิดภาวะแทรกซ้อน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septic shock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38.77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(19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22.22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(16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50.75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34ราย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42.25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30ราย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267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อัตราการ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Delay/miss diagnosis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ใน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2.04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4.16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2.99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7.04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2124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3.อัตราผู้ป่วยได้รับการประเมินและรักษาเบื้องต้น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- ให้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antibiotic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ภายในเวลา 3 ชั่วโมง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Fluid Resuscitation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ภายใน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นาที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- ให้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antibiotic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ภายในเวลา 1 ชั่วโมง นับจาก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Fluid Resuscitation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ภายใน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นาที นับจาก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-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ให้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antibiotic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ภายในเวลา 1 ชั่วโมง นับจาก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triage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Fluid Resuscitation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ภายใน 1 ชั่วโมง นับจาก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triage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100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91.83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98.61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5725" marR="857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41.89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96.67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9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-24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</p:txBody>
      </p:sp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0285"/>
              </p:ext>
            </p:extLst>
          </p:nvPr>
        </p:nvGraphicFramePr>
        <p:xfrm>
          <a:off x="179500" y="1700808"/>
          <a:ext cx="8784976" cy="3505282"/>
        </p:xfrm>
        <a:graphic>
          <a:graphicData uri="http://schemas.openxmlformats.org/drawingml/2006/table">
            <a:tbl>
              <a:tblPr/>
              <a:tblGrid>
                <a:gridCol w="4021058"/>
                <a:gridCol w="913440"/>
                <a:gridCol w="630053"/>
                <a:gridCol w="701587"/>
                <a:gridCol w="711218"/>
                <a:gridCol w="852911"/>
                <a:gridCol w="954709"/>
              </a:tblGrid>
              <a:tr h="420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ข้อมูล / ตัวชี้วัด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1116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อัตราผู้ป่วย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Sepsis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เสียชีวิต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-อัตราผู้ป่วย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เสียชีวิตในโรงพยาบาล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-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อัตราผู้ป่วย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เสียชีวิตหลัง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Refer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4(8.51)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1(5.2)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4(5.97)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5(15.63)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4(5.63)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9(28.63)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58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อัตราการใช้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NEWS score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ในการเฝ้าระวัง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97.18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98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6.อัตราการเจาะ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Blood lactate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ในการประเมิน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19.75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9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การให้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ABO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ที่สอดคล้องกับผล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H/C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83.33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52.17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00" y="46142"/>
            <a:ext cx="8784976" cy="132343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th-TH" altLang="th-TH" sz="40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ผลลัพธ์และการพัฒนาที่ผ่านมา(</a:t>
            </a:r>
            <a:r>
              <a:rPr lang="en-US" altLang="th-TH" sz="4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Performance &amp;Interventions)</a:t>
            </a:r>
          </a:p>
          <a:p>
            <a:pPr algn="ctr" eaLnBrk="1" hangingPunct="1"/>
            <a:r>
              <a:rPr lang="th-TH" altLang="th-TH" sz="4000" b="1" dirty="0" smtClean="0">
                <a:solidFill>
                  <a:schemeClr val="bg1"/>
                </a:solidFill>
                <a:latin typeface="Angsana New" pitchFamily="18" charset="-34"/>
              </a:rPr>
              <a:t>ยังไม่ได้ตามค่าเป้าหมาย</a:t>
            </a:r>
            <a:endParaRPr lang="th-TH" altLang="th-TH" sz="40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4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251520" y="222250"/>
            <a:ext cx="8640960" cy="70788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th-TH" altLang="th-TH" sz="4000" b="1" dirty="0">
                <a:solidFill>
                  <a:schemeClr val="bg1"/>
                </a:solidFill>
                <a:latin typeface="Angsana New" pitchFamily="18" charset="-34"/>
              </a:rPr>
              <a:t>แผนการพัฒนาคุณภาพ การวิจัย นวัตกรรม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1518048" y="928689"/>
            <a:ext cx="584001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altLang="th-TH" sz="2000" b="1">
                <a:latin typeface="Tahoma" pitchFamily="34" charset="0"/>
                <a:cs typeface="Tahoma" pitchFamily="34" charset="0"/>
              </a:rPr>
              <a:t> </a:t>
            </a:r>
            <a:endParaRPr lang="en-US" altLang="th-TH" sz="20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153578" y="881570"/>
            <a:ext cx="888291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3200" dirty="0">
                <a:latin typeface="Angsana New" pitchFamily="18" charset="-34"/>
              </a:rPr>
              <a:t>1</a:t>
            </a:r>
            <a:r>
              <a:rPr lang="th-TH" altLang="th-TH" sz="3200" dirty="0">
                <a:latin typeface="Angsana New" pitchFamily="18" charset="-34"/>
                <a:ea typeface="Tahoma" pitchFamily="34" charset="0"/>
              </a:rPr>
              <a:t>.</a:t>
            </a:r>
            <a:r>
              <a:rPr lang="th-TH" altLang="th-TH" sz="3200" dirty="0">
                <a:latin typeface="Angsana New" pitchFamily="18" charset="-34"/>
              </a:rPr>
              <a:t> </a:t>
            </a:r>
            <a:r>
              <a:rPr lang="th-TH" altLang="th-TH" sz="3200" dirty="0" smtClean="0">
                <a:latin typeface="Angsana New" pitchFamily="18" charset="-34"/>
              </a:rPr>
              <a:t>ส่งเสริมการ</a:t>
            </a:r>
            <a:r>
              <a:rPr lang="th-TH" altLang="th-TH" sz="3200" dirty="0">
                <a:latin typeface="Angsana New" pitchFamily="18" charset="-34"/>
              </a:rPr>
              <a:t>คัดกรอง/ประเมิน</a:t>
            </a:r>
            <a:r>
              <a:rPr lang="en-US" altLang="th-TH" sz="3200" dirty="0">
                <a:latin typeface="Angsana New" pitchFamily="18" charset="-34"/>
              </a:rPr>
              <a:t> Sepsis </a:t>
            </a:r>
            <a:r>
              <a:rPr lang="th-TH" altLang="th-TH" sz="3200" dirty="0">
                <a:latin typeface="Angsana New" pitchFamily="18" charset="-34"/>
              </a:rPr>
              <a:t>ในโรงพยาบาลและรพ.สต.ห้วยยาบและห้วย</a:t>
            </a:r>
            <a:r>
              <a:rPr lang="th-TH" altLang="th-TH" sz="3200" dirty="0" smtClean="0">
                <a:latin typeface="Angsana New" pitchFamily="18" charset="-34"/>
              </a:rPr>
              <a:t>ไซให้ต่อเนื่อง</a:t>
            </a:r>
            <a:endParaRPr lang="en-US" altLang="th-TH" sz="3200" dirty="0">
              <a:latin typeface="Angsana New" pitchFamily="18" charset="-34"/>
            </a:endParaRPr>
          </a:p>
          <a:p>
            <a:pPr eaLnBrk="1" hangingPunct="1"/>
            <a:r>
              <a:rPr lang="en-US" altLang="th-TH" sz="3200" dirty="0">
                <a:latin typeface="Angsana New" pitchFamily="18" charset="-34"/>
              </a:rPr>
              <a:t>2</a:t>
            </a:r>
            <a:r>
              <a:rPr lang="en-US" altLang="th-TH" sz="3200" dirty="0" smtClean="0">
                <a:latin typeface="Angsana New" pitchFamily="18" charset="-34"/>
              </a:rPr>
              <a:t>.</a:t>
            </a:r>
            <a:r>
              <a:rPr lang="th-TH" altLang="th-TH" sz="3200" dirty="0" smtClean="0">
                <a:latin typeface="Angsana New" pitchFamily="18" charset="-34"/>
              </a:rPr>
              <a:t> ส่งเสริมระบบ</a:t>
            </a:r>
            <a:r>
              <a:rPr lang="th-TH" altLang="th-TH" sz="3200" dirty="0">
                <a:latin typeface="Angsana New" pitchFamily="18" charset="-34"/>
              </a:rPr>
              <a:t>การเฝ้าระวังการเกิดภาวะแทรกซ้อนในผู้ป่วย </a:t>
            </a:r>
            <a:r>
              <a:rPr lang="en-US" altLang="th-TH" sz="3200" dirty="0">
                <a:latin typeface="Angsana New" pitchFamily="18" charset="-34"/>
              </a:rPr>
              <a:t>sepsis </a:t>
            </a:r>
            <a:r>
              <a:rPr lang="th-TH" altLang="th-TH" sz="3200" dirty="0">
                <a:latin typeface="Angsana New" pitchFamily="18" charset="-34"/>
              </a:rPr>
              <a:t>โดยใช้</a:t>
            </a:r>
            <a:r>
              <a:rPr lang="en-US" altLang="th-TH" sz="3200" dirty="0">
                <a:latin typeface="Angsana New" pitchFamily="18" charset="-34"/>
              </a:rPr>
              <a:t> NEWS  Score</a:t>
            </a:r>
            <a:r>
              <a:rPr lang="th-TH" altLang="th-TH" sz="3200" dirty="0">
                <a:latin typeface="Angsana New" pitchFamily="18" charset="-34"/>
              </a:rPr>
              <a:t>  ให้ต่อเนื่อง</a:t>
            </a:r>
          </a:p>
          <a:p>
            <a:pPr eaLnBrk="1" hangingPunct="1"/>
            <a:r>
              <a:rPr lang="en-US" altLang="th-TH" sz="3200" dirty="0">
                <a:latin typeface="Angsana New" pitchFamily="18" charset="-34"/>
              </a:rPr>
              <a:t>3</a:t>
            </a:r>
            <a:r>
              <a:rPr lang="th-TH" altLang="th-TH" sz="3200" dirty="0">
                <a:latin typeface="Angsana New" pitchFamily="18" charset="-34"/>
              </a:rPr>
              <a:t>. ติดตามการปฏิบัติตาม</a:t>
            </a:r>
            <a:r>
              <a:rPr lang="en-US" altLang="th-TH" sz="3200" dirty="0">
                <a:latin typeface="Angsana New" pitchFamily="18" charset="-34"/>
              </a:rPr>
              <a:t> CPG </a:t>
            </a:r>
            <a:r>
              <a:rPr lang="th-TH" altLang="th-TH" sz="3200" dirty="0">
                <a:latin typeface="Angsana New" pitchFamily="18" charset="-34"/>
              </a:rPr>
              <a:t>เพื่อประเมินแนวทางที่จัดทำขึ้นในการดูแลผู้ป่วยภาวะ</a:t>
            </a:r>
            <a:r>
              <a:rPr lang="en-US" altLang="th-TH" sz="3200" dirty="0">
                <a:latin typeface="Angsana New" pitchFamily="18" charset="-34"/>
              </a:rPr>
              <a:t> Sepsis </a:t>
            </a:r>
            <a:r>
              <a:rPr lang="th-TH" altLang="th-TH" sz="3200" dirty="0">
                <a:latin typeface="Angsana New" pitchFamily="18" charset="-34"/>
              </a:rPr>
              <a:t>ของทีมแพทย์ และพยาบาล </a:t>
            </a:r>
          </a:p>
          <a:p>
            <a:pPr eaLnBrk="1" hangingPunct="1"/>
            <a:r>
              <a:rPr lang="th-TH" altLang="th-TH" sz="3200" dirty="0">
                <a:latin typeface="Angsana New" pitchFamily="18" charset="-34"/>
              </a:rPr>
              <a:t>4</a:t>
            </a:r>
            <a:r>
              <a:rPr lang="th-TH" altLang="th-TH" sz="3200" dirty="0" smtClean="0">
                <a:latin typeface="Angsana New" pitchFamily="18" charset="-34"/>
              </a:rPr>
              <a:t>.  เฝ้า</a:t>
            </a:r>
            <a:r>
              <a:rPr lang="th-TH" altLang="th-TH" sz="3200" dirty="0">
                <a:latin typeface="Angsana New" pitchFamily="18" charset="-34"/>
              </a:rPr>
              <a:t>ระวัง</a:t>
            </a:r>
            <a:r>
              <a:rPr lang="th-TH" altLang="th-TH" sz="3200" dirty="0" smtClean="0">
                <a:latin typeface="Angsana New" pitchFamily="18" charset="-34"/>
              </a:rPr>
              <a:t>ผู้ป่วย</a:t>
            </a:r>
            <a:r>
              <a:rPr lang="en-US" altLang="th-TH" sz="3200" dirty="0" smtClean="0">
                <a:latin typeface="Angsana New" pitchFamily="18" charset="-34"/>
              </a:rPr>
              <a:t>  Sepsis</a:t>
            </a:r>
            <a:r>
              <a:rPr lang="th-TH" altLang="th-TH" sz="3200" dirty="0" smtClean="0">
                <a:latin typeface="Angsana New" pitchFamily="18" charset="-34"/>
              </a:rPr>
              <a:t>  ในกลุ่มเสี่ยงสูง  เช่น  โรค</a:t>
            </a:r>
            <a:r>
              <a:rPr lang="th-TH" altLang="th-TH" sz="3200" dirty="0">
                <a:latin typeface="Angsana New" pitchFamily="18" charset="-34"/>
              </a:rPr>
              <a:t>เรื้อรัง, </a:t>
            </a:r>
            <a:r>
              <a:rPr lang="en-US" altLang="th-TH" sz="3200" dirty="0">
                <a:latin typeface="Angsana New" pitchFamily="18" charset="-34"/>
              </a:rPr>
              <a:t>pneumonia</a:t>
            </a:r>
            <a:r>
              <a:rPr lang="th-TH" altLang="th-TH" sz="3200" dirty="0">
                <a:latin typeface="Angsana New" pitchFamily="18" charset="-34"/>
              </a:rPr>
              <a:t>  ,</a:t>
            </a:r>
            <a:r>
              <a:rPr lang="en-US" altLang="th-TH" sz="3200" dirty="0">
                <a:latin typeface="Angsana New" pitchFamily="18" charset="-34"/>
              </a:rPr>
              <a:t>alcohol dependence</a:t>
            </a:r>
            <a:r>
              <a:rPr lang="th-TH" altLang="th-TH" sz="3200" dirty="0">
                <a:latin typeface="Angsana New" pitchFamily="18" charset="-34"/>
              </a:rPr>
              <a:t>, </a:t>
            </a:r>
            <a:r>
              <a:rPr lang="en-US" altLang="th-TH" sz="3200" dirty="0" smtClean="0">
                <a:latin typeface="Angsana New" pitchFamily="18" charset="-34"/>
              </a:rPr>
              <a:t>cellulitis </a:t>
            </a:r>
            <a:r>
              <a:rPr lang="th-TH" altLang="th-TH" sz="3200" dirty="0" smtClean="0">
                <a:latin typeface="Angsana New" pitchFamily="18" charset="-34"/>
              </a:rPr>
              <a:t>,</a:t>
            </a:r>
            <a:r>
              <a:rPr lang="en-US" altLang="th-TH" sz="3200" dirty="0" smtClean="0">
                <a:latin typeface="Angsana New" pitchFamily="18" charset="-34"/>
              </a:rPr>
              <a:t>UTI</a:t>
            </a:r>
            <a:endParaRPr lang="en-US" altLang="th-TH" sz="3200" dirty="0">
              <a:latin typeface="Angsana New" pitchFamily="18" charset="-34"/>
            </a:endParaRPr>
          </a:p>
          <a:p>
            <a:pPr eaLnBrk="1" hangingPunct="1"/>
            <a:r>
              <a:rPr lang="en-US" altLang="th-TH" sz="3200" dirty="0">
                <a:latin typeface="Angsana New" pitchFamily="18" charset="-34"/>
              </a:rPr>
              <a:t>5</a:t>
            </a:r>
            <a:r>
              <a:rPr lang="th-TH" altLang="th-TH" sz="3200" dirty="0" smtClean="0">
                <a:latin typeface="Angsana New" pitchFamily="18" charset="-34"/>
              </a:rPr>
              <a:t>.  พัฒนารูปแบบการ</a:t>
            </a:r>
            <a:r>
              <a:rPr lang="th-TH" altLang="th-TH" sz="3200" dirty="0">
                <a:latin typeface="Angsana New" pitchFamily="18" charset="-34"/>
              </a:rPr>
              <a:t>ดูแล</a:t>
            </a:r>
            <a:r>
              <a:rPr lang="th-TH" altLang="th-TH" sz="3200" dirty="0" smtClean="0">
                <a:latin typeface="Angsana New" pitchFamily="18" charset="-34"/>
              </a:rPr>
              <a:t>ผู้ป่วยติดเชื้อในกระแสเลือดในหอผู้ป่วยโรงพยาบาล</a:t>
            </a:r>
            <a:r>
              <a:rPr lang="th-TH" altLang="th-TH" sz="3200" dirty="0" err="1" smtClean="0">
                <a:latin typeface="Angsana New" pitchFamily="18" charset="-34"/>
              </a:rPr>
              <a:t>บ้านธิ</a:t>
            </a:r>
            <a:endParaRPr lang="th-TH" altLang="th-TH" sz="32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75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229" y="2636912"/>
            <a:ext cx="8928992" cy="2664296"/>
          </a:xfrm>
        </p:spPr>
        <p:txBody>
          <a:bodyPr>
            <a:noAutofit/>
          </a:bodyPr>
          <a:lstStyle/>
          <a:p>
            <a:pPr algn="ctr"/>
            <a:r>
              <a:rPr lang="th-TH" sz="6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6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6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การใช้</a:t>
            </a:r>
            <a:r>
              <a:rPr lang="en-US" sz="6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ABO</a:t>
            </a:r>
            <a:r>
              <a:rPr lang="th-TH" sz="6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6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ให้เหมาะสมกับ</a:t>
            </a:r>
            <a:r>
              <a:rPr lang="th-TH" sz="6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เชื้อ</a:t>
            </a:r>
            <a:br>
              <a:rPr lang="th-TH" sz="6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6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โดยใช้ประโยชน์จาก</a:t>
            </a:r>
            <a:br>
              <a:rPr lang="th-TH" sz="6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6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การทำ</a:t>
            </a:r>
            <a:r>
              <a:rPr lang="en-US" sz="66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Antibiogram</a:t>
            </a:r>
            <a:r>
              <a:rPr lang="th-TH" sz="6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6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6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5245" y="570664"/>
            <a:ext cx="8640960" cy="132343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h-TH" sz="8000" b="1" dirty="0" smtClean="0">
                <a:solidFill>
                  <a:schemeClr val="bg1"/>
                </a:solidFill>
              </a:rPr>
              <a:t>โอกาสพัฒนา</a:t>
            </a:r>
            <a:endParaRPr lang="th-TH" altLang="th-TH" sz="8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87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905000"/>
          </a:xfrm>
        </p:spPr>
        <p:txBody>
          <a:bodyPr lIns="0" rIns="0" bIns="0" anchor="b"/>
          <a:lstStyle/>
          <a:p>
            <a:pPr algn="ctr" eaLnBrk="1" hangingPunct="1"/>
            <a:r>
              <a:rPr lang="th-TH" sz="12100" b="1" dirty="0" smtClean="0">
                <a:solidFill>
                  <a:srgbClr val="0000FF"/>
                </a:solidFill>
                <a:cs typeface="Cordia New" pitchFamily="34" charset="-34"/>
              </a:rPr>
              <a:t>ขอบคุณครับ</a:t>
            </a:r>
            <a:endParaRPr lang="en-US" sz="12100" b="1" dirty="0" smtClean="0">
              <a:solidFill>
                <a:srgbClr val="0000FF"/>
              </a:solidFill>
            </a:endParaRPr>
          </a:p>
        </p:txBody>
      </p:sp>
      <p:pic>
        <p:nvPicPr>
          <p:cNvPr id="26627" name="Picture 2" descr="http://www.nanagarden.com/Picture/Product/400/131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50006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6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2708920"/>
            <a:ext cx="8856984" cy="2160240"/>
          </a:xfrm>
        </p:spPr>
        <p:txBody>
          <a:bodyPr/>
          <a:lstStyle/>
          <a:p>
            <a:pPr marL="0" indent="0" algn="ctr">
              <a:buNone/>
            </a:pPr>
            <a:r>
              <a:rPr lang="th-TH" sz="11500" b="1" dirty="0" smtClean="0"/>
              <a:t>จบ</a:t>
            </a:r>
            <a:r>
              <a:rPr lang="th-TH" sz="11500" b="1" smtClean="0"/>
              <a:t>การนำเสนอ</a:t>
            </a:r>
            <a:endParaRPr lang="th-TH" sz="11500" b="1" dirty="0"/>
          </a:p>
        </p:txBody>
      </p:sp>
    </p:spTree>
    <p:extLst>
      <p:ext uri="{BB962C8B-B14F-4D97-AF65-F5344CB8AC3E}">
        <p14:creationId xmlns:p14="http://schemas.microsoft.com/office/powerpoint/2010/main" val="15675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655762"/>
          </a:xfrm>
        </p:spPr>
        <p:txBody>
          <a:bodyPr/>
          <a:lstStyle/>
          <a:p>
            <a:pPr algn="ctr" eaLnBrk="1" hangingPunct="1"/>
            <a:r>
              <a:rPr lang="en-GB" b="1" dirty="0" smtClean="0"/>
              <a:t>Clinical Quality Summary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1752600"/>
          </a:xfrm>
        </p:spPr>
        <p:txBody>
          <a:bodyPr/>
          <a:lstStyle/>
          <a:p>
            <a:pPr algn="ctr" eaLnBrk="1" hangingPunct="1"/>
            <a:r>
              <a:rPr lang="en-GB" altLang="th-TH" sz="8800" b="1" dirty="0" smtClean="0">
                <a:solidFill>
                  <a:schemeClr val="tx1"/>
                </a:solidFill>
              </a:rPr>
              <a:t>Sepsis</a:t>
            </a:r>
          </a:p>
        </p:txBody>
      </p:sp>
    </p:spTree>
    <p:extLst>
      <p:ext uri="{BB962C8B-B14F-4D97-AF65-F5344CB8AC3E}">
        <p14:creationId xmlns:p14="http://schemas.microsoft.com/office/powerpoint/2010/main" val="21314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38328087"/>
              </p:ext>
            </p:extLst>
          </p:nvPr>
        </p:nvGraphicFramePr>
        <p:xfrm>
          <a:off x="755576" y="1785926"/>
          <a:ext cx="4883799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123188" y="1736782"/>
            <a:ext cx="1339487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1043609" y="1285876"/>
            <a:ext cx="95664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AIM</a:t>
            </a:r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2379967" y="1252807"/>
            <a:ext cx="922412" cy="5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PRIMARY DRIVERS</a:t>
            </a: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4017764" y="1347430"/>
            <a:ext cx="1296590" cy="5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SECONDARY DRIVERS</a:t>
            </a: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5911454" y="1285875"/>
            <a:ext cx="2260946" cy="33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GB" altLang="en-US" sz="1600" dirty="0">
                <a:solidFill>
                  <a:srgbClr val="000000"/>
                </a:solidFill>
                <a:cs typeface="Arial" pitchFamily="34" charset="0"/>
              </a:rPr>
              <a:t>Chang idea/Intervention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6072198" y="2500306"/>
            <a:ext cx="1232306" cy="428628"/>
            <a:chOff x="3827219" y="-58156"/>
            <a:chExt cx="1365275" cy="3658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3827219" y="-58156"/>
              <a:ext cx="1365275" cy="36584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886579" y="2816"/>
              <a:ext cx="1173867" cy="2438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300" dirty="0">
                  <a:solidFill>
                    <a:prstClr val="black"/>
                  </a:solidFill>
                </a:rPr>
                <a:t>H/C (all case)</a:t>
              </a:r>
              <a:endParaRPr lang="en-GB" sz="13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5965041" y="3786190"/>
            <a:ext cx="1607355" cy="500066"/>
            <a:chOff x="3827219" y="2817"/>
            <a:chExt cx="1365275" cy="50006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3827219" y="2817"/>
              <a:ext cx="1365275" cy="500066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3907529" y="74255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300" dirty="0">
                  <a:solidFill>
                    <a:prstClr val="black"/>
                  </a:solidFill>
                </a:rPr>
                <a:t>Broad spectrum ABO</a:t>
              </a:r>
              <a:endParaRPr lang="en-GB" sz="13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6131174" y="1775495"/>
            <a:ext cx="1417227" cy="1789149"/>
            <a:chOff x="4332652" y="-1207530"/>
            <a:chExt cx="2465766" cy="119155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3" name="Rounded Rectangle 32"/>
            <p:cNvSpPr/>
            <p:nvPr/>
          </p:nvSpPr>
          <p:spPr>
            <a:xfrm>
              <a:off x="4332652" y="-325835"/>
              <a:ext cx="2465766" cy="30986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4466454" y="-1207530"/>
              <a:ext cx="2050811" cy="2792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300" dirty="0">
                  <a:solidFill>
                    <a:prstClr val="black"/>
                  </a:solidFill>
                </a:rPr>
                <a:t>Quick SOFA score</a:t>
              </a:r>
              <a:endParaRPr lang="en-GB" sz="13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37"/>
          <p:cNvGrpSpPr/>
          <p:nvPr/>
        </p:nvGrpSpPr>
        <p:grpSpPr>
          <a:xfrm>
            <a:off x="6018620" y="4786322"/>
            <a:ext cx="1285884" cy="500066"/>
            <a:chOff x="3613914" y="-212846"/>
            <a:chExt cx="1365275" cy="37744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3613914" y="-212846"/>
              <a:ext cx="1365275" cy="377445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3656579" y="-170908"/>
              <a:ext cx="1259198" cy="272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300" dirty="0">
                  <a:solidFill>
                    <a:prstClr val="black"/>
                  </a:solidFill>
                </a:rPr>
                <a:t>Pt monitoring</a:t>
              </a:r>
              <a:endParaRPr lang="en-GB" sz="1300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000250" y="285750"/>
            <a:ext cx="5331619" cy="693738"/>
          </a:xfrm>
          <a:prstGeom prst="roundRect">
            <a:avLst>
              <a:gd name="adj" fmla="val 29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12" tIns="45456" rIns="90912" bIns="4545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</a:rPr>
              <a:t>Driver Diagram</a:t>
            </a:r>
            <a:r>
              <a:rPr lang="th-TH" dirty="0">
                <a:solidFill>
                  <a:prstClr val="white"/>
                </a:solidFill>
              </a:rPr>
              <a:t> </a:t>
            </a:r>
            <a:r>
              <a:rPr lang="en-US" sz="1800" dirty="0">
                <a:solidFill>
                  <a:prstClr val="white"/>
                </a:solidFill>
              </a:rPr>
              <a:t> For Sepsis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35" name="Straight Connector 35"/>
          <p:cNvCxnSpPr/>
          <p:nvPr/>
        </p:nvCxnSpPr>
        <p:spPr>
          <a:xfrm>
            <a:off x="5375673" y="3286125"/>
            <a:ext cx="696515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35"/>
          <p:cNvCxnSpPr/>
          <p:nvPr/>
        </p:nvCxnSpPr>
        <p:spPr>
          <a:xfrm>
            <a:off x="5804298" y="2000250"/>
            <a:ext cx="26789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5"/>
          <p:cNvCxnSpPr/>
          <p:nvPr/>
        </p:nvCxnSpPr>
        <p:spPr>
          <a:xfrm>
            <a:off x="5589985" y="4071939"/>
            <a:ext cx="375047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5"/>
          <p:cNvCxnSpPr/>
          <p:nvPr/>
        </p:nvCxnSpPr>
        <p:spPr>
          <a:xfrm>
            <a:off x="3455728" y="3549616"/>
            <a:ext cx="535781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5"/>
          <p:cNvCxnSpPr/>
          <p:nvPr/>
        </p:nvCxnSpPr>
        <p:spPr>
          <a:xfrm>
            <a:off x="2375297" y="4357689"/>
            <a:ext cx="160734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5"/>
          <p:cNvCxnSpPr/>
          <p:nvPr/>
        </p:nvCxnSpPr>
        <p:spPr>
          <a:xfrm rot="5400000">
            <a:off x="5161955" y="2642593"/>
            <a:ext cx="1285875" cy="119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35"/>
          <p:cNvCxnSpPr/>
          <p:nvPr/>
        </p:nvCxnSpPr>
        <p:spPr>
          <a:xfrm>
            <a:off x="5804298" y="2714625"/>
            <a:ext cx="26789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35"/>
          <p:cNvCxnSpPr/>
          <p:nvPr/>
        </p:nvCxnSpPr>
        <p:spPr>
          <a:xfrm>
            <a:off x="5589985" y="5072064"/>
            <a:ext cx="428625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7" name="TextBox 6"/>
          <p:cNvSpPr txBox="1">
            <a:spLocks noChangeArrowheads="1"/>
          </p:cNvSpPr>
          <p:nvPr/>
        </p:nvSpPr>
        <p:spPr bwMode="auto">
          <a:xfrm>
            <a:off x="539552" y="3939936"/>
            <a:ext cx="157145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050" dirty="0">
                <a:cs typeface="+mj-cs"/>
              </a:rPr>
              <a:t>-</a:t>
            </a:r>
            <a:r>
              <a:rPr lang="th-TH" altLang="th-TH" sz="1200" dirty="0">
                <a:cs typeface="+mj-cs"/>
              </a:rPr>
              <a:t>อัตราผู้ป่วย</a:t>
            </a:r>
            <a:r>
              <a:rPr lang="th-TH" altLang="th-TH" sz="1200" dirty="0" smtClean="0">
                <a:cs typeface="+mj-cs"/>
              </a:rPr>
              <a:t>ที่</a:t>
            </a:r>
            <a:r>
              <a:rPr lang="en-US" altLang="th-TH" sz="1200" dirty="0" smtClean="0">
                <a:cs typeface="+mj-cs"/>
              </a:rPr>
              <a:t> </a:t>
            </a:r>
            <a:r>
              <a:rPr lang="en-US" altLang="th-TH" sz="1200" dirty="0" err="1" smtClean="0">
                <a:cs typeface="+mj-cs"/>
              </a:rPr>
              <a:t>Dx.sepsis</a:t>
            </a:r>
            <a:r>
              <a:rPr lang="en-US" altLang="th-TH" sz="1200" dirty="0" smtClean="0">
                <a:cs typeface="+mj-cs"/>
              </a:rPr>
              <a:t> </a:t>
            </a:r>
            <a:r>
              <a:rPr lang="th-TH" altLang="th-TH" sz="1200" dirty="0">
                <a:cs typeface="+mj-cs"/>
              </a:rPr>
              <a:t>ได้รับ </a:t>
            </a:r>
            <a:r>
              <a:rPr lang="en-US" altLang="th-TH" sz="1200" dirty="0">
                <a:cs typeface="+mj-cs"/>
              </a:rPr>
              <a:t>ABO</a:t>
            </a:r>
            <a:r>
              <a:rPr lang="th-TH" altLang="th-TH" sz="1200" dirty="0">
                <a:cs typeface="+mj-cs"/>
              </a:rPr>
              <a:t>ภายใน </a:t>
            </a:r>
            <a:r>
              <a:rPr lang="en-US" altLang="th-TH" sz="1200" dirty="0">
                <a:cs typeface="+mj-cs"/>
              </a:rPr>
              <a:t>1</a:t>
            </a:r>
            <a:r>
              <a:rPr lang="th-TH" altLang="th-TH" sz="1200" dirty="0">
                <a:cs typeface="+mj-cs"/>
              </a:rPr>
              <a:t>ชม</a:t>
            </a:r>
            <a:r>
              <a:rPr lang="en-US" altLang="th-TH" sz="1200" dirty="0">
                <a:cs typeface="+mj-cs"/>
              </a:rPr>
              <a:t>.</a:t>
            </a:r>
            <a:endParaRPr lang="th-TH" altLang="th-TH" sz="1200" dirty="0">
              <a:cs typeface="+mj-cs"/>
            </a:endParaRPr>
          </a:p>
          <a:p>
            <a:pPr eaLnBrk="1" hangingPunct="1"/>
            <a:r>
              <a:rPr lang="en-US" altLang="th-TH" sz="1200" dirty="0">
                <a:cs typeface="+mj-cs"/>
              </a:rPr>
              <a:t>-</a:t>
            </a:r>
            <a:r>
              <a:rPr lang="th-TH" altLang="th-TH" sz="1200" dirty="0">
                <a:cs typeface="+mj-cs"/>
              </a:rPr>
              <a:t>อัตราการเสียชีวิตจาก </a:t>
            </a:r>
            <a:r>
              <a:rPr lang="en-US" altLang="th-TH" sz="1200" dirty="0" smtClean="0">
                <a:cs typeface="+mj-cs"/>
              </a:rPr>
              <a:t>sepsis</a:t>
            </a:r>
          </a:p>
          <a:p>
            <a:r>
              <a:rPr lang="th-TH" altLang="th-TH" sz="1200" dirty="0" smtClean="0">
                <a:cs typeface="+mj-cs"/>
              </a:rPr>
              <a:t>-อัตรา</a:t>
            </a:r>
            <a:r>
              <a:rPr lang="th-TH" altLang="th-TH" sz="1200" dirty="0">
                <a:cs typeface="+mj-cs"/>
              </a:rPr>
              <a:t>การเกิดภาวะแทรกซ้อนเกิด</a:t>
            </a:r>
            <a:r>
              <a:rPr lang="en-US" altLang="th-TH" sz="1200" dirty="0">
                <a:cs typeface="+mj-cs"/>
              </a:rPr>
              <a:t>severe sepsis </a:t>
            </a:r>
            <a:r>
              <a:rPr lang="th-TH" altLang="th-TH" sz="1200" dirty="0">
                <a:cs typeface="+mj-cs"/>
              </a:rPr>
              <a:t>/</a:t>
            </a:r>
            <a:r>
              <a:rPr lang="en-US" altLang="th-TH" sz="1200" dirty="0">
                <a:cs typeface="+mj-cs"/>
              </a:rPr>
              <a:t>septic shock</a:t>
            </a:r>
          </a:p>
          <a:p>
            <a:pPr eaLnBrk="1" hangingPunct="1"/>
            <a:endParaRPr lang="en-US" altLang="th-TH" sz="1400" dirty="0"/>
          </a:p>
          <a:p>
            <a:pPr eaLnBrk="1" hangingPunct="1"/>
            <a:endParaRPr lang="en-US" altLang="th-TH" sz="1400" dirty="0"/>
          </a:p>
        </p:txBody>
      </p:sp>
      <p:sp>
        <p:nvSpPr>
          <p:cNvPr id="4118" name="TextBox 11"/>
          <p:cNvSpPr txBox="1">
            <a:spLocks noChangeArrowheads="1"/>
          </p:cNvSpPr>
          <p:nvPr/>
        </p:nvSpPr>
        <p:spPr bwMode="auto">
          <a:xfrm>
            <a:off x="827584" y="5847496"/>
            <a:ext cx="21347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endParaRPr lang="en-US" altLang="th-TH" sz="1000" dirty="0"/>
          </a:p>
        </p:txBody>
      </p:sp>
      <p:sp>
        <p:nvSpPr>
          <p:cNvPr id="4119" name="สี่เหลี่ยมผืนผ้า 12"/>
          <p:cNvSpPr>
            <a:spLocks noChangeArrowheads="1"/>
          </p:cNvSpPr>
          <p:nvPr/>
        </p:nvSpPr>
        <p:spPr bwMode="auto">
          <a:xfrm>
            <a:off x="6223397" y="3084513"/>
            <a:ext cx="123229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396875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sz="1400" dirty="0">
                <a:solidFill>
                  <a:srgbClr val="000000"/>
                </a:solidFill>
              </a:rPr>
              <a:t>Serial Blood Lactate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063581" y="738189"/>
            <a:ext cx="3020587" cy="3333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th-TH" sz="1600" dirty="0"/>
              <a:t>แพทย์วินิจฉัย</a:t>
            </a:r>
            <a:r>
              <a:rPr lang="en-US" sz="1600" dirty="0"/>
              <a:t>/</a:t>
            </a:r>
            <a:r>
              <a:rPr lang="th-TH" sz="1600" dirty="0"/>
              <a:t>สงสัยว่ามีการติดเชื้อในผู้ป่วย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3464719" y="1287463"/>
            <a:ext cx="2403425" cy="117236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th-TH" dirty="0"/>
              <a:t>ใช้ </a:t>
            </a:r>
            <a:r>
              <a:rPr lang="en-US" dirty="0" err="1"/>
              <a:t>qSOFA</a:t>
            </a:r>
            <a:r>
              <a:rPr lang="en-US" dirty="0"/>
              <a:t>  Score  (quick  SOFA  Score)  </a:t>
            </a:r>
            <a:r>
              <a:rPr lang="th-TH" dirty="0"/>
              <a:t>คือ</a:t>
            </a:r>
          </a:p>
          <a:p>
            <a:pPr eaLnBrk="1" hangingPunct="1">
              <a:defRPr/>
            </a:pPr>
            <a:r>
              <a:rPr lang="en-US" dirty="0"/>
              <a:t>1.Alteration  in  mental  status</a:t>
            </a:r>
          </a:p>
          <a:p>
            <a:pPr eaLnBrk="1" hangingPunct="1">
              <a:defRPr/>
            </a:pPr>
            <a:r>
              <a:rPr lang="en-US" dirty="0"/>
              <a:t>2.Systolic  BP  &lt;  100  mmHg</a:t>
            </a:r>
          </a:p>
          <a:p>
            <a:pPr eaLnBrk="1" hangingPunct="1">
              <a:defRPr/>
            </a:pPr>
            <a:r>
              <a:rPr lang="en-US" dirty="0"/>
              <a:t>3.Respiration  rate  &gt;  22/</a:t>
            </a:r>
            <a:r>
              <a:rPr lang="en-US" dirty="0" err="1"/>
              <a:t>mins</a:t>
            </a:r>
            <a:r>
              <a:rPr lang="en-US" dirty="0"/>
              <a:t>.</a:t>
            </a:r>
            <a:endParaRPr lang="th-TH" dirty="0"/>
          </a:p>
        </p:txBody>
      </p:sp>
      <p:sp>
        <p:nvSpPr>
          <p:cNvPr id="6" name="TextBox 3"/>
          <p:cNvSpPr txBox="1"/>
          <p:nvPr/>
        </p:nvSpPr>
        <p:spPr>
          <a:xfrm>
            <a:off x="611560" y="3756025"/>
            <a:ext cx="1631577" cy="73977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th-TH" sz="1400" b="1" dirty="0" smtClean="0"/>
              <a:t> </a:t>
            </a:r>
            <a:r>
              <a:rPr lang="en-US" sz="1400" b="1" dirty="0" smtClean="0"/>
              <a:t>                 OPD</a:t>
            </a:r>
            <a:endParaRPr lang="th-TH" sz="1400" b="1" dirty="0" smtClean="0"/>
          </a:p>
          <a:p>
            <a:pPr eaLnBrk="1" hangingPunct="1">
              <a:defRPr/>
            </a:pPr>
            <a:r>
              <a:rPr lang="th-TH" sz="1400" b="1" dirty="0" smtClean="0"/>
              <a:t>ให้</a:t>
            </a:r>
            <a:r>
              <a:rPr lang="th-TH" sz="1400" b="1" dirty="0"/>
              <a:t>การรักษา</a:t>
            </a:r>
            <a:r>
              <a:rPr lang="en-US" sz="1400" b="1" dirty="0"/>
              <a:t>/</a:t>
            </a:r>
            <a:r>
              <a:rPr lang="th-TH" sz="1400" b="1" dirty="0"/>
              <a:t>ตรวจเพิ่มเติม</a:t>
            </a:r>
            <a:r>
              <a:rPr lang="th-TH" sz="1400" b="1" dirty="0" smtClean="0"/>
              <a:t>ต่อไป</a:t>
            </a:r>
          </a:p>
          <a:p>
            <a:pPr eaLnBrk="1" hangingPunct="1">
              <a:defRPr/>
            </a:pPr>
            <a:r>
              <a:rPr lang="th-TH" sz="1400" b="1" dirty="0"/>
              <a:t> </a:t>
            </a:r>
            <a:r>
              <a:rPr lang="th-TH" sz="1400" b="1" dirty="0" smtClean="0"/>
              <a:t>              </a:t>
            </a:r>
            <a:endParaRPr lang="th-TH" sz="1400" b="1" dirty="0"/>
          </a:p>
        </p:txBody>
      </p:sp>
      <p:sp>
        <p:nvSpPr>
          <p:cNvPr id="7" name="TextBox 4"/>
          <p:cNvSpPr txBox="1"/>
          <p:nvPr/>
        </p:nvSpPr>
        <p:spPr>
          <a:xfrm>
            <a:off x="776288" y="3148014"/>
            <a:ext cx="1494235" cy="3714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th-TH" sz="1400" b="1" dirty="0"/>
              <a:t>ไม่ </a:t>
            </a:r>
            <a:r>
              <a:rPr lang="en-US" sz="1400" b="1" dirty="0" err="1"/>
              <a:t>Dx.Sepsis</a:t>
            </a:r>
            <a:endParaRPr lang="th-TH" sz="1400" b="1" dirty="0"/>
          </a:p>
        </p:txBody>
      </p:sp>
      <p:sp>
        <p:nvSpPr>
          <p:cNvPr id="8" name="TextBox 5"/>
          <p:cNvSpPr txBox="1"/>
          <p:nvPr/>
        </p:nvSpPr>
        <p:spPr>
          <a:xfrm>
            <a:off x="776288" y="2560638"/>
            <a:ext cx="1494235" cy="3619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b="1" dirty="0" err="1"/>
              <a:t>qSOFA</a:t>
            </a:r>
            <a:r>
              <a:rPr lang="en-US" b="1" dirty="0"/>
              <a:t>  Score  &lt; 2</a:t>
            </a:r>
            <a:endParaRPr lang="th-TH" b="1" dirty="0"/>
          </a:p>
        </p:txBody>
      </p:sp>
      <p:sp>
        <p:nvSpPr>
          <p:cNvPr id="9" name="TextBox 6"/>
          <p:cNvSpPr txBox="1"/>
          <p:nvPr/>
        </p:nvSpPr>
        <p:spPr>
          <a:xfrm>
            <a:off x="6680375" y="2589214"/>
            <a:ext cx="1708050" cy="53498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200" b="1" dirty="0" err="1"/>
              <a:t>qSOFA</a:t>
            </a:r>
            <a:r>
              <a:rPr lang="en-US" sz="1200" b="1" dirty="0"/>
              <a:t>  Score  </a:t>
            </a:r>
            <a:r>
              <a:rPr lang="en-US" sz="1200" b="1" u="sng" dirty="0"/>
              <a:t>&gt;</a:t>
            </a:r>
            <a:r>
              <a:rPr lang="en-US" sz="1200" b="1" dirty="0"/>
              <a:t> </a:t>
            </a:r>
            <a:r>
              <a:rPr lang="en-US" sz="1200" b="1" dirty="0" smtClean="0"/>
              <a:t>2</a:t>
            </a:r>
          </a:p>
          <a:p>
            <a:pPr eaLnBrk="1" hangingPunct="1">
              <a:defRPr/>
            </a:pPr>
            <a:r>
              <a:rPr lang="en-US" sz="1200" b="1" dirty="0" smtClean="0"/>
              <a:t>NEWS score </a:t>
            </a:r>
            <a:r>
              <a:rPr lang="en-US" sz="1200" b="1" u="sng" dirty="0" smtClean="0"/>
              <a:t> &gt;</a:t>
            </a:r>
            <a:r>
              <a:rPr lang="th-TH" sz="1200" b="1" dirty="0"/>
              <a:t> </a:t>
            </a:r>
            <a:r>
              <a:rPr lang="th-TH" sz="1200" b="1" dirty="0" smtClean="0"/>
              <a:t> 5</a:t>
            </a:r>
            <a:endParaRPr lang="th-TH" sz="1200" b="1" dirty="0"/>
          </a:p>
        </p:txBody>
      </p:sp>
      <p:sp>
        <p:nvSpPr>
          <p:cNvPr id="10" name="TextBox 7"/>
          <p:cNvSpPr txBox="1"/>
          <p:nvPr/>
        </p:nvSpPr>
        <p:spPr>
          <a:xfrm>
            <a:off x="3609467" y="2793572"/>
            <a:ext cx="1928813" cy="193965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/>
              <a:t> </a:t>
            </a:r>
            <a:r>
              <a:rPr lang="en-US" sz="1400" b="1" dirty="0"/>
              <a:t>Septic work up</a:t>
            </a:r>
          </a:p>
          <a:p>
            <a:pPr>
              <a:defRPr/>
            </a:pPr>
            <a:r>
              <a:rPr lang="en-US" sz="1400" b="1" dirty="0"/>
              <a:t>-</a:t>
            </a:r>
            <a:r>
              <a:rPr lang="en-US" sz="1400" b="1" dirty="0" smtClean="0"/>
              <a:t>CBC</a:t>
            </a:r>
            <a:r>
              <a:rPr lang="en-US" sz="1400" b="1" dirty="0"/>
              <a:t>	</a:t>
            </a:r>
          </a:p>
          <a:p>
            <a:pPr>
              <a:defRPr/>
            </a:pPr>
            <a:r>
              <a:rPr lang="en-US" sz="1400" b="1" dirty="0"/>
              <a:t>-</a:t>
            </a:r>
            <a:r>
              <a:rPr lang="en-US" sz="1400" b="1" dirty="0" smtClean="0"/>
              <a:t>Electrolyte</a:t>
            </a:r>
            <a:r>
              <a:rPr lang="en-US" sz="1400" b="1" dirty="0"/>
              <a:t> </a:t>
            </a:r>
            <a:r>
              <a:rPr lang="en-US" sz="1400" b="1" dirty="0" smtClean="0"/>
              <a:t> - LFT  -BUN</a:t>
            </a:r>
            <a:r>
              <a:rPr lang="en-US" sz="1400" b="1" dirty="0"/>
              <a:t>, </a:t>
            </a:r>
            <a:r>
              <a:rPr lang="en-US" sz="1400" b="1" dirty="0" smtClean="0"/>
              <a:t>- Cr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pPr>
              <a:defRPr/>
            </a:pPr>
            <a:r>
              <a:rPr lang="en-US" sz="1400" b="1" dirty="0" smtClean="0"/>
              <a:t>-H/C </a:t>
            </a:r>
            <a:r>
              <a:rPr lang="en-US" sz="1400" b="1" dirty="0"/>
              <a:t>x 2 spp. 	                                                      -</a:t>
            </a:r>
            <a:r>
              <a:rPr lang="en-US" sz="1400" b="1" dirty="0" smtClean="0"/>
              <a:t>Antibiotic	</a:t>
            </a:r>
            <a:endParaRPr lang="en-US" sz="1400" b="1" dirty="0"/>
          </a:p>
          <a:p>
            <a:pPr>
              <a:defRPr/>
            </a:pPr>
            <a:r>
              <a:rPr lang="en-US" sz="1400" b="1" dirty="0"/>
              <a:t>-</a:t>
            </a:r>
            <a:r>
              <a:rPr lang="en-US" sz="1400" b="1" dirty="0" smtClean="0"/>
              <a:t>Blood lactate</a:t>
            </a:r>
            <a:r>
              <a:rPr lang="en-US" sz="1400" dirty="0"/>
              <a:t>		     					                    </a:t>
            </a:r>
            <a:endParaRPr lang="th-TH" sz="1400" b="1" dirty="0"/>
          </a:p>
        </p:txBody>
      </p:sp>
      <p:sp>
        <p:nvSpPr>
          <p:cNvPr id="11" name="TextBox 8"/>
          <p:cNvSpPr txBox="1"/>
          <p:nvPr/>
        </p:nvSpPr>
        <p:spPr>
          <a:xfrm>
            <a:off x="731044" y="4595814"/>
            <a:ext cx="2464594" cy="120173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th-TH" sz="1400" b="1" dirty="0"/>
              <a:t>หากมีภาวะ </a:t>
            </a:r>
            <a:r>
              <a:rPr lang="en-US" sz="1400" b="1" dirty="0"/>
              <a:t>Shock  </a:t>
            </a:r>
            <a:endParaRPr lang="th-TH" sz="1400" b="1" dirty="0"/>
          </a:p>
          <a:p>
            <a:pPr eaLnBrk="1" hangingPunct="1">
              <a:defRPr/>
            </a:pPr>
            <a:r>
              <a:rPr lang="th-TH" sz="1400" b="1" dirty="0"/>
              <a:t>(แก้ไม่ขึ้นด้วยการให้สารน้ำ และต้องให้ </a:t>
            </a:r>
            <a:r>
              <a:rPr lang="en-US" sz="1400" b="1" dirty="0"/>
              <a:t>Inotropic Drug</a:t>
            </a:r>
            <a:r>
              <a:rPr lang="en-US" sz="1400" b="1" dirty="0" smtClean="0"/>
              <a:t>)</a:t>
            </a:r>
          </a:p>
          <a:p>
            <a:pPr eaLnBrk="1" hangingPunct="1">
              <a:defRPr/>
            </a:pPr>
            <a:r>
              <a:rPr lang="en-US" sz="1400" dirty="0"/>
              <a:t>Blood </a:t>
            </a:r>
            <a:r>
              <a:rPr lang="en-US" sz="1400" dirty="0" smtClean="0"/>
              <a:t>lactate </a:t>
            </a:r>
            <a:r>
              <a:rPr lang="en-US" sz="1400" u="sng" dirty="0" smtClean="0"/>
              <a:t>&gt;</a:t>
            </a:r>
            <a:r>
              <a:rPr lang="en-US" sz="1400" dirty="0" smtClean="0"/>
              <a:t> 4</a:t>
            </a:r>
            <a:endParaRPr lang="en-US" sz="1400" b="1" u="sng" dirty="0" smtClean="0"/>
          </a:p>
          <a:p>
            <a:pPr eaLnBrk="1" hangingPunct="1">
              <a:defRPr/>
            </a:pPr>
            <a:endParaRPr lang="th-TH" sz="1400" b="1" u="sng" dirty="0"/>
          </a:p>
        </p:txBody>
      </p:sp>
      <p:sp>
        <p:nvSpPr>
          <p:cNvPr id="12" name="TextBox 9"/>
          <p:cNvSpPr txBox="1"/>
          <p:nvPr/>
        </p:nvSpPr>
        <p:spPr>
          <a:xfrm>
            <a:off x="1321594" y="6067425"/>
            <a:ext cx="921544" cy="46513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1" dirty="0"/>
              <a:t>Refer  </a:t>
            </a:r>
            <a:r>
              <a:rPr lang="th-TH" sz="1400" b="1" dirty="0"/>
              <a:t>รพ.ลำพูน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6190061" y="4527550"/>
            <a:ext cx="1982340" cy="115728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th-TH" b="1" dirty="0"/>
              <a:t>ไม่มีภาวะ </a:t>
            </a:r>
            <a:r>
              <a:rPr lang="en-US" b="1" dirty="0"/>
              <a:t>Shock  </a:t>
            </a:r>
            <a:endParaRPr lang="en-US" b="1" dirty="0" smtClean="0"/>
          </a:p>
          <a:p>
            <a:pPr eaLnBrk="1" hangingPunct="1">
              <a:defRPr/>
            </a:pPr>
            <a:r>
              <a:rPr lang="en-US" dirty="0"/>
              <a:t>Blood lactate </a:t>
            </a:r>
            <a:r>
              <a:rPr lang="en-US" u="sng" dirty="0" smtClean="0"/>
              <a:t>&gt;</a:t>
            </a:r>
            <a:r>
              <a:rPr lang="en-US" dirty="0" smtClean="0"/>
              <a:t> 2-4</a:t>
            </a:r>
            <a:endParaRPr lang="en-US" b="1" dirty="0"/>
          </a:p>
          <a:p>
            <a:pPr eaLnBrk="1" hangingPunct="1">
              <a:defRPr/>
            </a:pPr>
            <a:r>
              <a:rPr lang="th-TH" b="1" dirty="0"/>
              <a:t> </a:t>
            </a:r>
            <a:r>
              <a:rPr lang="en-US" b="1" dirty="0"/>
              <a:t>-</a:t>
            </a:r>
            <a:r>
              <a:rPr lang="th-TH" b="1" dirty="0"/>
              <a:t> </a:t>
            </a:r>
            <a:r>
              <a:rPr lang="en-US" b="1" dirty="0"/>
              <a:t>Admit  </a:t>
            </a:r>
          </a:p>
          <a:p>
            <a:pPr eaLnBrk="1" hangingPunct="1">
              <a:defRPr/>
            </a:pPr>
            <a:r>
              <a:rPr lang="en-US" b="1" dirty="0"/>
              <a:t>-</a:t>
            </a:r>
            <a:r>
              <a:rPr lang="th-TH" b="1" dirty="0"/>
              <a:t>ให้การรักษาที่รพ.</a:t>
            </a:r>
            <a:r>
              <a:rPr lang="th-TH" b="1" dirty="0" err="1"/>
              <a:t>บ้านธิ</a:t>
            </a:r>
            <a:r>
              <a:rPr lang="th-TH" b="1" dirty="0"/>
              <a:t>ต่อไปได้</a:t>
            </a: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>
            <a:off x="4487466" y="107156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 flipV="1">
            <a:off x="1522810" y="2308225"/>
            <a:ext cx="19419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7492604" y="2336801"/>
            <a:ext cx="0" cy="246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1522810" y="2293938"/>
            <a:ext cx="0" cy="298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7518797" y="3155950"/>
            <a:ext cx="0" cy="452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>
            <a:stCxn id="8" idx="2"/>
            <a:endCxn id="7" idx="0"/>
          </p:cNvCxnSpPr>
          <p:nvPr/>
        </p:nvCxnSpPr>
        <p:spPr>
          <a:xfrm>
            <a:off x="1522810" y="2922589"/>
            <a:ext cx="0" cy="225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5064919" y="5195888"/>
            <a:ext cx="11251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2396729" y="4138613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>
            <a:off x="7029450" y="4138614"/>
            <a:ext cx="0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1758554" y="5797551"/>
            <a:ext cx="10715" cy="269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ลูกศรเชื่อมต่อแบบตรง 53"/>
          <p:cNvCxnSpPr/>
          <p:nvPr/>
        </p:nvCxnSpPr>
        <p:spPr>
          <a:xfrm>
            <a:off x="1495426" y="3476625"/>
            <a:ext cx="2381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7"/>
          <p:cNvSpPr/>
          <p:nvPr/>
        </p:nvSpPr>
        <p:spPr>
          <a:xfrm>
            <a:off x="731044" y="0"/>
            <a:ext cx="6708577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146" name="สี่เหลี่ยมผืนผ้า 1"/>
          <p:cNvSpPr>
            <a:spLocks noChangeArrowheads="1"/>
          </p:cNvSpPr>
          <p:nvPr/>
        </p:nvSpPr>
        <p:spPr bwMode="auto">
          <a:xfrm>
            <a:off x="1070372" y="220663"/>
            <a:ext cx="6309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th-TH" sz="20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Process Flowchart </a:t>
            </a:r>
            <a:r>
              <a:rPr lang="th-TH" altLang="th-TH" sz="20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ของการ</a:t>
            </a:r>
            <a:r>
              <a:rPr lang="th-TH" altLang="th-TH" sz="20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ดูแ</a:t>
            </a:r>
            <a:r>
              <a:rPr lang="th-TH" altLang="th-TH" sz="20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ล</a:t>
            </a:r>
            <a:r>
              <a:rPr lang="th-TH" altLang="th-TH" sz="20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ผู้ป่วย </a:t>
            </a:r>
            <a:r>
              <a:rPr lang="th-TH" altLang="th-TH" sz="2000" b="1" dirty="0" err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Sepsis</a:t>
            </a:r>
            <a:endParaRPr lang="th-TH" altLang="th-TH" sz="2000" b="1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3" name="ตัวเชื่อมต่อตรง 42"/>
          <p:cNvCxnSpPr/>
          <p:nvPr/>
        </p:nvCxnSpPr>
        <p:spPr>
          <a:xfrm>
            <a:off x="5868144" y="2293938"/>
            <a:ext cx="1624460" cy="1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0"/>
          <p:cNvSpPr txBox="1"/>
          <p:nvPr/>
        </p:nvSpPr>
        <p:spPr>
          <a:xfrm>
            <a:off x="4523185" y="5724524"/>
            <a:ext cx="2281063" cy="80803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b="1" dirty="0" smtClean="0"/>
              <a:t>Repeat </a:t>
            </a:r>
            <a:r>
              <a:rPr lang="en-US" b="1" dirty="0"/>
              <a:t>Blood </a:t>
            </a:r>
            <a:r>
              <a:rPr lang="en-US" b="1" dirty="0" smtClean="0"/>
              <a:t>lactate</a:t>
            </a:r>
          </a:p>
          <a:p>
            <a:pPr eaLnBrk="1" hangingPunct="1">
              <a:defRPr/>
            </a:pPr>
            <a:r>
              <a:rPr lang="en-US" b="1" dirty="0"/>
              <a:t>Lactate </a:t>
            </a:r>
            <a:r>
              <a:rPr lang="en-US" b="1" dirty="0" smtClean="0"/>
              <a:t>Clearance &lt; 10%</a:t>
            </a:r>
          </a:p>
          <a:p>
            <a:pPr eaLnBrk="1" hangingPunct="1">
              <a:defRPr/>
            </a:pPr>
            <a:r>
              <a:rPr lang="en-US" b="1" dirty="0" smtClean="0"/>
              <a:t>In 2 </a:t>
            </a:r>
            <a:r>
              <a:rPr lang="en-US" b="1" dirty="0" err="1"/>
              <a:t>h</a:t>
            </a:r>
            <a:r>
              <a:rPr lang="en-US" b="1" dirty="0" err="1" smtClean="0"/>
              <a:t>r</a:t>
            </a:r>
            <a:r>
              <a:rPr lang="en-US" b="1" dirty="0" smtClean="0"/>
              <a:t> </a:t>
            </a:r>
            <a:endParaRPr lang="th-TH" b="1" dirty="0"/>
          </a:p>
        </p:txBody>
      </p:sp>
      <p:cxnSp>
        <p:nvCxnSpPr>
          <p:cNvPr id="50" name="ตัวเชื่อมต่อตรง 49"/>
          <p:cNvCxnSpPr/>
          <p:nvPr/>
        </p:nvCxnSpPr>
        <p:spPr>
          <a:xfrm>
            <a:off x="5511403" y="4144963"/>
            <a:ext cx="1518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/>
          <p:cNvCxnSpPr/>
          <p:nvPr/>
        </p:nvCxnSpPr>
        <p:spPr>
          <a:xfrm>
            <a:off x="2396729" y="4144963"/>
            <a:ext cx="1182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/>
          <p:cNvCxnSpPr/>
          <p:nvPr/>
        </p:nvCxnSpPr>
        <p:spPr>
          <a:xfrm flipH="1">
            <a:off x="5519738" y="3563938"/>
            <a:ext cx="1999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ลูกศรเชื่อมต่อแบบตรง 55"/>
          <p:cNvCxnSpPr/>
          <p:nvPr/>
        </p:nvCxnSpPr>
        <p:spPr>
          <a:xfrm>
            <a:off x="5064919" y="5195888"/>
            <a:ext cx="0" cy="48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ลูกศรเชื่อมต่อแบบตรง 65"/>
          <p:cNvCxnSpPr>
            <a:endCxn id="12" idx="3"/>
          </p:cNvCxnSpPr>
          <p:nvPr/>
        </p:nvCxnSpPr>
        <p:spPr>
          <a:xfrm flipH="1">
            <a:off x="2243137" y="6299200"/>
            <a:ext cx="22443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5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6983" y="47131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896984" y="200026"/>
            <a:ext cx="8139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th-TH" altLang="th-TH" sz="3200" b="1" dirty="0">
                <a:solidFill>
                  <a:srgbClr val="0033CC"/>
                </a:solidFill>
                <a:latin typeface="Angsana New" pitchFamily="18" charset="-34"/>
              </a:rPr>
              <a:t>การจัดการกระบวนการ </a:t>
            </a:r>
            <a:r>
              <a:rPr lang="en-US" altLang="th-TH" sz="3200" b="1" dirty="0">
                <a:solidFill>
                  <a:srgbClr val="0033CC"/>
                </a:solidFill>
                <a:latin typeface="Angsana New" pitchFamily="18" charset="-34"/>
              </a:rPr>
              <a:t>(Process Management)</a:t>
            </a:r>
            <a:endParaRPr lang="th-TH" altLang="th-TH" sz="3200" b="1" dirty="0">
              <a:solidFill>
                <a:srgbClr val="0033CC"/>
              </a:solidFill>
              <a:latin typeface="Angsana New" pitchFamily="18" charset="-34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1518048" y="928689"/>
            <a:ext cx="584001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altLang="th-TH" sz="2000" b="1">
                <a:latin typeface="Tahoma" pitchFamily="34" charset="0"/>
                <a:cs typeface="Tahoma" pitchFamily="34" charset="0"/>
              </a:rPr>
              <a:t> </a:t>
            </a:r>
            <a:endParaRPr lang="en-US" altLang="th-TH" sz="20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765183"/>
              </p:ext>
            </p:extLst>
          </p:nvPr>
        </p:nvGraphicFramePr>
        <p:xfrm>
          <a:off x="179512" y="942975"/>
          <a:ext cx="8712967" cy="560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919">
                  <a:extLst>
                    <a:ext uri="{9D8B030D-6E8A-4147-A177-3AD203B41FA5}"/>
                  </a:extLst>
                </a:gridCol>
                <a:gridCol w="1589746">
                  <a:extLst>
                    <a:ext uri="{9D8B030D-6E8A-4147-A177-3AD203B41FA5}"/>
                  </a:extLst>
                </a:gridCol>
                <a:gridCol w="2470811">
                  <a:extLst>
                    <a:ext uri="{9D8B030D-6E8A-4147-A177-3AD203B41FA5}"/>
                  </a:extLst>
                </a:gridCol>
                <a:gridCol w="2680491">
                  <a:extLst>
                    <a:ext uri="{9D8B030D-6E8A-4147-A177-3AD203B41FA5}"/>
                  </a:extLst>
                </a:gridCol>
              </a:tblGrid>
              <a:tr h="944883"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ข้อกำหนดของกระบวนการ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ตัวชี้วัดของกระบวนการ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การออกแบบกระบวนการ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extLst>
                  <a:ext uri="{0D108BD9-81ED-4DB2-BD59-A6C34878D82A}"/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การเข้าถึงและเข้ารับบริการ</a:t>
                      </a:r>
                    </a:p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- ถูกต้อง รวดเร็ว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การวินิจฉัยล่าช้า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การวินิจฉัย</a:t>
                      </a:r>
                      <a:r>
                        <a:rPr lang="en-GB" sz="2400" dirty="0" smtClean="0"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ผิดพลาด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400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การประเมิน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qSOFA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 ประเมิน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NEWS score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extLst>
                  <a:ext uri="{0D108BD9-81ED-4DB2-BD59-A6C34878D82A}"/>
                </a:extLst>
              </a:tr>
              <a:tr h="822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การประเมินผู้ป่วย</a:t>
                      </a:r>
                    </a:p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ถูกต้อง  ครอบคลุม ทันเวลา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tc>
                  <a:txBody>
                    <a:bodyPr/>
                    <a:lstStyle/>
                    <a:p>
                      <a:r>
                        <a:rPr lang="th-TH" sz="2400" kern="1200" dirty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- จำนวนผู้ป่วยที่เกิดภาวะแทรกซ้อน 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ใช้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CPG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และมีการกำกับ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extLst>
                  <a:ext uri="{0D108BD9-81ED-4DB2-BD59-A6C34878D82A}"/>
                </a:extLst>
              </a:tr>
              <a:tr h="19202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การดูแลผู้ป่วย</a:t>
                      </a:r>
                    </a:p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รวดเร็ว ครอบคลุม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ngsana New" pitchFamily="18" charset="-34"/>
                          <a:cs typeface="Angsana New" pitchFamily="18" charset="-34"/>
                        </a:rPr>
                        <a:t>- Antibiotic in 1 </a:t>
                      </a:r>
                      <a:r>
                        <a:rPr lang="en-US" sz="2400" dirty="0" err="1">
                          <a:latin typeface="Angsana New" pitchFamily="18" charset="-34"/>
                          <a:cs typeface="Angsana New" pitchFamily="18" charset="-34"/>
                        </a:rPr>
                        <a:t>hr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-Resuscitate </a:t>
                      </a:r>
                      <a:r>
                        <a:rPr lang="en-US" sz="2400" dirty="0">
                          <a:latin typeface="Angsana New" pitchFamily="18" charset="-34"/>
                          <a:cs typeface="Angsana New" pitchFamily="18" charset="-34"/>
                        </a:rPr>
                        <a:t>fluid in </a:t>
                      </a:r>
                      <a:endParaRPr lang="en-US" sz="24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30 min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-อัตราการเสียชีวิตจาก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endParaRPr lang="en-US" sz="24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-monitor and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re-evaluation</a:t>
                      </a:r>
                      <a:endParaRPr lang="th-TH" sz="2400" dirty="0" smtClean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-NEWS score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-Flow chart 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การดูแลผู้ป่วย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endParaRPr lang="en-US" sz="24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7" marR="68577" marT="45726" marB="45726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6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947993"/>
              </p:ext>
            </p:extLst>
          </p:nvPr>
        </p:nvGraphicFramePr>
        <p:xfrm>
          <a:off x="179512" y="707886"/>
          <a:ext cx="8784976" cy="6021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6995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1277815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1437541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  <a:gridCol w="1437541">
                  <a:extLst>
                    <a:ext uri="{9D8B030D-6E8A-4147-A177-3AD203B41FA5}">
                      <a16:colId xmlns="" xmlns:a16="http://schemas.microsoft.com/office/drawing/2014/main" val="2857922286"/>
                    </a:ext>
                  </a:extLst>
                </a:gridCol>
                <a:gridCol w="1677132">
                  <a:extLst>
                    <a:ext uri="{9D8B030D-6E8A-4147-A177-3AD203B41FA5}">
                      <a16:colId xmlns="" xmlns:a16="http://schemas.microsoft.com/office/drawing/2014/main" val="3280774231"/>
                    </a:ext>
                  </a:extLst>
                </a:gridCol>
                <a:gridCol w="1197952">
                  <a:extLst>
                    <a:ext uri="{9D8B030D-6E8A-4147-A177-3AD203B41FA5}">
                      <a16:colId xmlns="" xmlns:a16="http://schemas.microsoft.com/office/drawing/2014/main" val="1846646778"/>
                    </a:ext>
                  </a:extLst>
                </a:gridCol>
              </a:tblGrid>
              <a:tr h="8401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โรค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High risk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High cost/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Long LOS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High volume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New evidence/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technology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Complex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Sepsis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Stroke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HT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DM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TB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COPD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CKD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PPH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Depress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Asthma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Alcohol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DHF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6792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Head injury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Dyspepsia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HIV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37940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Palliative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8152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Diarrhea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08305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OA</a:t>
                      </a:r>
                      <a:endParaRPr lang="en-US" sz="16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8938916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0"/>
            <a:ext cx="8784976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กลุ่มผู้ป่วยสำคัญของ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CLT/PCT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ดาว 5 แฉก 1"/>
          <p:cNvSpPr/>
          <p:nvPr/>
        </p:nvSpPr>
        <p:spPr>
          <a:xfrm>
            <a:off x="1221160" y="1628800"/>
            <a:ext cx="216024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ดาว 5 แฉก 5"/>
          <p:cNvSpPr/>
          <p:nvPr/>
        </p:nvSpPr>
        <p:spPr>
          <a:xfrm>
            <a:off x="1221160" y="1867991"/>
            <a:ext cx="216024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ดาว 5 แฉก 6"/>
          <p:cNvSpPr/>
          <p:nvPr/>
        </p:nvSpPr>
        <p:spPr>
          <a:xfrm>
            <a:off x="1005136" y="2132856"/>
            <a:ext cx="216024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ดาว 5 แฉก 7"/>
          <p:cNvSpPr/>
          <p:nvPr/>
        </p:nvSpPr>
        <p:spPr>
          <a:xfrm>
            <a:off x="1005136" y="2420888"/>
            <a:ext cx="216024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ดาว 5 แฉก 8"/>
          <p:cNvSpPr/>
          <p:nvPr/>
        </p:nvSpPr>
        <p:spPr>
          <a:xfrm>
            <a:off x="1005136" y="2708920"/>
            <a:ext cx="216024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รูปหกเหลี่ยม 9"/>
          <p:cNvSpPr/>
          <p:nvPr/>
        </p:nvSpPr>
        <p:spPr>
          <a:xfrm>
            <a:off x="1435195" y="2976203"/>
            <a:ext cx="182488" cy="144016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รูปหกเหลี่ยม 10"/>
          <p:cNvSpPr/>
          <p:nvPr/>
        </p:nvSpPr>
        <p:spPr>
          <a:xfrm>
            <a:off x="1437184" y="3234686"/>
            <a:ext cx="182488" cy="144016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หกเหลี่ยม 11"/>
          <p:cNvSpPr/>
          <p:nvPr/>
        </p:nvSpPr>
        <p:spPr>
          <a:xfrm>
            <a:off x="1437184" y="3501008"/>
            <a:ext cx="182488" cy="144016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รูปหกเหลี่ยม 12"/>
          <p:cNvSpPr/>
          <p:nvPr/>
        </p:nvSpPr>
        <p:spPr>
          <a:xfrm>
            <a:off x="1437184" y="3789040"/>
            <a:ext cx="182488" cy="144016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รูปหกเหลี่ยม 13"/>
          <p:cNvSpPr/>
          <p:nvPr/>
        </p:nvSpPr>
        <p:spPr>
          <a:xfrm>
            <a:off x="1450475" y="4077664"/>
            <a:ext cx="182488" cy="144016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66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-24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1142976" y="128588"/>
            <a:ext cx="78215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th-TH" altLang="th-TH" sz="24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ผลลัพธ์และการพัฒนาที่ผ่านมา</a:t>
            </a:r>
            <a:r>
              <a:rPr lang="th-TH" altLang="th-TH" sz="20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altLang="th-TH" sz="1800" b="1" dirty="0" err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Performance&amp;Interventions</a:t>
            </a:r>
            <a:r>
              <a:rPr lang="en-US" alt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altLang="th-TH" sz="2400" b="1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</p:txBody>
      </p:sp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924281"/>
              </p:ext>
            </p:extLst>
          </p:nvPr>
        </p:nvGraphicFramePr>
        <p:xfrm>
          <a:off x="179510" y="513308"/>
          <a:ext cx="8784976" cy="6294437"/>
        </p:xfrm>
        <a:graphic>
          <a:graphicData uri="http://schemas.openxmlformats.org/drawingml/2006/table">
            <a:tbl>
              <a:tblPr/>
              <a:tblGrid>
                <a:gridCol w="3946234"/>
                <a:gridCol w="868172"/>
                <a:gridCol w="710322"/>
                <a:gridCol w="870810"/>
                <a:gridCol w="674681"/>
                <a:gridCol w="809094"/>
                <a:gridCol w="905663"/>
              </a:tblGrid>
              <a:tr h="420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ข้อมูล / ตัวชี้วัด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63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1.จำนวนผู้ป่วย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Sepsis 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47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49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72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67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71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5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2.อัตราการเกิดภาวะแทรกซ้อน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septic shock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38.77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</a:t>
                      </a: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22.22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(16</a:t>
                      </a: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ราย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50.75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34ราย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42.25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30ราย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267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อัตราการ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Delay/missdiagnosis 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ใน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2.04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4.16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2.99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7.04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2124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3.อัตราผู้ป่วยได้รับการประเมินและรักษาเบื้องต้น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- ให้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antibiotic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ภายในเวลา 3 ชั่วโมง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Fluid Resuscitation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ภายใน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นาที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- ให้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antibiotic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ภายในเวลา 1 ชั่วโมง นับจาก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Dx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Fluid Resuscitation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ภายใน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นาที 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นับจาก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Dx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-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ให้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antibiotic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ภายในเวลา 1 ชั่วโมง นับจาก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triage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5597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Fluid Resuscitation 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ภายใน 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 ชั่วโมง นับจาก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triage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100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91.83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98.61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5725" marR="857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41.89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5597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96.67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1116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อัตราผู้ป่วย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Sepsis </a:t>
                      </a: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เสียชีวิต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-อัตราผู้ป่วย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เสียชีวิตในโรงพยาบาล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-</a:t>
                      </a: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อัตราผู้ป่วย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เสียชีวิตหลัง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Refer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4(8.51)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1(5.2)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4(5.97)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5(15.63)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4(5.63)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9(28.63)</a:t>
                      </a:r>
                      <a:endParaRPr kumimoji="0" lang="th-TH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58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</a:t>
                      </a: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อัตราการใช้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NEWS score </a:t>
                      </a: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ในการเฝ้าระวัง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97.18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98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6.อัตราการเจาะ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Blood lactate </a:t>
                      </a: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ในการประเมิน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</a:t>
                      </a:r>
                      <a:endParaRPr kumimoji="0" lang="th-TH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19.75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9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การให้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ABO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ที่สอดคล้องกับผล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H/C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83.33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52.17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-24"/>
            <a:ext cx="6858024" cy="923330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1437680" y="177819"/>
            <a:ext cx="6000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altLang="th-TH" sz="3600" b="1" dirty="0">
                <a:solidFill>
                  <a:srgbClr val="0033CC"/>
                </a:solidFill>
                <a:latin typeface="Angsana New" pitchFamily="18" charset="-34"/>
              </a:rPr>
              <a:t>การพัฒนาคุณภาพ การวิจัย นวัตกรรม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1518048" y="928689"/>
            <a:ext cx="584001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altLang="th-TH" sz="2000" b="1">
                <a:latin typeface="Tahoma" pitchFamily="34" charset="0"/>
                <a:cs typeface="Tahoma" pitchFamily="34" charset="0"/>
              </a:rPr>
              <a:t> </a:t>
            </a:r>
            <a:endParaRPr lang="en-US" altLang="th-TH" sz="20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125678"/>
              </p:ext>
            </p:extLst>
          </p:nvPr>
        </p:nvGraphicFramePr>
        <p:xfrm>
          <a:off x="107504" y="1471613"/>
          <a:ext cx="8928991" cy="40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/>
                  </a:extLst>
                </a:gridCol>
                <a:gridCol w="2160240">
                  <a:extLst>
                    <a:ext uri="{9D8B030D-6E8A-4147-A177-3AD203B41FA5}"/>
                  </a:extLst>
                </a:gridCol>
                <a:gridCol w="3075875">
                  <a:extLst>
                    <a:ext uri="{9D8B030D-6E8A-4147-A177-3AD203B41FA5}"/>
                  </a:extLst>
                </a:gridCol>
                <a:gridCol w="1964684">
                  <a:extLst>
                    <a:ext uri="{9D8B030D-6E8A-4147-A177-3AD203B41FA5}"/>
                  </a:extLst>
                </a:gridCol>
              </a:tblGrid>
              <a:tr h="51811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เรื่อง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การพัฒนา</a:t>
                      </a:r>
                      <a:r>
                        <a:rPr lang="th-TH" sz="2800" baseline="0" dirty="0">
                          <a:latin typeface="Angsana New" pitchFamily="18" charset="-34"/>
                          <a:cs typeface="Angsana New" pitchFamily="18" charset="-34"/>
                        </a:rPr>
                        <a:t> การวิจัย นวตกรรม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ผลลัพธ์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698" marB="45698"/>
                </a:tc>
                <a:extLst>
                  <a:ext uri="{0D108BD9-81ED-4DB2-BD59-A6C34878D82A}"/>
                </a:extLst>
              </a:tr>
              <a:tr h="350460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แบบ</a:t>
                      </a:r>
                      <a:r>
                        <a:rPr lang="th-TH" sz="2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ประเมิน/วินิจฉัย</a:t>
                      </a:r>
                      <a:endParaRPr lang="en-US" sz="28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แบบ</a:t>
                      </a: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เฝ้าระวัง ภาวะ</a:t>
                      </a:r>
                      <a:r>
                        <a:rPr lang="en-GB" sz="2800" dirty="0"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698" marB="45698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ได้รับการรักษาถูกต้อง</a:t>
                      </a:r>
                      <a:r>
                        <a:rPr lang="th-TH" sz="2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รวดเร็ว</a:t>
                      </a:r>
                    </a:p>
                    <a:p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ลดอัตรา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การเกิด</a:t>
                      </a: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ภาวะ</a:t>
                      </a:r>
                      <a:r>
                        <a:rPr lang="en-GB" sz="2800" dirty="0" smtClean="0">
                          <a:latin typeface="Angsana New" pitchFamily="18" charset="-34"/>
                          <a:cs typeface="Angsana New" pitchFamily="18" charset="-34"/>
                        </a:rPr>
                        <a:t>sepsis shock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698" marB="4569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en-US" sz="2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แบบประเมิน </a:t>
                      </a:r>
                      <a:r>
                        <a:rPr lang="en-US" sz="2800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qSOFA</a:t>
                      </a:r>
                      <a:endParaRPr lang="en-US" sz="28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แบบ</a:t>
                      </a: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เฝ้า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ระวังติดตาม </a:t>
                      </a: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ภาวะ</a:t>
                      </a:r>
                      <a:r>
                        <a:rPr lang="en-GB" sz="2800" dirty="0" smtClean="0">
                          <a:latin typeface="Angsana New" pitchFamily="18" charset="-34"/>
                          <a:cs typeface="Angsana New" pitchFamily="18" charset="-34"/>
                        </a:rPr>
                        <a:t>sepsis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ใช้ </a:t>
                      </a: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NEWS score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698" marB="45698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อัตราการเกิดภาวะ</a:t>
                      </a:r>
                      <a:r>
                        <a:rPr lang="en-US" sz="2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septic shock</a:t>
                      </a:r>
                      <a:r>
                        <a:rPr lang="th-TH" sz="2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ลดลง</a:t>
                      </a:r>
                    </a:p>
                    <a:p>
                      <a:r>
                        <a:rPr lang="en-US" sz="2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อัตราการเสียชีวิตจาก </a:t>
                      </a:r>
                      <a:r>
                        <a:rPr lang="en-US" sz="2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sepsis </a:t>
                      </a:r>
                      <a:r>
                        <a:rPr lang="th-TH" sz="28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ลดลง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698" marB="45698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1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-24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331640" y="123087"/>
            <a:ext cx="6300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th-TH" altLang="th-TH" sz="3600" b="1" dirty="0">
                <a:solidFill>
                  <a:srgbClr val="0033CC"/>
                </a:solidFill>
                <a:latin typeface="Angsana New" pitchFamily="18" charset="-34"/>
              </a:rPr>
              <a:t>แผนการพัฒนาคุณภาพ การวิจัย นวัตกรรม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1518048" y="928689"/>
            <a:ext cx="584001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altLang="th-TH" sz="2000" b="1">
                <a:latin typeface="Tahoma" pitchFamily="34" charset="0"/>
                <a:cs typeface="Tahoma" pitchFamily="34" charset="0"/>
              </a:rPr>
              <a:t> </a:t>
            </a:r>
            <a:endParaRPr lang="en-US" altLang="th-TH" sz="20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804777" y="923373"/>
            <a:ext cx="806489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3600" b="1" dirty="0">
                <a:latin typeface="Angsana New" pitchFamily="18" charset="-34"/>
              </a:rPr>
              <a:t>1</a:t>
            </a:r>
            <a:r>
              <a:rPr lang="th-TH" altLang="th-TH" sz="3600" b="1" dirty="0">
                <a:latin typeface="Angsana New" pitchFamily="18" charset="-34"/>
                <a:ea typeface="Tahoma" pitchFamily="34" charset="0"/>
              </a:rPr>
              <a:t>.</a:t>
            </a:r>
            <a:r>
              <a:rPr lang="th-TH" altLang="th-TH" sz="3600" b="1" dirty="0">
                <a:latin typeface="Angsana New" pitchFamily="18" charset="-34"/>
              </a:rPr>
              <a:t> พัฒนาระบบการคัดกรอง/ประเมิน</a:t>
            </a:r>
            <a:r>
              <a:rPr lang="en-US" altLang="th-TH" sz="3600" b="1" dirty="0">
                <a:latin typeface="Angsana New" pitchFamily="18" charset="-34"/>
              </a:rPr>
              <a:t> Sepsis </a:t>
            </a:r>
            <a:r>
              <a:rPr lang="th-TH" altLang="th-TH" sz="3600" b="1" dirty="0">
                <a:latin typeface="Angsana New" pitchFamily="18" charset="-34"/>
              </a:rPr>
              <a:t>ในโรงพยาบาลและรพ.สต.ห้วยยาบและห้วยไซ</a:t>
            </a:r>
            <a:endParaRPr lang="en-US" altLang="th-TH" sz="3600" b="1" dirty="0">
              <a:latin typeface="Angsana New" pitchFamily="18" charset="-34"/>
            </a:endParaRPr>
          </a:p>
          <a:p>
            <a:pPr eaLnBrk="1" hangingPunct="1"/>
            <a:r>
              <a:rPr lang="en-US" altLang="th-TH" sz="3600" b="1" dirty="0">
                <a:latin typeface="Angsana New" pitchFamily="18" charset="-34"/>
              </a:rPr>
              <a:t>2.</a:t>
            </a:r>
            <a:r>
              <a:rPr lang="th-TH" altLang="th-TH" sz="3600" b="1" dirty="0">
                <a:latin typeface="Angsana New" pitchFamily="18" charset="-34"/>
              </a:rPr>
              <a:t>พัฒนาระบบการเฝ้าระวังการเกิดภาวะแทรกซ้อนในผู้ป่วย </a:t>
            </a:r>
            <a:r>
              <a:rPr lang="en-US" altLang="th-TH" sz="3600" b="1" dirty="0">
                <a:latin typeface="Angsana New" pitchFamily="18" charset="-34"/>
              </a:rPr>
              <a:t>sepsis </a:t>
            </a:r>
            <a:r>
              <a:rPr lang="th-TH" altLang="th-TH" sz="3600" b="1" dirty="0">
                <a:latin typeface="Angsana New" pitchFamily="18" charset="-34"/>
              </a:rPr>
              <a:t>โดยใช้</a:t>
            </a:r>
            <a:r>
              <a:rPr lang="en-US" altLang="th-TH" sz="3600" b="1" dirty="0">
                <a:latin typeface="Angsana New" pitchFamily="18" charset="-34"/>
              </a:rPr>
              <a:t> NEWS  Score</a:t>
            </a:r>
            <a:r>
              <a:rPr lang="th-TH" altLang="th-TH" sz="3600" b="1" dirty="0">
                <a:latin typeface="Angsana New" pitchFamily="18" charset="-34"/>
              </a:rPr>
              <a:t>  ให้ต่อเนื่อง</a:t>
            </a:r>
          </a:p>
          <a:p>
            <a:pPr eaLnBrk="1" hangingPunct="1"/>
            <a:r>
              <a:rPr lang="en-US" altLang="th-TH" sz="3600" b="1" dirty="0">
                <a:latin typeface="Angsana New" pitchFamily="18" charset="-34"/>
              </a:rPr>
              <a:t>3</a:t>
            </a:r>
            <a:r>
              <a:rPr lang="th-TH" altLang="th-TH" sz="3600" b="1" dirty="0">
                <a:latin typeface="Angsana New" pitchFamily="18" charset="-34"/>
              </a:rPr>
              <a:t>. ติดตามการปฏิบัติตาม</a:t>
            </a:r>
            <a:r>
              <a:rPr lang="en-US" altLang="th-TH" sz="3600" b="1" dirty="0">
                <a:latin typeface="Angsana New" pitchFamily="18" charset="-34"/>
              </a:rPr>
              <a:t> CPG </a:t>
            </a:r>
            <a:r>
              <a:rPr lang="th-TH" altLang="th-TH" sz="3600" b="1" dirty="0">
                <a:latin typeface="Angsana New" pitchFamily="18" charset="-34"/>
              </a:rPr>
              <a:t>เพื่อประเมินแนวทางที่จัดทำขึ้นในการดูแลผู้ป่วยภาวะ</a:t>
            </a:r>
            <a:r>
              <a:rPr lang="en-US" altLang="th-TH" sz="3600" b="1" dirty="0">
                <a:latin typeface="Angsana New" pitchFamily="18" charset="-34"/>
              </a:rPr>
              <a:t> Sepsis </a:t>
            </a:r>
            <a:r>
              <a:rPr lang="th-TH" altLang="th-TH" sz="3600" b="1" dirty="0">
                <a:latin typeface="Angsana New" pitchFamily="18" charset="-34"/>
              </a:rPr>
              <a:t>ของทีมแพทย์ และพยาบาล </a:t>
            </a:r>
          </a:p>
          <a:p>
            <a:pPr eaLnBrk="1" hangingPunct="1"/>
            <a:r>
              <a:rPr lang="th-TH" altLang="th-TH" sz="3600" b="1" dirty="0">
                <a:latin typeface="Angsana New" pitchFamily="18" charset="-34"/>
              </a:rPr>
              <a:t>4.เฝ้าระวังผู้ป่วย</a:t>
            </a:r>
            <a:r>
              <a:rPr lang="en-US" altLang="th-TH" sz="3600" b="1" dirty="0">
                <a:latin typeface="Angsana New" pitchFamily="18" charset="-34"/>
              </a:rPr>
              <a:t>Sepsis</a:t>
            </a:r>
            <a:r>
              <a:rPr lang="th-TH" altLang="th-TH" sz="3600" b="1" dirty="0">
                <a:latin typeface="Angsana New" pitchFamily="18" charset="-34"/>
              </a:rPr>
              <a:t>ในกลุ่มโรคเรื้อรัง, </a:t>
            </a:r>
            <a:r>
              <a:rPr lang="en-US" altLang="th-TH" sz="3600" b="1" dirty="0">
                <a:latin typeface="Angsana New" pitchFamily="18" charset="-34"/>
              </a:rPr>
              <a:t>pneumonia</a:t>
            </a:r>
            <a:r>
              <a:rPr lang="th-TH" altLang="th-TH" sz="3600" b="1" dirty="0">
                <a:latin typeface="Angsana New" pitchFamily="18" charset="-34"/>
              </a:rPr>
              <a:t>  ,</a:t>
            </a:r>
            <a:r>
              <a:rPr lang="en-US" altLang="th-TH" sz="3600" b="1" dirty="0">
                <a:latin typeface="Angsana New" pitchFamily="18" charset="-34"/>
              </a:rPr>
              <a:t>alcohol dependence</a:t>
            </a:r>
            <a:r>
              <a:rPr lang="th-TH" altLang="th-TH" sz="3600" b="1" dirty="0">
                <a:latin typeface="Angsana New" pitchFamily="18" charset="-34"/>
              </a:rPr>
              <a:t>, </a:t>
            </a:r>
            <a:r>
              <a:rPr lang="en-US" altLang="th-TH" sz="3600" b="1" dirty="0" smtClean="0">
                <a:latin typeface="Angsana New" pitchFamily="18" charset="-34"/>
              </a:rPr>
              <a:t>cellulitis ,</a:t>
            </a:r>
            <a:r>
              <a:rPr lang="en-US" altLang="th-TH" sz="3600" b="1" dirty="0">
                <a:latin typeface="Angsana New" pitchFamily="18" charset="-34"/>
              </a:rPr>
              <a:t>UTI</a:t>
            </a:r>
          </a:p>
          <a:p>
            <a:pPr eaLnBrk="1" hangingPunct="1"/>
            <a:r>
              <a:rPr lang="th-TH" altLang="th-TH" sz="3600" b="1" dirty="0" smtClean="0">
                <a:latin typeface="Angsana New" pitchFamily="18" charset="-34"/>
              </a:rPr>
              <a:t>5.พัฒนา</a:t>
            </a:r>
            <a:r>
              <a:rPr lang="th-TH" altLang="th-TH" sz="3600" b="1" dirty="0">
                <a:latin typeface="Angsana New" pitchFamily="18" charset="-34"/>
              </a:rPr>
              <a:t>ระบบการดูแลผู้ป่วยร่วมกับเครือข่ายจังหวัดลำพูน</a:t>
            </a:r>
            <a:endParaRPr lang="en-US" altLang="th-TH" sz="3600" b="1" dirty="0">
              <a:latin typeface="Angsana New" pitchFamily="18" charset="-34"/>
            </a:endParaRPr>
          </a:p>
          <a:p>
            <a:pPr eaLnBrk="1" hangingPunct="1"/>
            <a:endParaRPr lang="th-TH" altLang="th-TH" sz="3600" b="1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5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3068A4-A477-4CDC-AB7C-D3B6190C2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605464" cy="1655762"/>
          </a:xfrm>
        </p:spPr>
        <p:txBody>
          <a:bodyPr>
            <a:normAutofit fontScale="90000"/>
          </a:bodyPr>
          <a:lstStyle/>
          <a:p>
            <a:r>
              <a:rPr lang="en-GB" sz="6600" b="1" dirty="0"/>
              <a:t>Clinical Quality Summary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B108B72-7BE7-42B3-89A8-BD36FD496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784976" cy="1752600"/>
          </a:xfrm>
        </p:spPr>
        <p:txBody>
          <a:bodyPr>
            <a:normAutofit/>
          </a:bodyPr>
          <a:lstStyle/>
          <a:p>
            <a:pPr algn="ctr"/>
            <a:r>
              <a:rPr lang="en-GB" sz="8800" b="1" dirty="0">
                <a:solidFill>
                  <a:schemeClr val="tx1"/>
                </a:solidFill>
              </a:rPr>
              <a:t>Stroke</a:t>
            </a:r>
          </a:p>
        </p:txBody>
      </p:sp>
    </p:spTree>
    <p:extLst>
      <p:ext uri="{BB962C8B-B14F-4D97-AF65-F5344CB8AC3E}">
        <p14:creationId xmlns:p14="http://schemas.microsoft.com/office/powerpoint/2010/main" val="42665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7" y="2517753"/>
            <a:ext cx="1175106" cy="19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40"/>
          <p:cNvSpPr>
            <a:spLocks noGrp="1"/>
          </p:cNvSpPr>
          <p:nvPr>
            <p:ph type="title"/>
          </p:nvPr>
        </p:nvSpPr>
        <p:spPr>
          <a:xfrm>
            <a:off x="1603057" y="182880"/>
            <a:ext cx="5752148" cy="548640"/>
          </a:xfrm>
          <a:prstGeom prst="roundRect">
            <a:avLst>
              <a:gd name="adj" fmla="val 29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12" tIns="45456" rIns="90912" bIns="45456" anchor="ctr">
            <a:normAutofit fontScale="90000"/>
          </a:bodyPr>
          <a:lstStyle/>
          <a:p>
            <a:pPr algn="ctr">
              <a:defRPr/>
            </a:pPr>
            <a:r>
              <a:rPr lang="en-GB" sz="2800" dirty="0">
                <a:solidFill>
                  <a:prstClr val="white"/>
                </a:solidFill>
              </a:rPr>
              <a:t>Driver Diagram</a:t>
            </a:r>
            <a:r>
              <a:rPr lang="th-TH" sz="2800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 For stroke</a:t>
            </a:r>
            <a:endParaRPr lang="en-GB" sz="2800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2109313"/>
            <a:ext cx="1197769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3108643"/>
            <a:ext cx="1152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10" y="3805238"/>
            <a:ext cx="1152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10" y="4553906"/>
            <a:ext cx="1152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83" y="6057583"/>
            <a:ext cx="1152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39" y="1766253"/>
            <a:ext cx="1152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39" y="2508569"/>
            <a:ext cx="887016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39" y="3996532"/>
            <a:ext cx="1152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39" y="4748214"/>
            <a:ext cx="1152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53" y="6016626"/>
            <a:ext cx="118467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5777" y="1049774"/>
            <a:ext cx="104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gsana New" pitchFamily="18" charset="-34"/>
                <a:cs typeface="Angsana New" pitchFamily="18" charset="-34"/>
              </a:rPr>
              <a:t>AIM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4545" y="1154430"/>
            <a:ext cx="1072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ngsana New" pitchFamily="18" charset="-34"/>
                <a:cs typeface="Angsana New" pitchFamily="18" charset="-34"/>
              </a:rPr>
              <a:t>PRIMARY DRIVERS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3939" y="1142108"/>
            <a:ext cx="13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SECONDARY DRIVERS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56710" y="1080552"/>
            <a:ext cx="1838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Chang idea/Intervention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60" y="1461453"/>
            <a:ext cx="2047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24" y="2157732"/>
            <a:ext cx="2052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26" y="2911001"/>
            <a:ext cx="159543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00" y="3592514"/>
            <a:ext cx="12525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06" y="4190684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701382"/>
            <a:ext cx="208954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75" y="5386548"/>
            <a:ext cx="108823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6019801"/>
            <a:ext cx="219432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ตัวเชื่อมต่อตรง 5"/>
          <p:cNvCxnSpPr>
            <a:stCxn id="1028" idx="1"/>
          </p:cNvCxnSpPr>
          <p:nvPr/>
        </p:nvCxnSpPr>
        <p:spPr>
          <a:xfrm flipH="1" flipV="1">
            <a:off x="1808798" y="2508569"/>
            <a:ext cx="20288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808798" y="2508569"/>
            <a:ext cx="0" cy="378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>
            <a:endCxn id="1029" idx="1"/>
          </p:cNvCxnSpPr>
          <p:nvPr/>
        </p:nvCxnSpPr>
        <p:spPr>
          <a:xfrm>
            <a:off x="1826419" y="3343593"/>
            <a:ext cx="18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>
            <a:endCxn id="1030" idx="1"/>
          </p:cNvCxnSpPr>
          <p:nvPr/>
        </p:nvCxnSpPr>
        <p:spPr>
          <a:xfrm>
            <a:off x="1760949" y="4040188"/>
            <a:ext cx="18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1799987" y="4788856"/>
            <a:ext cx="202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>
            <a:endCxn id="1032" idx="1"/>
          </p:cNvCxnSpPr>
          <p:nvPr/>
        </p:nvCxnSpPr>
        <p:spPr>
          <a:xfrm>
            <a:off x="1808798" y="6292533"/>
            <a:ext cx="1847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>
            <a:stCxn id="1027" idx="3"/>
          </p:cNvCxnSpPr>
          <p:nvPr/>
        </p:nvCxnSpPr>
        <p:spPr>
          <a:xfrm>
            <a:off x="1564463" y="3505390"/>
            <a:ext cx="258267" cy="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หักมุม 28"/>
          <p:cNvCxnSpPr>
            <a:stCxn id="1028" idx="3"/>
            <a:endCxn id="1033" idx="1"/>
          </p:cNvCxnSpPr>
          <p:nvPr/>
        </p:nvCxnSpPr>
        <p:spPr>
          <a:xfrm flipV="1">
            <a:off x="3209448" y="2001203"/>
            <a:ext cx="674491" cy="50736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หักมุม 30"/>
          <p:cNvCxnSpPr>
            <a:stCxn id="1029" idx="3"/>
            <a:endCxn id="1034" idx="1"/>
          </p:cNvCxnSpPr>
          <p:nvPr/>
        </p:nvCxnSpPr>
        <p:spPr>
          <a:xfrm flipV="1">
            <a:off x="3164205" y="2743519"/>
            <a:ext cx="719734" cy="60007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ตัวเชื่อมต่อตรง 1024"/>
          <p:cNvCxnSpPr>
            <a:stCxn id="1030" idx="3"/>
          </p:cNvCxnSpPr>
          <p:nvPr/>
        </p:nvCxnSpPr>
        <p:spPr>
          <a:xfrm>
            <a:off x="3098735" y="4040188"/>
            <a:ext cx="308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ตัวเชื่อมต่อตรง 1037"/>
          <p:cNvCxnSpPr>
            <a:stCxn id="1035" idx="1"/>
          </p:cNvCxnSpPr>
          <p:nvPr/>
        </p:nvCxnSpPr>
        <p:spPr>
          <a:xfrm flipH="1">
            <a:off x="3546693" y="4231482"/>
            <a:ext cx="337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ตัวเชื่อมต่อตรง 1047"/>
          <p:cNvCxnSpPr>
            <a:stCxn id="1036" idx="1"/>
          </p:cNvCxnSpPr>
          <p:nvPr/>
        </p:nvCxnSpPr>
        <p:spPr>
          <a:xfrm flipH="1">
            <a:off x="3514547" y="4983164"/>
            <a:ext cx="369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ตัวเชื่อมต่อตรง 1049"/>
          <p:cNvCxnSpPr/>
          <p:nvPr/>
        </p:nvCxnSpPr>
        <p:spPr>
          <a:xfrm>
            <a:off x="3546693" y="4231483"/>
            <a:ext cx="0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ตัวเชื่อมต่อตรง 1051"/>
          <p:cNvCxnSpPr>
            <a:stCxn id="1030" idx="3"/>
          </p:cNvCxnSpPr>
          <p:nvPr/>
        </p:nvCxnSpPr>
        <p:spPr>
          <a:xfrm>
            <a:off x="3098735" y="4040188"/>
            <a:ext cx="400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ตัวเชื่อมต่อตรง 1066"/>
          <p:cNvCxnSpPr>
            <a:stCxn id="1032" idx="3"/>
          </p:cNvCxnSpPr>
          <p:nvPr/>
        </p:nvCxnSpPr>
        <p:spPr>
          <a:xfrm>
            <a:off x="3146108" y="6292533"/>
            <a:ext cx="7378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ตัวเชื่อมต่อหักมุม 1068"/>
          <p:cNvCxnSpPr>
            <a:stCxn id="1033" idx="3"/>
            <a:endCxn id="1039" idx="1"/>
          </p:cNvCxnSpPr>
          <p:nvPr/>
        </p:nvCxnSpPr>
        <p:spPr>
          <a:xfrm flipV="1">
            <a:off x="5036464" y="1766253"/>
            <a:ext cx="932497" cy="23495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ตัวเชื่อมต่อตรง 1070"/>
          <p:cNvCxnSpPr>
            <a:stCxn id="1040" idx="1"/>
          </p:cNvCxnSpPr>
          <p:nvPr/>
        </p:nvCxnSpPr>
        <p:spPr>
          <a:xfrm flipH="1" flipV="1">
            <a:off x="5502712" y="2508569"/>
            <a:ext cx="4404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ตัวเชื่อมต่อตรง 1072"/>
          <p:cNvCxnSpPr>
            <a:stCxn id="1041" idx="1"/>
          </p:cNvCxnSpPr>
          <p:nvPr/>
        </p:nvCxnSpPr>
        <p:spPr>
          <a:xfrm flipH="1">
            <a:off x="5502712" y="3222151"/>
            <a:ext cx="465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5" name="ตัวเชื่อมต่อตรง 1074"/>
          <p:cNvCxnSpPr/>
          <p:nvPr/>
        </p:nvCxnSpPr>
        <p:spPr>
          <a:xfrm>
            <a:off x="5502712" y="2508569"/>
            <a:ext cx="0" cy="713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ตัวเชื่อมต่อตรง 1076"/>
          <p:cNvCxnSpPr>
            <a:stCxn id="1034" idx="3"/>
          </p:cNvCxnSpPr>
          <p:nvPr/>
        </p:nvCxnSpPr>
        <p:spPr>
          <a:xfrm>
            <a:off x="4770955" y="2743519"/>
            <a:ext cx="731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ตัวเชื่อมต่อตรง 1084"/>
          <p:cNvCxnSpPr>
            <a:stCxn id="1037" idx="3"/>
            <a:endCxn id="1037" idx="3"/>
          </p:cNvCxnSpPr>
          <p:nvPr/>
        </p:nvCxnSpPr>
        <p:spPr>
          <a:xfrm>
            <a:off x="5023725" y="63277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ตัวเชื่อมต่อตรง 1107"/>
          <p:cNvCxnSpPr/>
          <p:nvPr/>
        </p:nvCxnSpPr>
        <p:spPr>
          <a:xfrm flipH="1">
            <a:off x="5297805" y="2366010"/>
            <a:ext cx="645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ตัวเชื่อมต่อตรง 1109"/>
          <p:cNvCxnSpPr/>
          <p:nvPr/>
        </p:nvCxnSpPr>
        <p:spPr>
          <a:xfrm>
            <a:off x="5297805" y="2366010"/>
            <a:ext cx="0" cy="3961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2" name="ตัวเชื่อมต่อตรง 1111"/>
          <p:cNvCxnSpPr>
            <a:stCxn id="1037" idx="3"/>
            <a:endCxn id="1046" idx="1"/>
          </p:cNvCxnSpPr>
          <p:nvPr/>
        </p:nvCxnSpPr>
        <p:spPr>
          <a:xfrm>
            <a:off x="5023726" y="6327776"/>
            <a:ext cx="886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ตัวเชื่อมต่อหักมุม 1122"/>
          <p:cNvCxnSpPr>
            <a:stCxn id="1043" idx="1"/>
          </p:cNvCxnSpPr>
          <p:nvPr/>
        </p:nvCxnSpPr>
        <p:spPr>
          <a:xfrm rot="10800000" flipV="1">
            <a:off x="4483537" y="4419284"/>
            <a:ext cx="1893569" cy="20113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ตัวเชื่อมต่อตรง 1137"/>
          <p:cNvCxnSpPr>
            <a:stCxn id="1035" idx="2"/>
            <a:endCxn id="1036" idx="0"/>
          </p:cNvCxnSpPr>
          <p:nvPr/>
        </p:nvCxnSpPr>
        <p:spPr>
          <a:xfrm>
            <a:off x="4460201" y="4466432"/>
            <a:ext cx="0" cy="281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ตัวเชื่อมต่อหักมุม 1139"/>
          <p:cNvCxnSpPr>
            <a:stCxn id="1035" idx="3"/>
            <a:endCxn id="1045" idx="1"/>
          </p:cNvCxnSpPr>
          <p:nvPr/>
        </p:nvCxnSpPr>
        <p:spPr>
          <a:xfrm>
            <a:off x="5036464" y="4231483"/>
            <a:ext cx="1395411" cy="141700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ตัวเชื่อมต่อตรง 1141"/>
          <p:cNvCxnSpPr>
            <a:stCxn id="1042" idx="1"/>
          </p:cNvCxnSpPr>
          <p:nvPr/>
        </p:nvCxnSpPr>
        <p:spPr>
          <a:xfrm flipH="1">
            <a:off x="5297805" y="3817939"/>
            <a:ext cx="1029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8" name="สี่เหลี่ยมผืนผ้า 1147"/>
          <p:cNvSpPr/>
          <p:nvPr/>
        </p:nvSpPr>
        <p:spPr>
          <a:xfrm>
            <a:off x="422426" y="4373357"/>
            <a:ext cx="12763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ngsana New" pitchFamily="18" charset="-34"/>
                <a:cs typeface="Angsana New" pitchFamily="18" charset="-34"/>
              </a:rPr>
              <a:t>Indicator: 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400" dirty="0" smtClean="0">
                <a:latin typeface="Angsana New" pitchFamily="18" charset="-34"/>
                <a:cs typeface="Angsana New" pitchFamily="18" charset="-34"/>
              </a:rPr>
              <a:t>อัตรา</a:t>
            </a:r>
            <a:r>
              <a:rPr lang="th-TH" sz="1400" dirty="0">
                <a:latin typeface="Angsana New" pitchFamily="18" charset="-34"/>
                <a:cs typeface="Angsana New" pitchFamily="18" charset="-34"/>
              </a:rPr>
              <a:t>ตายผู้ป่วย </a:t>
            </a:r>
            <a:r>
              <a:rPr lang="en-US" sz="1400" dirty="0">
                <a:latin typeface="Angsana New" pitchFamily="18" charset="-34"/>
                <a:cs typeface="Angsana New" pitchFamily="18" charset="-34"/>
              </a:rPr>
              <a:t>stroke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971" y="5218114"/>
            <a:ext cx="1169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:%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คัดกรอง 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CVD risk 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กลุ่มเสี่ยง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1205" y="5218114"/>
            <a:ext cx="1020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ngsana New" pitchFamily="18" charset="-34"/>
                <a:cs typeface="Angsana New" pitchFamily="18" charset="-34"/>
              </a:rPr>
              <a:t>Indication:On</a:t>
            </a:r>
            <a:r>
              <a:rPr lang="en-US" sz="1400" dirty="0">
                <a:latin typeface="Angsana New" pitchFamily="18" charset="-34"/>
                <a:cs typeface="Angsana New" pitchFamily="18" charset="-34"/>
              </a:rPr>
              <a:t> set to ER</a:t>
            </a:r>
          </a:p>
          <a:p>
            <a:r>
              <a:rPr lang="en-US" sz="1400" dirty="0">
                <a:latin typeface="Angsana New" pitchFamily="18" charset="-34"/>
                <a:cs typeface="Angsana New" pitchFamily="18" charset="-34"/>
              </a:rPr>
              <a:t>- Miss diagnosis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6835" y="4231482"/>
            <a:ext cx="924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ngsana New" pitchFamily="18" charset="-34"/>
                <a:cs typeface="Angsana New" pitchFamily="18" charset="-34"/>
              </a:rPr>
              <a:t>Indicator:CPG</a:t>
            </a:r>
            <a:r>
              <a:rPr lang="en-US" sz="1400" dirty="0">
                <a:latin typeface="Angsana New" pitchFamily="18" charset="-34"/>
                <a:cs typeface="Angsana New" pitchFamily="18" charset="-34"/>
              </a:rPr>
              <a:t> Stroke Fast Track </a:t>
            </a: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3498844" y="4043364"/>
            <a:ext cx="0" cy="557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3498844" y="4620419"/>
            <a:ext cx="478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หักมุม 16"/>
          <p:cNvCxnSpPr>
            <a:stCxn id="1031" idx="3"/>
          </p:cNvCxnSpPr>
          <p:nvPr/>
        </p:nvCxnSpPr>
        <p:spPr>
          <a:xfrm flipV="1">
            <a:off x="3098735" y="4346894"/>
            <a:ext cx="785204" cy="441963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3491336" y="4788856"/>
            <a:ext cx="3926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0237" y="188640"/>
            <a:ext cx="7886700" cy="64071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Process Flowchart </a:t>
            </a:r>
            <a:r>
              <a:rPr lang="th-TH" sz="28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ของการดูแลผู้ป่วยโรค </a:t>
            </a:r>
            <a:r>
              <a:rPr lang="en-US" sz="28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stroke</a:t>
            </a:r>
            <a:r>
              <a:rPr lang="th-TH" sz="28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/>
            </a:r>
            <a:br>
              <a:rPr lang="th-TH" sz="28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520" y="1011555"/>
            <a:ext cx="1584176" cy="1409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/>
              <a:t>ผู้ป่วยที่เกิดอาการโรคหลอดเลือดสมอง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11760" y="714375"/>
            <a:ext cx="2033081" cy="3313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dirty="0"/>
              <a:t>พยาบาลซักประวัติ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/>
              <a:t>แขนขาอ่อนแรง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/>
              <a:t>ปากเบี้ยว พูดไม่ชัด พูดไม่ได้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/>
              <a:t>เวียนศีรษะเดินเซ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/>
              <a:t>ตามืดมัวข้างใดข้างหนึ่งทันที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latin typeface="Angsana New" pitchFamily="18" charset="-34"/>
                <a:cs typeface="Angsana New" pitchFamily="18" charset="-34"/>
              </a:rPr>
              <a:t>Thrombolysis check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latin typeface="Angsana New" pitchFamily="18" charset="-34"/>
                <a:cs typeface="Angsana New" pitchFamily="18" charset="-34"/>
              </a:rPr>
              <a:t>NIHSS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285750" indent="-285750">
              <a:buFont typeface="Arial" pitchFamily="34" charset="0"/>
              <a:buChar char="•"/>
            </a:pPr>
            <a:endParaRPr lang="th-TH" sz="2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657850" y="714375"/>
            <a:ext cx="1165860" cy="514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/>
              <a:t>รายงานแพทย์เวร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995071" y="1503044"/>
            <a:ext cx="2491417" cy="1211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Angsana New" pitchFamily="18" charset="-34"/>
                <a:cs typeface="Angsana New" pitchFamily="18" charset="-34"/>
              </a:rPr>
              <a:t>V/S, N/S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Angsana New" pitchFamily="18" charset="-34"/>
                <a:cs typeface="Angsana New" pitchFamily="18" charset="-34"/>
              </a:rPr>
              <a:t>DTX, EKG,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Angsana New" pitchFamily="18" charset="-34"/>
                <a:cs typeface="Angsana New" pitchFamily="18" charset="-34"/>
              </a:rPr>
              <a:t>0.9% </a:t>
            </a:r>
            <a:r>
              <a:rPr lang="en-US" sz="2000" dirty="0" err="1">
                <a:latin typeface="Angsana New" pitchFamily="18" charset="-34"/>
                <a:cs typeface="Angsana New" pitchFamily="18" charset="-34"/>
              </a:rPr>
              <a:t>nacl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  1000 cc  IV</a:t>
            </a:r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292079" y="3068954"/>
            <a:ext cx="1944215" cy="7886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ngsana New" pitchFamily="18" charset="-34"/>
                <a:cs typeface="Angsana New" pitchFamily="18" charset="-34"/>
              </a:rPr>
              <a:t>R/O  stroke</a:t>
            </a:r>
          </a:p>
          <a:p>
            <a:pPr algn="ctr"/>
            <a:r>
              <a:rPr lang="th-TH" sz="1600" dirty="0"/>
              <a:t>ประสาน 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refer</a:t>
            </a:r>
            <a:r>
              <a:rPr lang="en-US" sz="1600" dirty="0"/>
              <a:t> </a:t>
            </a:r>
            <a:r>
              <a:rPr lang="th-TH" sz="1600" dirty="0"/>
              <a:t>รพ.แม่ข่าย</a:t>
            </a:r>
          </a:p>
          <a:p>
            <a:pPr algn="ctr"/>
            <a:r>
              <a:rPr lang="en-US" sz="1600" dirty="0">
                <a:latin typeface="Angsana New" pitchFamily="18" charset="-34"/>
                <a:cs typeface="Angsana New" pitchFamily="18" charset="-34"/>
              </a:rPr>
              <a:t>Fast track/</a:t>
            </a:r>
            <a:r>
              <a:rPr lang="th-TH" sz="1600" dirty="0"/>
              <a:t>ส่ง 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CT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193256" y="4197667"/>
            <a:ext cx="1251585" cy="3943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CT</a:t>
            </a:r>
            <a:r>
              <a:rPr lang="th-TH" sz="1400" dirty="0"/>
              <a:t>ผล</a:t>
            </a:r>
            <a:r>
              <a:rPr lang="en-US" sz="1400" dirty="0"/>
              <a:t> normal</a:t>
            </a:r>
            <a:endParaRPr lang="th-TH" sz="14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122068" y="4197667"/>
            <a:ext cx="2288857" cy="657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CT</a:t>
            </a:r>
            <a:r>
              <a:rPr lang="th-TH" sz="1400" dirty="0"/>
              <a:t>ผล  </a:t>
            </a:r>
            <a:r>
              <a:rPr lang="en-US" sz="1400" dirty="0" err="1"/>
              <a:t>Hemoerrhegic</a:t>
            </a:r>
            <a:r>
              <a:rPr lang="en-US" sz="1400" dirty="0"/>
              <a:t>/Ischemic</a:t>
            </a:r>
            <a:endParaRPr lang="th-TH" sz="14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51810" y="4960618"/>
            <a:ext cx="1534478" cy="4800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dirty="0"/>
              <a:t>กลับมา </a:t>
            </a:r>
            <a:r>
              <a:rPr lang="en-US" sz="1200" dirty="0"/>
              <a:t>Admit </a:t>
            </a:r>
            <a:r>
              <a:rPr lang="th-TH" sz="1200" dirty="0"/>
              <a:t>รพ.</a:t>
            </a:r>
            <a:r>
              <a:rPr lang="th-TH" sz="1200" dirty="0" err="1"/>
              <a:t>บ้านธิ</a:t>
            </a:r>
            <a:endParaRPr lang="th-TH" sz="1200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422106" y="5200648"/>
            <a:ext cx="1251585" cy="8686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200" dirty="0"/>
              <a:t>Admit </a:t>
            </a:r>
            <a:r>
              <a:rPr lang="th-TH" sz="1200" dirty="0" err="1"/>
              <a:t>รพท</a:t>
            </a:r>
            <a:r>
              <a:rPr lang="th-TH" sz="12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/>
              <a:t>ให้ยา</a:t>
            </a:r>
            <a:r>
              <a:rPr lang="en-US" sz="1200" dirty="0"/>
              <a:t>RTPA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200" dirty="0"/>
              <a:t>ผ่าตัด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089457" y="5172076"/>
            <a:ext cx="642938" cy="268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ตาย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973729" y="5703570"/>
            <a:ext cx="1294448" cy="731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600" dirty="0"/>
              <a:t>หลงเหลือความพิการ/ส่ง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HCC</a:t>
            </a:r>
            <a:r>
              <a:rPr lang="en-US" sz="1600" dirty="0"/>
              <a:t> </a:t>
            </a:r>
            <a:r>
              <a:rPr lang="th-TH" sz="1600" dirty="0"/>
              <a:t>ดูแลต่อเนื่อง</a:t>
            </a:r>
          </a:p>
        </p:txBody>
      </p:sp>
      <p:cxnSp>
        <p:nvCxnSpPr>
          <p:cNvPr id="18" name="ลูกศรเชื่อมต่อแบบตรง 17"/>
          <p:cNvCxnSpPr>
            <a:stCxn id="4" idx="3"/>
          </p:cNvCxnSpPr>
          <p:nvPr/>
        </p:nvCxnSpPr>
        <p:spPr>
          <a:xfrm flipV="1">
            <a:off x="1835696" y="1716221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4455557" y="1011555"/>
            <a:ext cx="11245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4553587" y="2068234"/>
            <a:ext cx="4414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>
            <a:stCxn id="7" idx="2"/>
            <a:endCxn id="8" idx="0"/>
          </p:cNvCxnSpPr>
          <p:nvPr/>
        </p:nvCxnSpPr>
        <p:spPr>
          <a:xfrm>
            <a:off x="6240780" y="1228725"/>
            <a:ext cx="0" cy="274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>
            <a:endCxn id="9" idx="0"/>
          </p:cNvCxnSpPr>
          <p:nvPr/>
        </p:nvCxnSpPr>
        <p:spPr>
          <a:xfrm flipH="1">
            <a:off x="6264187" y="2714623"/>
            <a:ext cx="2309" cy="354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>
            <a:stCxn id="9" idx="2"/>
          </p:cNvCxnSpPr>
          <p:nvPr/>
        </p:nvCxnSpPr>
        <p:spPr>
          <a:xfrm flipH="1">
            <a:off x="4444841" y="3857624"/>
            <a:ext cx="1819346" cy="340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>
            <a:stCxn id="9" idx="2"/>
          </p:cNvCxnSpPr>
          <p:nvPr/>
        </p:nvCxnSpPr>
        <p:spPr>
          <a:xfrm>
            <a:off x="6264187" y="3857624"/>
            <a:ext cx="0" cy="340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>
            <a:stCxn id="10" idx="2"/>
          </p:cNvCxnSpPr>
          <p:nvPr/>
        </p:nvCxnSpPr>
        <p:spPr>
          <a:xfrm>
            <a:off x="3819049" y="4592002"/>
            <a:ext cx="0" cy="368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>
            <a:endCxn id="12" idx="0"/>
          </p:cNvCxnSpPr>
          <p:nvPr/>
        </p:nvCxnSpPr>
        <p:spPr>
          <a:xfrm>
            <a:off x="6047898" y="4854892"/>
            <a:ext cx="1" cy="345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>
            <a:endCxn id="13" idx="1"/>
          </p:cNvCxnSpPr>
          <p:nvPr/>
        </p:nvCxnSpPr>
        <p:spPr>
          <a:xfrm>
            <a:off x="6673692" y="5306377"/>
            <a:ext cx="41576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>
            <a:off x="6673691" y="5943600"/>
            <a:ext cx="3000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8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06065" y="890337"/>
            <a:ext cx="8455193" cy="5666874"/>
          </a:xfrm>
        </p:spPr>
        <p:txBody>
          <a:bodyPr/>
          <a:lstStyle/>
          <a:p>
            <a:pPr marL="0" indent="0">
              <a:buNone/>
            </a:pPr>
            <a:r>
              <a:rPr lang="th-TH" sz="26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2600" b="1" u="sng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จุดงาน </a:t>
            </a:r>
            <a:r>
              <a:rPr lang="en-US" sz="2600" b="1" u="sng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NCD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ค้นหาและเฝ้าระวังในผู้ป่วยเรื้อรัง 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DM HT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แนะนำอาการและอาการแสดงของโรคหลอดเลือดสมองติด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สติกเกอร์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อาการของโรคที่สมุดประจำตัวเพื่อให้ผู้ป่วยและญาติสังเกตอาการ เมื่อพบผู้ป่วยที่มีอาการ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 stroke 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รายงานแพทย์ประจำคลินิก ส่งต่อผู้ป่วยมายัง 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ER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โดยมีพยาบาลตามมาด้วย </a:t>
            </a:r>
          </a:p>
          <a:p>
            <a:pPr marL="0" indent="0">
              <a:buNone/>
            </a:pPr>
            <a:r>
              <a:rPr lang="th-TH" sz="2600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2600" b="1" u="sng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จุดงาน</a:t>
            </a:r>
            <a:r>
              <a:rPr lang="en-US" sz="2600" b="1" u="sng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OPD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ซักประวัติประเมินอาการผู้ป่วย พบว่ามีอาการแสดงของ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 stroke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ให้ส่งต่อผู้ป่วยมายัง 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ER 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ด่วน</a:t>
            </a:r>
          </a:p>
          <a:p>
            <a:pPr marL="0" indent="0">
              <a:buNone/>
            </a:pPr>
            <a:r>
              <a:rPr lang="th-TH" sz="2600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600" b="1" u="sng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จุดงาน </a:t>
            </a:r>
            <a:r>
              <a:rPr lang="en-US" sz="2600" b="1" u="sng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ER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รับผู้ป่วย  ประเมินอาการ ซักประวัติตามแบบฟอร์มการคัดกรองผู้ป่วย 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Stroke </a:t>
            </a:r>
          </a:p>
          <a:p>
            <a:r>
              <a:rPr lang="th-TH" sz="2600" dirty="0">
                <a:latin typeface="Angsana New" pitchFamily="18" charset="-34"/>
                <a:cs typeface="Angsana New" pitchFamily="18" charset="-34"/>
              </a:rPr>
              <a:t>รายงานแพทย์เวรทราบ   </a:t>
            </a:r>
          </a:p>
          <a:p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เจาะ 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DTX   EKG 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วัด 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O2sat </a:t>
            </a:r>
          </a:p>
          <a:p>
            <a:r>
              <a:rPr lang="en-US" sz="2600" dirty="0">
                <a:latin typeface="Angsana New" pitchFamily="18" charset="-34"/>
                <a:cs typeface="Angsana New" pitchFamily="18" charset="-34"/>
              </a:rPr>
              <a:t>On IV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(ตาม 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Order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แพทย์)</a:t>
            </a:r>
          </a:p>
          <a:p>
            <a:r>
              <a:rPr lang="th-TH" sz="2600" dirty="0">
                <a:latin typeface="Angsana New" pitchFamily="18" charset="-34"/>
                <a:cs typeface="Angsana New" pitchFamily="18" charset="-34"/>
              </a:rPr>
              <a:t>แพทย์ตรวจร่างกาย ประเมิน 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NIHSS 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วินิจฉัย   ส่งต่อ/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 Admit</a:t>
            </a:r>
          </a:p>
          <a:p>
            <a:r>
              <a:rPr lang="th-TH" sz="2600" dirty="0">
                <a:latin typeface="Angsana New" pitchFamily="18" charset="-34"/>
                <a:cs typeface="Angsana New" pitchFamily="18" charset="-34"/>
              </a:rPr>
              <a:t>ประสานงาน  รพ แม่ข่าย  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refer/  fast track</a:t>
            </a:r>
            <a:endParaRPr lang="th-TH" sz="2600" dirty="0">
              <a:latin typeface="Angsana New" pitchFamily="18" charset="-34"/>
              <a:cs typeface="Angsana New" pitchFamily="18" charset="-34"/>
            </a:endParaRP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1580" y="204538"/>
            <a:ext cx="7886700" cy="6978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rgbClr val="0000FF"/>
                </a:solidFill>
                <a:effectLst/>
                <a:latin typeface="Angsana New" pitchFamily="18" charset="-34"/>
                <a:cs typeface="Angsana New" pitchFamily="18" charset="-34"/>
              </a:rPr>
              <a:t>แนวทางการดูแลผู้ป่วยหลอดเลือดสมอง</a:t>
            </a:r>
          </a:p>
        </p:txBody>
      </p:sp>
    </p:spTree>
    <p:extLst>
      <p:ext uri="{BB962C8B-B14F-4D97-AF65-F5344CB8AC3E}">
        <p14:creationId xmlns:p14="http://schemas.microsoft.com/office/powerpoint/2010/main" val="18674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solidFill>
                  <a:srgbClr val="0000FF"/>
                </a:solidFill>
              </a:rPr>
              <a:t>4</a:t>
            </a:r>
            <a:r>
              <a:rPr lang="th-TH" b="1" u="sng" dirty="0">
                <a:solidFill>
                  <a:srgbClr val="0000FF"/>
                </a:solidFill>
              </a:rPr>
              <a:t>. </a:t>
            </a:r>
            <a:r>
              <a:rPr lang="th-TH" b="1" u="sng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จุดงาน </a:t>
            </a:r>
            <a:r>
              <a:rPr lang="en-US" b="1" u="sng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ward 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ซักประวัติ  ประเมินอาการ  สังเกตอาการเปลี่ยนแปลง  มีแขนขาอ่อนแรง  รายงานแพทย์เวรทราบ  แพทย์ดูอาการ   วินิจฉัย ส่งต่อ </a:t>
            </a:r>
            <a:endParaRPr lang="th-TH" b="1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17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srgbClr val="0000FF"/>
                </a:solidFill>
                <a:effectLst/>
                <a:latin typeface="Angsana New" pitchFamily="18" charset="-34"/>
                <a:cs typeface="Angsana New" pitchFamily="18" charset="-34"/>
              </a:rPr>
              <a:t>แนวทางการดูแลผู้ป่วยหลอดเลือดสมอง</a:t>
            </a:r>
            <a:endParaRPr lang="th-TH" dirty="0"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02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-24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0561" y="92309"/>
            <a:ext cx="7749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</a:rPr>
              <a:t>การจัดการกระบวนการ </a:t>
            </a:r>
            <a:r>
              <a:rPr lang="en-US" sz="36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</a:rPr>
              <a:t>(Process Management)</a:t>
            </a:r>
            <a:endParaRPr lang="th-TH" sz="4000" b="1" dirty="0">
              <a:solidFill>
                <a:srgbClr val="0033CC"/>
              </a:solidFill>
              <a:latin typeface="Angsana New" pitchFamily="18" charset="-34"/>
              <a:ea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85723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>
              <a:solidFill>
                <a:srgbClr val="0033CC"/>
              </a:solidFill>
            </a:endParaRPr>
          </a:p>
          <a:p>
            <a:endParaRPr lang="th-TH" dirty="0"/>
          </a:p>
          <a:p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1518025" y="928672"/>
            <a:ext cx="58400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716173"/>
              </p:ext>
            </p:extLst>
          </p:nvPr>
        </p:nvGraphicFramePr>
        <p:xfrm>
          <a:off x="107504" y="928670"/>
          <a:ext cx="8928992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0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08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515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ข้อกำหนดของกระบวนการ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ตัวชี้วัดของกระบวนการ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การออกแบบกระบวนการ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การเข้าถึงและเข้ารับบริการ</a:t>
                      </a: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การค้นหาผู้ป่วย</a:t>
                      </a: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CVD risk </a:t>
                      </a: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สูงและเฝ้าระวัง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การคัดกรอง 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CVD risk</a:t>
                      </a:r>
                      <a:endParaRPr lang="en-US" sz="20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การมาของผู้ป่วยโดยระบบ</a:t>
                      </a: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EMS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ค้นหากลุ่มเสี่ยงในผู้ป่วยโรคเรื้อรัง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และในชุมชน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การรับรู้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alarming symptom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ในกลุ่มเสี่ยง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ระบบการแพทย์ฉุกเฉินที่ครอบคลุม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การประเมินผู้ป่วย</a:t>
                      </a: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การใช้</a:t>
                      </a: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CPG </a:t>
                      </a: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ถูกต้องรวดเร็ว</a:t>
                      </a:r>
                      <a:endParaRPr lang="en-US" sz="20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-On</a:t>
                      </a: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set to 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การมาของผู้ป่วยโดยระบบ</a:t>
                      </a: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Door to refer</a:t>
                      </a: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&lt;30min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แนวการคัดกรองผู้ป่วยตาม</a:t>
                      </a: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guideline 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การดูแลผู้ป่วย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การใช้ 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CPG</a:t>
                      </a:r>
                    </a:p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รวดเร็ว ครอบคลุม  ปลอดภัย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อัตราตายผู้ป่วย </a:t>
                      </a:r>
                      <a:r>
                        <a:rPr lang="en-US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stroke =0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Golden period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&lt;3</a:t>
                      </a:r>
                      <a:r>
                        <a:rPr lang="th-TH" sz="2000" b="1" kern="1200" baseline="0" dirty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ชม</a:t>
                      </a:r>
                      <a:endParaRPr lang="en-US" sz="20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ได้รับการวินิจฉัยถูกต้อง รักษา และส่งต่ออย่างรวดเร็วและทันเวลา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พัฒนาระบบการประสานงาน </a:t>
                      </a: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refer    stroke </a:t>
                      </a: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fast track 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นัดติดตามต่อเนื่องผู้ป่วยทุกราย จัดทีมเยี่ยมบ้าน  ให้ความรู้การดูแลฟื้นฟู การทำกายภาพให้แก่ผู้ป่วยและญาติ 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8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058850"/>
              </p:ext>
            </p:extLst>
          </p:nvPr>
        </p:nvGraphicFramePr>
        <p:xfrm>
          <a:off x="323528" y="908720"/>
          <a:ext cx="8496944" cy="541509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943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97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51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08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08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42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28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67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lang="en-US" sz="20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</a:t>
                      </a:r>
                      <a:r>
                        <a:rPr lang="en-US" sz="20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en-US" sz="20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</a:t>
                      </a:r>
                      <a:r>
                        <a:rPr lang="en-US" sz="20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  <a:endParaRPr lang="en-US" sz="20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</a:t>
                      </a:r>
                      <a:r>
                        <a:rPr lang="en-US" sz="20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0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</a:t>
                      </a:r>
                      <a:r>
                        <a:rPr lang="en-US" sz="20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0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</a:t>
                      </a:r>
                      <a:r>
                        <a:rPr lang="en-US" sz="2000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0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2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1.จำนวนผู้ป่วย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stroke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ทั้งหมด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Ischemic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-Hemorrhagic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5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 -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อัตราการเกิด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stroke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ในผู้ป่วย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HT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-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อัตราการเกิด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stroke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ในผู้ป่วย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DM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&lt;0.5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&lt;0.5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0.84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0.99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0.57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0.35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0.48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0.17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0.54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0.17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0.77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อัตราการเกิด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stroke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ในผู้ป่วย นอก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clinic NCD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0.12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0.08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0.06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0.11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0.11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ON set to ER &lt;3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(ชม) 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fast tract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onset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to door</a:t>
                      </a:r>
                      <a:r>
                        <a:rPr lang="th-TH" sz="2000" baseline="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7.98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11.90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8.35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20.5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27.7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Stroke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เสียชีวิต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0%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6.อัตราผู้ป่วย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Stroke </a:t>
                      </a: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ที่ได้รับ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r-TPA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&gt;50%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2.77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5.71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8.82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9.37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1.25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</a:t>
                      </a: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อัตราผู้ป่วย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stroke </a:t>
                      </a: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ที่ได้รับการดูแลต่อเนื่อง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80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%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97.36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92.85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83.33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96.3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97.0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3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8.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Door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to  refer &lt;30 min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&gt;50%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52.63</a:t>
                      </a:r>
                      <a:endParaRPr lang="th-TH" sz="20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th-TH" sz="20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55.55</a:t>
                      </a:r>
                      <a:endParaRPr lang="th-TH" sz="20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65.11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58.33</a:t>
                      </a:r>
                      <a:endParaRPr lang="th-TH" sz="20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7" y="165814"/>
            <a:ext cx="6858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07" y="165814"/>
            <a:ext cx="598527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5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91171"/>
              </p:ext>
            </p:extLst>
          </p:nvPr>
        </p:nvGraphicFramePr>
        <p:xfrm>
          <a:off x="107505" y="1052737"/>
          <a:ext cx="9001001" cy="5769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068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989262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989262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  <a:gridCol w="1467733">
                  <a:extLst>
                    <a:ext uri="{9D8B030D-6E8A-4147-A177-3AD203B41FA5}">
                      <a16:colId xmlns="" xmlns:a16="http://schemas.microsoft.com/office/drawing/2014/main" val="1962697308"/>
                    </a:ext>
                  </a:extLst>
                </a:gridCol>
                <a:gridCol w="875163">
                  <a:extLst>
                    <a:ext uri="{9D8B030D-6E8A-4147-A177-3AD203B41FA5}">
                      <a16:colId xmlns="" xmlns:a16="http://schemas.microsoft.com/office/drawing/2014/main" val="2857922286"/>
                    </a:ext>
                  </a:extLst>
                </a:gridCol>
                <a:gridCol w="962191">
                  <a:extLst>
                    <a:ext uri="{9D8B030D-6E8A-4147-A177-3AD203B41FA5}">
                      <a16:colId xmlns="" xmlns:a16="http://schemas.microsoft.com/office/drawing/2014/main" val="328077423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184664677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973223740"/>
                    </a:ext>
                  </a:extLst>
                </a:gridCol>
                <a:gridCol w="936106">
                  <a:extLst>
                    <a:ext uri="{9D8B030D-6E8A-4147-A177-3AD203B41FA5}">
                      <a16:colId xmlns="" xmlns:a16="http://schemas.microsoft.com/office/drawing/2014/main" val="845106454"/>
                    </a:ext>
                  </a:extLst>
                </a:gridCol>
              </a:tblGrid>
              <a:tr h="380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Access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Continuity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Appropriate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Effective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Efficient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Safe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People-centered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Health promotion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6224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Sepsis</a:t>
                      </a:r>
                      <a:endParaRPr lang="en-US" sz="24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r>
                        <a:rPr lang="th-TH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อัตราการเข้าถึงด้วยภาวะ</a:t>
                      </a:r>
                      <a:r>
                        <a:rPr lang="th-TH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 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Septic shock</a:t>
                      </a:r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 Delay/ miss diagnosis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-อัตราการ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ได้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ABO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ภายใน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hr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 อัตราการเสียชีวิต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11114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Stroke</a:t>
                      </a:r>
                      <a:endParaRPr lang="en-US" sz="24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Onset to door 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strike="sngStrike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-Door to refer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อาการ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ดีขึ้น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(ADL)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 อัตราการเสียชีวิต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- ร้อย</a:t>
                      </a:r>
                      <a:r>
                        <a:rPr lang="th-TH" sz="1400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ละของผู้ป่วย  </a:t>
                      </a:r>
                      <a:r>
                        <a:rPr lang="en-US" sz="1400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stroke </a:t>
                      </a:r>
                      <a:r>
                        <a:rPr lang="th-TH" sz="1400" dirty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ดูแลตนเอง</a:t>
                      </a:r>
                      <a:r>
                        <a:rPr lang="th-TH" sz="1400" dirty="0" smtClean="0">
                          <a:effectLst/>
                          <a:latin typeface="Browallia New" pitchFamily="34" charset="-34"/>
                          <a:ea typeface="Times New Roman"/>
                          <a:cs typeface="Browallia New" pitchFamily="34" charset="-34"/>
                        </a:rPr>
                        <a:t>ได้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Complication rate post D/C</a:t>
                      </a:r>
                    </a:p>
                  </a:txBody>
                  <a:tcPr marL="68580" marR="68580" marT="0" marB="0"/>
                </a:tc>
              </a:tr>
              <a:tr h="11114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MI</a:t>
                      </a:r>
                      <a:endParaRPr lang="en-US" sz="24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Onset to door 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 Delay/ miss diagnosis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Door to refer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Door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to EKG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ใน 15 นาที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อัตราผู้ป่วย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STEMI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ได้ยา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SK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ใน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30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นาที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 อัตราการเสียชีวิต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</a:tr>
              <a:tr h="111558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HT</a:t>
                      </a:r>
                      <a:endParaRPr lang="en-US" sz="24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ร้อยละการ</a:t>
                      </a: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คัดกรองใน </a:t>
                      </a:r>
                      <a:r>
                        <a:rPr lang="th-TH" sz="1400" dirty="0" err="1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ปชช</a:t>
                      </a: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. </a:t>
                      </a: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35</a:t>
                      </a: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ปีขึ้นไป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</a:t>
                      </a: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อัตราการขาดนัด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ร้อย</a:t>
                      </a:r>
                      <a:r>
                        <a:rPr lang="th-TH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ละผู้ป่วย</a:t>
                      </a: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ได้รับการคัดกรองความเสี่ยง </a:t>
                      </a: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ครั้ง/ปี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-ร้อยละของผู้ป่วยได้รับการปรับยาเมื่อมีข้อบ่งชี้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-ร้อยละผู้ป่วยที่</a:t>
                      </a: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BP&lt;140/90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-อัตราการเกิดภาวะแทรกซ้อน</a:t>
                      </a: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 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 อัตราการเสียชีวิต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-ร้อยละของผู้ป่วยรายใหม่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</a:tr>
              <a:tr h="134725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DM</a:t>
                      </a:r>
                      <a:endParaRPr lang="en-US" sz="24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ร้อย</a:t>
                      </a:r>
                      <a:r>
                        <a:rPr lang="th-TH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ละการคัดกรองใน </a:t>
                      </a:r>
                      <a:r>
                        <a:rPr lang="th-TH" sz="1400" dirty="0" err="1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ปชช</a:t>
                      </a:r>
                      <a:r>
                        <a:rPr lang="th-TH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. </a:t>
                      </a:r>
                      <a:r>
                        <a:rPr lang="en-US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35</a:t>
                      </a:r>
                      <a:r>
                        <a:rPr lang="th-TH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ปีขึ้น</a:t>
                      </a:r>
                      <a:r>
                        <a:rPr lang="th-TH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ไป</a:t>
                      </a:r>
                      <a:endParaRPr lang="en-US" sz="1500" dirty="0" smtClean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</a:t>
                      </a: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อัตราการขาดนัด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-ร้อยละของผู้ป่วยได้รับการคัดกรองความเสี่ยง </a:t>
                      </a: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1</a:t>
                      </a: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ครั้ง/ปี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-ร้อยละของผู้ป่วยได้รับการปรับยาเมื่อมีข้อบ่งชี้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-ร้อยละผู้ป่วยที่ </a:t>
                      </a: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HbA1C&lt;7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</a:t>
                      </a: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ร้อยละผู้ป่วยที่ </a:t>
                      </a: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FBS&lt;124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-อัตราการเกิดภาวะแทรกซ้อน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 อัตราการเสียชีวิต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-อัตราการเกิดภาวะ </a:t>
                      </a: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Hypo/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Hyperglycemia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-ร้อยละของผู้ป่วยรายใหม่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88640"/>
            <a:ext cx="8892480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ตัวชี้วัดของ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CLT/PCT</a:t>
            </a:r>
            <a:r>
              <a:rPr lang="th-TH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ตามมิติคุณภาพ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C1538C7E-7C3E-4EF6-BE0F-0113456F4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40403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B672EC-4C95-4D15-89CD-DB1124CD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Onset  to door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Fast tract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&lt; 3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ชม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50566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อัตราการตายของผู้ป่วยโรคหลอดเลือดสมอง</a:t>
            </a:r>
          </a:p>
        </p:txBody>
      </p:sp>
    </p:spTree>
    <p:extLst>
      <p:ext uri="{BB962C8B-B14F-4D97-AF65-F5344CB8AC3E}">
        <p14:creationId xmlns:p14="http://schemas.microsoft.com/office/powerpoint/2010/main" val="15439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30632701-C75C-49D4-86A9-60EF49DDC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81443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17E1A-FDBE-4A84-A3A9-31FBEF39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Door to refer &lt;30 </a:t>
            </a:r>
            <a:r>
              <a:rPr lang="th-TH" sz="66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นาที</a:t>
            </a:r>
            <a:endParaRPr lang="en-US" sz="6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21E956C8-5255-498B-BDBF-83A679E61E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62847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109479-C765-4EFD-A766-D2FE265D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ผู้ป่วย</a:t>
            </a:r>
            <a:r>
              <a:rPr lang="en-US" sz="60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stroke </a:t>
            </a:r>
            <a:r>
              <a:rPr lang="th-TH" sz="60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ที่ได้รับการดูแลต่อเนื่อง</a:t>
            </a:r>
            <a:endParaRPr lang="en-US" sz="60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46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87C5EB-C576-4D2A-BE3E-43C33D0E1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b="1" i="0" u="none" strike="noStrike" kern="1200" dirty="0">
                <a:solidFill>
                  <a:srgbClr val="FFFFF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ตัวชี้วัด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b="1" i="0" u="none" strike="noStrike" kern="1200" dirty="0">
                <a:solidFill>
                  <a:srgbClr val="FFFFF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เป้าหมาย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b="1" i="0" u="none" strike="noStrike" kern="1200" dirty="0">
                <a:solidFill>
                  <a:srgbClr val="FFFFF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255</a:t>
            </a: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9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b="1" i="0" u="none" strike="noStrike" kern="1200" dirty="0">
                <a:solidFill>
                  <a:srgbClr val="FFFFF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25</a:t>
            </a: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60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b="1" i="0" u="none" strike="noStrike" kern="1200" dirty="0">
                <a:solidFill>
                  <a:srgbClr val="FFFFF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256</a:t>
            </a: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b="1" i="0" u="none" strike="noStrike" kern="1200" dirty="0">
                <a:solidFill>
                  <a:srgbClr val="FFFFF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256</a:t>
            </a: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b="1" i="0" u="none" strike="noStrike" kern="1200" dirty="0">
                <a:solidFill>
                  <a:srgbClr val="FFFFF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256</a:t>
            </a:r>
            <a:r>
              <a:rPr lang="en-US" sz="1800" b="1" i="0" u="none" strike="noStrike" kern="1200" dirty="0">
                <a:solidFill>
                  <a:srgbClr val="FFFFF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AF32B5-35CE-4A8B-8010-79DE9FF0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7886700" cy="868057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ผลการติดตามผู้ป่วย </a:t>
            </a:r>
            <a:r>
              <a:rPr lang="en-US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Stroke </a:t>
            </a:r>
            <a:r>
              <a:rPr lang="th-TH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หลังได้รับการรักษา 2 ปี ย้อนหลัง</a:t>
            </a:r>
            <a:endParaRPr lang="en-US" sz="3600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B79E1E5A-792F-4843-88F5-3519B2A49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00481"/>
              </p:ext>
            </p:extLst>
          </p:nvPr>
        </p:nvGraphicFramePr>
        <p:xfrm>
          <a:off x="323527" y="980726"/>
          <a:ext cx="8640960" cy="578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2039946438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874258890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4251283842"/>
                    </a:ext>
                  </a:extLst>
                </a:gridCol>
              </a:tblGrid>
              <a:tr h="489969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ประเภท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ปี2562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ปี2563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4234537972"/>
                  </a:ext>
                </a:extLst>
              </a:tr>
              <a:tr h="881945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NEW case CVA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24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55.81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27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75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528184600"/>
                  </a:ext>
                </a:extLst>
              </a:tr>
              <a:tr h="881945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2. Full Recovery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15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62.5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16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59.26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703151791"/>
                  </a:ext>
                </a:extLst>
              </a:tr>
              <a:tr h="881945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3.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 Partial Recovery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12.5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3.7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76713661"/>
                  </a:ext>
                </a:extLst>
              </a:tr>
              <a:tr h="881945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4. Non-Recovery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4.17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001236022"/>
                  </a:ext>
                </a:extLst>
              </a:tr>
              <a:tr h="881945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5.dead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16.67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7.41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414983903"/>
                  </a:ext>
                </a:extLst>
              </a:tr>
              <a:tr h="881945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6.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ติดตามเยี่ยมไม่ได้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4.17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753615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9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052736"/>
            <a:ext cx="7902430" cy="543606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ไม่มีผู้ป่วยโรคหลอดเลือดสมองเสียชีวิตในระหว่างการให้การดูแลรักษา ส่งต่อ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Onset to 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door  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พบว่าร้อยละ  ของจำนวนผู้ป่วยโรคหลอดเลือดมาถึงโรงพยาบาลตามเวลาที่กำหนดคือน้อยกว่า 3 ชม. นับจากเริ่มมีอาการซึ่งต่ำกว่าเป้าหมายค่อนข้างมาก เนื่องจากส่วนใหญ่อาการของโรคจะเกิดขึ้นในเวลากลางคืน กว่าจะมีญาติมาพบก็จะเป็นเวลาเช้า หรือบางครั้งญาติเห็นว่าไม่เป็นอะไรมาก จึงให้ผู้ป่วยนอนพักดูที่บ้านก่อนการนับระยะเวลาการเกิดโรคจะนับตั้งแต่เห็นผู้ป่วยดีปกติครั้งสุดท้าย จนนำส่งโรงพยาบาล ทำให้ระยะเวลามากกว่า 3 ชม. ซึงมีผลต่อการให้ยา </a:t>
            </a:r>
            <a:r>
              <a:rPr lang="en-US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RTPA </a:t>
            </a:r>
            <a:r>
              <a:rPr lang="th-TH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จากปัญหาดังกล่าวทางทีมจึงได้มีแนวทาง ให้ความรู้ในเรื่องการดูแล การป้องกันโรค ตลอดการสังเกตอาการนำของโรคหลอดเลือดสมองแก่ผู้ป่วยโรคเรื้องรัง และญาติผู้ดูแล  จัดทำใบความรู้แจก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Angsana New" pitchFamily="18" charset="-34"/>
                <a:cs typeface="Angsana New" pitchFamily="18" charset="-34"/>
              </a:rPr>
              <a:t>Door to refer 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ผู้ป่วยโรคหลอดเลือดสมองมากกว่า ร้อยละ 50 ที่ส่งต่อ รพ.แม่ข่าย ใช้เวลา น้อยกว่า 30 นาทีซึงเป็นไปตามเป้าหมายที่วางไว้แต่ยังไม่ดีเท่าที่ควร เพราะยังมีผู้ป่วยบางคนที่ญาติไม่ได้เดินทางมาโรงพยาบาลพร้อมกับผู้ป่วย จึงทำให้ต้องรอญาติ เพื่อไปพร้อมกับผู้ป่วยเพราะต้องมีญาติสายตรงเซ็นยินยอมทุกครั้งถ้าหากมีการให้ </a:t>
            </a:r>
            <a:r>
              <a:rPr lang="en-US" b="1" dirty="0" err="1">
                <a:latin typeface="Angsana New" pitchFamily="18" charset="-34"/>
                <a:cs typeface="Angsana New" pitchFamily="18" charset="-34"/>
              </a:rPr>
              <a:t>RtPa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ดังนั้นจึงมีการแนะนำญาติให้มีญาติสายตรงมาที่ รพ. พร้อมกับผู้ป่วยทุกครั้ง </a:t>
            </a:r>
          </a:p>
          <a:p>
            <a:pPr marL="514350" indent="-514350">
              <a:buAutoNum type="arabicPeriod"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60341" cy="658332"/>
          </a:xfrm>
        </p:spPr>
        <p:txBody>
          <a:bodyPr>
            <a:noAutofit/>
          </a:bodyPr>
          <a:lstStyle/>
          <a:p>
            <a:pPr algn="ctr"/>
            <a:r>
              <a:rPr lang="th-TH" sz="4400" b="1" dirty="0">
                <a:solidFill>
                  <a:srgbClr val="0000FF"/>
                </a:solidFill>
                <a:effectLst/>
              </a:rPr>
              <a:t>ผลการดำเนินงาน</a:t>
            </a:r>
          </a:p>
        </p:txBody>
      </p:sp>
    </p:spTree>
    <p:extLst>
      <p:ext uri="{BB962C8B-B14F-4D97-AF65-F5344CB8AC3E}">
        <p14:creationId xmlns:p14="http://schemas.microsoft.com/office/powerpoint/2010/main" val="33188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DB2E72-E25D-47D2-8CB0-CF7558D9B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จาก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ข้อมูลสถิติ พบว่าผู้ป่วย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stroke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ในปีที่ผ่าน2563มาพบในกลุ่มของตำบลห้วยยาบมากกว่า ตำบลบ้าน</a:t>
            </a:r>
            <a:r>
              <a:rPr lang="th-TH" b="1" dirty="0" err="1">
                <a:latin typeface="Angsana New" pitchFamily="18" charset="-34"/>
                <a:cs typeface="Angsana New" pitchFamily="18" charset="-34"/>
              </a:rPr>
              <a:t>ธิ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 และเป็นผู้ป่วย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stroke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 เดิม 4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case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และ พบในกลุ่มของผู้ป่วย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alcohol  2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ราย 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141C5-4775-4FDE-AD9F-B112360A4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b="1" dirty="0">
                <a:solidFill>
                  <a:srgbClr val="0000FF"/>
                </a:solidFill>
                <a:effectLst/>
              </a:rPr>
              <a:t>ผลการดำเนินงาน</a:t>
            </a:r>
            <a:endParaRPr lang="en-US" dirty="0"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51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อัตราการตายของผู้ป่วยโรคหลอดเลือดสมองไม่เกินเป้าหมาย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ระยะเวลาการส่งต่อผู้ป่วยไปรักษาโรงพยาบาลแม่ข่ายเป็นไปตามเป้าหมาย</a:t>
            </a:r>
          </a:p>
          <a:p>
            <a:pPr marL="514350" indent="-514350">
              <a:buFont typeface="+mj-lt"/>
              <a:buAutoNum type="arabicPeriod"/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ดูแลผู้ป่วยโรคหลอดเลือดสมองต่อเนื่องพบว่าผู้ป่วยที่หลงเหลือความพิการได้รับการดูแลอย่างครอบคลุม และมีพัฒนาการของโรคดีขึ้น สามารถดำรงชีวิตอยู่ได้ตามอัตภาพ </a:t>
            </a:r>
          </a:p>
          <a:p>
            <a:pPr marL="514350" indent="-514350">
              <a:buFont typeface="+mj-lt"/>
              <a:buAutoNum type="arabicPeriod"/>
            </a:pPr>
            <a:endParaRPr lang="th-TH" b="1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lt"/>
              <a:buAutoNum type="arabicPeriod"/>
            </a:pP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ผลงานเด่นและความภาคภูมิใจ</a:t>
            </a:r>
          </a:p>
        </p:txBody>
      </p:sp>
    </p:spTree>
    <p:extLst>
      <p:ext uri="{BB962C8B-B14F-4D97-AF65-F5344CB8AC3E}">
        <p14:creationId xmlns:p14="http://schemas.microsoft.com/office/powerpoint/2010/main" val="883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สร้างเครือข่ายในชุมชุนแต่ละครอบครัว  แกนนำ  เฝ้าระวังการเกิดโรคหลอดเลือดสมอง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การดูแลผู้ป่วยแบบ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Case management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เพื่อความครอบคลุมทุกมิติ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ประชาสัมพันธ์เพื่อสร้างองค์ความรู้หลอดเลือดสมองให้กับชุมชน และบุคคลผู้ดูแลในครอบครัวอย่างต่อเนื่อง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การให้ยากลุ่ม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ASA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ในผู้ป่วยที่มี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% CVD risk score moderate</a:t>
            </a:r>
          </a:p>
          <a:p>
            <a:pPr marL="0" indent="0">
              <a:buNone/>
            </a:pP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solidFill>
                  <a:srgbClr val="0000FF"/>
                </a:solidFill>
              </a:rPr>
              <a:t>แผนการพัฒนาคุณภาพ  โอกาสพัฒนา</a:t>
            </a:r>
          </a:p>
        </p:txBody>
      </p:sp>
    </p:spTree>
    <p:extLst>
      <p:ext uri="{BB962C8B-B14F-4D97-AF65-F5344CB8AC3E}">
        <p14:creationId xmlns:p14="http://schemas.microsoft.com/office/powerpoint/2010/main" val="41868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3068A4-A477-4CDC-AB7C-D3B6190C2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6858000" cy="1655762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Clinical Quality Summary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B108B72-7BE7-42B3-89A8-BD36FD496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208912" cy="17526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</a:rPr>
              <a:t>Acute</a:t>
            </a:r>
            <a:r>
              <a:rPr lang="th-TH" sz="4000" b="1" dirty="0" smtClean="0">
                <a:solidFill>
                  <a:srgbClr val="0000FF"/>
                </a:solidFill>
              </a:rPr>
              <a:t>  </a:t>
            </a:r>
            <a:r>
              <a:rPr lang="en-GB" sz="4000" b="1" dirty="0" smtClean="0">
                <a:solidFill>
                  <a:srgbClr val="0000FF"/>
                </a:solidFill>
              </a:rPr>
              <a:t> myocardial</a:t>
            </a:r>
            <a:r>
              <a:rPr lang="th-TH" sz="4000" b="1" dirty="0" smtClean="0">
                <a:solidFill>
                  <a:srgbClr val="0000FF"/>
                </a:solidFill>
              </a:rPr>
              <a:t>  </a:t>
            </a:r>
            <a:r>
              <a:rPr lang="en-GB" sz="4000" b="1" dirty="0" smtClean="0">
                <a:solidFill>
                  <a:srgbClr val="0000FF"/>
                </a:solidFill>
              </a:rPr>
              <a:t> </a:t>
            </a:r>
            <a:r>
              <a:rPr lang="en-GB" sz="4000" b="1" dirty="0">
                <a:solidFill>
                  <a:srgbClr val="0000FF"/>
                </a:solidFill>
              </a:rPr>
              <a:t>infarction</a:t>
            </a:r>
          </a:p>
        </p:txBody>
      </p:sp>
    </p:spTree>
    <p:extLst>
      <p:ext uri="{BB962C8B-B14F-4D97-AF65-F5344CB8AC3E}">
        <p14:creationId xmlns:p14="http://schemas.microsoft.com/office/powerpoint/2010/main" val="29314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961083"/>
              </p:ext>
            </p:extLst>
          </p:nvPr>
        </p:nvGraphicFramePr>
        <p:xfrm>
          <a:off x="107504" y="1052736"/>
          <a:ext cx="8928993" cy="5532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247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1316494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929922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  <a:gridCol w="1053396">
                  <a:extLst>
                    <a:ext uri="{9D8B030D-6E8A-4147-A177-3AD203B41FA5}">
                      <a16:colId xmlns="" xmlns:a16="http://schemas.microsoft.com/office/drawing/2014/main" val="1962697308"/>
                    </a:ext>
                  </a:extLst>
                </a:gridCol>
                <a:gridCol w="868161">
                  <a:extLst>
                    <a:ext uri="{9D8B030D-6E8A-4147-A177-3AD203B41FA5}">
                      <a16:colId xmlns="" xmlns:a16="http://schemas.microsoft.com/office/drawing/2014/main" val="2857922286"/>
                    </a:ext>
                  </a:extLst>
                </a:gridCol>
                <a:gridCol w="866839">
                  <a:extLst>
                    <a:ext uri="{9D8B030D-6E8A-4147-A177-3AD203B41FA5}">
                      <a16:colId xmlns="" xmlns:a16="http://schemas.microsoft.com/office/drawing/2014/main" val="3280774231"/>
                    </a:ext>
                  </a:extLst>
                </a:gridCol>
                <a:gridCol w="936878">
                  <a:extLst>
                    <a:ext uri="{9D8B030D-6E8A-4147-A177-3AD203B41FA5}">
                      <a16:colId xmlns="" xmlns:a16="http://schemas.microsoft.com/office/drawing/2014/main" val="1846646778"/>
                    </a:ext>
                  </a:extLst>
                </a:gridCol>
                <a:gridCol w="1004028">
                  <a:extLst>
                    <a:ext uri="{9D8B030D-6E8A-4147-A177-3AD203B41FA5}">
                      <a16:colId xmlns="" xmlns:a16="http://schemas.microsoft.com/office/drawing/2014/main" val="973223740"/>
                    </a:ext>
                  </a:extLst>
                </a:gridCol>
                <a:gridCol w="1004028">
                  <a:extLst>
                    <a:ext uri="{9D8B030D-6E8A-4147-A177-3AD203B41FA5}">
                      <a16:colId xmlns="" xmlns:a16="http://schemas.microsoft.com/office/drawing/2014/main" val="845106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Access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Continuity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Appropriate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Effective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Efficient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Safe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People-centered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/>
                          <a:latin typeface="Browallia New" pitchFamily="34" charset="-34"/>
                          <a:ea typeface="Calibri" panose="020F0502020204030204" pitchFamily="34" charset="0"/>
                          <a:cs typeface="Browallia New" pitchFamily="34" charset="-34"/>
                        </a:rPr>
                        <a:t>Health promotion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Browallia New" pitchFamily="34" charset="-34"/>
                        <a:ea typeface="Calibri" panose="020F0502020204030204" pitchFamily="34" charset="0"/>
                        <a:cs typeface="Browallia New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TB</a:t>
                      </a:r>
                      <a:endParaRPr lang="en-US" sz="24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ร้อยละของกลุ่มเสี่ยงได้รับการคัดกรอง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อัตราการขาดยา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อัตราการรักษาหายหรือรักษาครบ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 อัตราการเสียชีวิต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-อัตราการเกิด</a:t>
                      </a: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drug  Induce Hepatitis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ร้อยละของกลุ่มเสี่ยงได้รับการคัดกรอง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อัตราการขาดยา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COPD</a:t>
                      </a:r>
                      <a:endParaRPr lang="en-US" sz="24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-ร้อยละของกลุ่มเสี่ยงได้รับการคัดกรอง</a:t>
                      </a:r>
                      <a:endParaRPr lang="en-US" sz="1500" dirty="0" smtClean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</a:t>
                      </a: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ผู้ป่วยได้รับการตรวจ </a:t>
                      </a: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pulmonary function tests </a:t>
                      </a: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เพื่อหาค่า </a:t>
                      </a: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FEV1/FVC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</a:t>
                      </a:r>
                      <a:r>
                        <a:rPr lang="th-TH" sz="140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อัตราการขาดนัด</a:t>
                      </a:r>
                      <a:endParaRPr lang="en-US" sz="150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r>
                        <a:rPr lang="th-TH" sz="1600" strike="noStrike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ร้อยละของผู้ป่วย </a:t>
                      </a:r>
                      <a:r>
                        <a:rPr lang="en-US" sz="1600" strike="noStrike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Re visit</a:t>
                      </a:r>
                      <a:endParaRPr lang="en-US" sz="1800" strike="noStrike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 ร้อยละผู้ป่วยมีคุณภาพชีวิตดีขึ้น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(ใช้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CAT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และ 6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WMD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)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-ร้อยละของผู้ป่วย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Re admit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ภายใน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28 วัน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-อัตราการเกิด </a:t>
                      </a: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Respiratory failure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%</a:t>
                      </a:r>
                      <a:r>
                        <a:rPr lang="th-TH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 </a:t>
                      </a:r>
                      <a:r>
                        <a:rPr lang="en-US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AE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จำนวน </a:t>
                      </a: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COPD AE </a:t>
                      </a: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ลดลง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CKD</a:t>
                      </a:r>
                      <a:endParaRPr lang="en-US" sz="24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ร้อยละการคัดกรองในผู้ป่วย </a:t>
                      </a: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DM HT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 อัตราขาดนัด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-อัตราการส่งต่อผู้ป่วย</a:t>
                      </a: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CKD4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-อัตราการได้รับ</a:t>
                      </a: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NASID</a:t>
                      </a: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ในผู้ป่วย</a:t>
                      </a: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CKD3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  อัตราการลดลงของ </a:t>
                      </a:r>
                      <a:r>
                        <a:rPr lang="en-US" sz="1400" dirty="0" err="1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eGFR</a:t>
                      </a: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 &lt; </a:t>
                      </a:r>
                      <a:r>
                        <a:rPr lang="en-US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5 </a:t>
                      </a: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ml/min/1.73 m2/</a:t>
                      </a:r>
                      <a:r>
                        <a:rPr lang="en-US" sz="1400" dirty="0" err="1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yr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-อัตราการลด </a:t>
                      </a: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stage </a:t>
                      </a: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ของไต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อัตราการเกิดภาวะไตวาย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อัตราการเกิดผู้ป่วยไตรายใหม่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PPH</a:t>
                      </a:r>
                      <a:endParaRPr lang="en-US" sz="24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ร้อยละการตกเลือดหลัง</a:t>
                      </a:r>
                      <a:r>
                        <a:rPr lang="th-TH" sz="1400" dirty="0" smtClean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คลอด</a:t>
                      </a:r>
                      <a:endParaRPr lang="en-US" sz="1400" dirty="0" smtClean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 New" pitchFamily="34" charset="-34"/>
                          <a:cs typeface="Browallia New" pitchFamily="34" charset="-34"/>
                        </a:rPr>
                        <a:t>Depress</a:t>
                      </a:r>
                      <a:endParaRPr lang="en-US" sz="24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อัตราการเข้าถึงบริการ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อัตราการฆ่าตัวตายสำเร็จ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อัตราการเข้าถึงบริการ</a:t>
                      </a:r>
                      <a:endParaRPr lang="en-US" sz="150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rowallia New" pitchFamily="34" charset="-34"/>
                          <a:ea typeface="Calibri"/>
                          <a:cs typeface="Browallia New" pitchFamily="34" charset="-34"/>
                        </a:rPr>
                        <a:t> </a:t>
                      </a:r>
                      <a:endParaRPr lang="en-US" sz="1500" dirty="0">
                        <a:effectLst/>
                        <a:latin typeface="Browallia New" pitchFamily="34" charset="-34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88640"/>
            <a:ext cx="8928992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ตัวชี้วัดของ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CLT/PCT</a:t>
            </a:r>
            <a:r>
              <a:rPr lang="th-TH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ตามมิติคุณภาพ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82045666"/>
              </p:ext>
            </p:extLst>
          </p:nvPr>
        </p:nvGraphicFramePr>
        <p:xfrm>
          <a:off x="428597" y="1643050"/>
          <a:ext cx="578088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6143637" y="1643050"/>
            <a:ext cx="2500330" cy="642942"/>
            <a:chOff x="3827219" y="2817"/>
            <a:chExt cx="1365275" cy="34686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3827219" y="2817"/>
              <a:ext cx="1365275" cy="346868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866244" y="17027"/>
              <a:ext cx="1248235" cy="3326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12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ให้ </a:t>
              </a:r>
              <a:r>
                <a:rPr lang="en-US" sz="12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educate </a:t>
              </a:r>
              <a:r>
                <a:rPr lang="th-TH" sz="12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อาการ</a:t>
              </a:r>
              <a:r>
                <a:rPr lang="en-US" sz="12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chestpain</a:t>
              </a:r>
              <a:r>
                <a:rPr lang="en-US" sz="12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(</a:t>
              </a:r>
              <a:r>
                <a:rPr lang="en-US" sz="1200" dirty="0" err="1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typcal</a:t>
              </a:r>
              <a:r>
                <a:rPr lang="en-US" sz="12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angina pain) </a:t>
              </a:r>
              <a:r>
                <a:rPr lang="th-TH" sz="12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แก่ </a:t>
              </a:r>
              <a:r>
                <a:rPr lang="th-TH" sz="1200" dirty="0" err="1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จนท</a:t>
              </a:r>
              <a:r>
                <a:rPr lang="th-TH" sz="12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,บุคลากรทุกระดับใน </a:t>
              </a:r>
              <a:r>
                <a:rPr lang="th-TH" sz="1200" dirty="0" err="1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ร.พ.</a:t>
              </a:r>
              <a:endParaRPr lang="en-GB" sz="12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83972" name="TextBox 9"/>
          <p:cNvSpPr txBox="1">
            <a:spLocks noChangeArrowheads="1"/>
          </p:cNvSpPr>
          <p:nvPr/>
        </p:nvSpPr>
        <p:spPr bwMode="auto">
          <a:xfrm>
            <a:off x="606469" y="1261368"/>
            <a:ext cx="1073014" cy="30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12" tIns="45456" rIns="90912" bIns="454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Propose </a:t>
            </a:r>
            <a:endParaRPr lang="en-GB" altLang="en-US" sz="1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3973" name="TextBox 10"/>
          <p:cNvSpPr txBox="1">
            <a:spLocks noChangeArrowheads="1"/>
          </p:cNvSpPr>
          <p:nvPr/>
        </p:nvSpPr>
        <p:spPr bwMode="auto">
          <a:xfrm>
            <a:off x="2100764" y="1281956"/>
            <a:ext cx="1728786" cy="33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12" tIns="45456" rIns="90912" bIns="454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Primary Drivers</a:t>
            </a:r>
            <a:endParaRPr lang="en-GB" altLang="en-US" sz="16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3974" name="TextBox 11"/>
          <p:cNvSpPr txBox="1">
            <a:spLocks noChangeArrowheads="1"/>
          </p:cNvSpPr>
          <p:nvPr/>
        </p:nvSpPr>
        <p:spPr bwMode="auto">
          <a:xfrm>
            <a:off x="4009154" y="1285862"/>
            <a:ext cx="2077321" cy="30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12" tIns="45456" rIns="90912" bIns="454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Secondary Drivers</a:t>
            </a:r>
            <a:endParaRPr lang="en-GB" altLang="en-US" sz="1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3975" name="TextBox 12"/>
          <p:cNvSpPr txBox="1">
            <a:spLocks noChangeArrowheads="1"/>
          </p:cNvSpPr>
          <p:nvPr/>
        </p:nvSpPr>
        <p:spPr bwMode="auto">
          <a:xfrm>
            <a:off x="5893603" y="1285863"/>
            <a:ext cx="3107554" cy="33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12" tIns="45456" rIns="90912" bIns="454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16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Interventions/Change Idea</a:t>
            </a:r>
            <a:endParaRPr lang="th-TH" sz="1600" b="1" dirty="0">
              <a:solidFill>
                <a:srgbClr val="0033CC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6286512" y="2357430"/>
            <a:ext cx="1643074" cy="428628"/>
            <a:chOff x="3827219" y="-58156"/>
            <a:chExt cx="1365275" cy="3658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3827219" y="-58156"/>
              <a:ext cx="1365275" cy="36584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886579" y="2816"/>
              <a:ext cx="1246555" cy="2438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700" dirty="0" err="1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cvd</a:t>
              </a:r>
              <a:r>
                <a:rPr lang="th-TH" sz="17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-</a:t>
              </a:r>
              <a:r>
                <a:rPr lang="en-US" sz="17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risk score</a:t>
              </a:r>
              <a:endParaRPr lang="en-GB" sz="17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6286512" y="4214818"/>
            <a:ext cx="2357454" cy="571504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15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มีระบบ </a:t>
              </a:r>
              <a:r>
                <a:rPr lang="en-US" sz="15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consult </a:t>
              </a:r>
              <a:r>
                <a:rPr lang="th-TH" sz="15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กับทั้งทาง </a:t>
              </a:r>
              <a:r>
                <a:rPr lang="th-TH" sz="1500" dirty="0" err="1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ร.พ.ท.</a:t>
              </a:r>
              <a:r>
                <a:rPr lang="th-TH" sz="15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และ </a:t>
              </a:r>
              <a:r>
                <a:rPr lang="th-TH" sz="1500" dirty="0" err="1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ร.พ.ศ.</a:t>
              </a:r>
              <a:r>
                <a:rPr lang="en-US" sz="15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15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ที่รวดเร็ว</a:t>
              </a:r>
              <a:endParaRPr lang="en-GB" sz="15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6215075" y="3500440"/>
            <a:ext cx="2710781" cy="625083"/>
            <a:chOff x="3827219" y="2817"/>
            <a:chExt cx="1365275" cy="50006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3827219" y="2817"/>
              <a:ext cx="1365275" cy="500066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3865144" y="45680"/>
              <a:ext cx="1293316" cy="400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14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นำเข้าเครื่องตรวจ </a:t>
              </a:r>
              <a:r>
                <a:rPr lang="en-US" sz="14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trop-t </a:t>
              </a:r>
              <a:r>
                <a:rPr lang="th-TH" sz="14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แบบปริมาณ</a:t>
              </a:r>
              <a:r>
                <a:rPr lang="en-US" sz="14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(quantity)</a:t>
              </a:r>
              <a:r>
                <a:rPr lang="th-TH" sz="14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มาให้แทนแบบคุณภาพ </a:t>
              </a:r>
              <a:r>
                <a:rPr lang="en-US" sz="14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(quality)</a:t>
              </a:r>
              <a:endParaRPr lang="en-GB" sz="1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6215075" y="4857760"/>
            <a:ext cx="2714644" cy="642942"/>
            <a:chOff x="3590748" y="-65910"/>
            <a:chExt cx="1365274" cy="44692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3590748" y="-65910"/>
              <a:ext cx="1365274" cy="446929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628881" y="-18880"/>
              <a:ext cx="1284963" cy="3292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14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นำเข้ายาหลายตัวที่ไม่เคยนำมาใช้มาก่อนใน </a:t>
              </a:r>
              <a:r>
                <a:rPr lang="th-TH" sz="1400" dirty="0" err="1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ร.พ</a:t>
              </a:r>
              <a:r>
                <a:rPr lang="th-TH" sz="14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.</a:t>
              </a:r>
              <a:r>
                <a:rPr lang="th-TH" sz="1400" dirty="0" err="1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บานธิ</a:t>
              </a:r>
              <a:r>
                <a:rPr lang="th-TH" sz="14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 เช่น </a:t>
              </a:r>
              <a:r>
                <a:rPr lang="en-US" sz="1400" dirty="0" err="1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Warforin,Carvedilol,Clopidogrel</a:t>
              </a:r>
              <a:endParaRPr lang="en-GB" sz="1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6215075" y="2857496"/>
            <a:ext cx="2571736" cy="571504"/>
            <a:chOff x="3827219" y="74255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3" name="Rounded Rectangle 32"/>
            <p:cNvSpPr/>
            <p:nvPr/>
          </p:nvSpPr>
          <p:spPr>
            <a:xfrm>
              <a:off x="3827219" y="74255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963747" y="145693"/>
              <a:ext cx="1173867" cy="2857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5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ER </a:t>
              </a:r>
              <a:r>
                <a:rPr lang="th-TH" sz="15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ทำ </a:t>
              </a:r>
              <a:r>
                <a:rPr lang="en-US" sz="15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EKG </a:t>
              </a:r>
              <a:r>
                <a:rPr lang="th-TH" sz="15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ก่อนได้เลย โดยไม่ต้องรอคำสั่งแพทย์</a:t>
              </a:r>
              <a:endParaRPr lang="en-GB" sz="15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GB" sz="9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1" name="Group 37"/>
          <p:cNvGrpSpPr/>
          <p:nvPr/>
        </p:nvGrpSpPr>
        <p:grpSpPr>
          <a:xfrm>
            <a:off x="6215074" y="5572140"/>
            <a:ext cx="1285884" cy="500066"/>
            <a:chOff x="3613914" y="-212846"/>
            <a:chExt cx="1365275" cy="37744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3613914" y="-212846"/>
              <a:ext cx="1365275" cy="377445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3656579" y="-212846"/>
              <a:ext cx="1259198" cy="3265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dirty="0" err="1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tigaoredol</a:t>
              </a:r>
              <a:endParaRPr lang="en-GB" sz="1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142976" y="285730"/>
            <a:ext cx="7108890" cy="693185"/>
          </a:xfrm>
          <a:prstGeom prst="roundRect">
            <a:avLst>
              <a:gd name="adj" fmla="val 29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12" tIns="45456" rIns="90912" bIns="45456" anchor="ctr"/>
          <a:lstStyle/>
          <a:p>
            <a:pPr algn="ctr">
              <a:defRPr/>
            </a:pPr>
            <a:r>
              <a:rPr lang="en-GB" sz="4400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Driver </a:t>
            </a:r>
            <a:r>
              <a:rPr lang="en-GB" sz="4400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Diagram</a:t>
            </a:r>
            <a:r>
              <a:rPr lang="th-TH" sz="4400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 For AMI</a:t>
            </a:r>
            <a:endParaRPr lang="en-GB" sz="4400" dirty="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2" name="Group 34"/>
          <p:cNvGrpSpPr/>
          <p:nvPr/>
        </p:nvGrpSpPr>
        <p:grpSpPr>
          <a:xfrm>
            <a:off x="6286512" y="6215082"/>
            <a:ext cx="2143140" cy="416242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7" name="Rounded Rectangle 36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</a:rPr>
                <a:t>Transport pt. Monitor</a:t>
              </a:r>
              <a:endParaRPr lang="en-GB" sz="1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cxnSp>
        <p:nvCxnSpPr>
          <p:cNvPr id="102" name="Straight Connector 35"/>
          <p:cNvCxnSpPr/>
          <p:nvPr/>
        </p:nvCxnSpPr>
        <p:spPr>
          <a:xfrm>
            <a:off x="2001744" y="3023459"/>
            <a:ext cx="214314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5"/>
          <p:cNvCxnSpPr/>
          <p:nvPr/>
        </p:nvCxnSpPr>
        <p:spPr>
          <a:xfrm>
            <a:off x="5786447" y="2000240"/>
            <a:ext cx="35719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5"/>
          <p:cNvCxnSpPr>
            <a:endCxn id="15" idx="1"/>
          </p:cNvCxnSpPr>
          <p:nvPr/>
        </p:nvCxnSpPr>
        <p:spPr>
          <a:xfrm>
            <a:off x="5857884" y="2571744"/>
            <a:ext cx="428628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5"/>
          <p:cNvCxnSpPr/>
          <p:nvPr/>
        </p:nvCxnSpPr>
        <p:spPr>
          <a:xfrm>
            <a:off x="6000760" y="3143248"/>
            <a:ext cx="214314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5"/>
          <p:cNvCxnSpPr/>
          <p:nvPr/>
        </p:nvCxnSpPr>
        <p:spPr>
          <a:xfrm>
            <a:off x="5715009" y="3714752"/>
            <a:ext cx="500066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35"/>
          <p:cNvCxnSpPr/>
          <p:nvPr/>
        </p:nvCxnSpPr>
        <p:spPr>
          <a:xfrm>
            <a:off x="6072198" y="4500570"/>
            <a:ext cx="214314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35"/>
          <p:cNvCxnSpPr/>
          <p:nvPr/>
        </p:nvCxnSpPr>
        <p:spPr>
          <a:xfrm>
            <a:off x="6072198" y="3286124"/>
            <a:ext cx="142876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35"/>
          <p:cNvCxnSpPr/>
          <p:nvPr/>
        </p:nvCxnSpPr>
        <p:spPr>
          <a:xfrm rot="5400000" flipH="1" flipV="1">
            <a:off x="5464181" y="3893348"/>
            <a:ext cx="1215240" cy="794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35"/>
          <p:cNvCxnSpPr/>
          <p:nvPr/>
        </p:nvCxnSpPr>
        <p:spPr>
          <a:xfrm>
            <a:off x="5572132" y="5072074"/>
            <a:ext cx="642942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35"/>
          <p:cNvCxnSpPr>
            <a:endCxn id="37" idx="1"/>
          </p:cNvCxnSpPr>
          <p:nvPr/>
        </p:nvCxnSpPr>
        <p:spPr>
          <a:xfrm flipV="1">
            <a:off x="5572132" y="6423205"/>
            <a:ext cx="714380" cy="619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35"/>
          <p:cNvCxnSpPr/>
          <p:nvPr/>
        </p:nvCxnSpPr>
        <p:spPr>
          <a:xfrm>
            <a:off x="6001554" y="5857098"/>
            <a:ext cx="214314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35"/>
          <p:cNvCxnSpPr/>
          <p:nvPr/>
        </p:nvCxnSpPr>
        <p:spPr>
          <a:xfrm rot="5400000" flipH="1" flipV="1">
            <a:off x="5607057" y="5464984"/>
            <a:ext cx="786612" cy="794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5"/>
          <p:cNvCxnSpPr/>
          <p:nvPr/>
        </p:nvCxnSpPr>
        <p:spPr>
          <a:xfrm>
            <a:off x="5857884" y="2857496"/>
            <a:ext cx="142876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5"/>
          <p:cNvCxnSpPr/>
          <p:nvPr/>
        </p:nvCxnSpPr>
        <p:spPr>
          <a:xfrm rot="5400000">
            <a:off x="5857884" y="3000373"/>
            <a:ext cx="285752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3569" y="-24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84642"/>
            <a:ext cx="7923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Process Flowchart </a:t>
            </a:r>
            <a:r>
              <a:rPr lang="th-TH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ของการดูแลผู้ป่วยโรค </a:t>
            </a:r>
            <a:r>
              <a:rPr lang="en-US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AMI</a:t>
            </a:r>
            <a:endParaRPr lang="th-TH" b="1" dirty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8025" y="928672"/>
            <a:ext cx="58400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26414" t="20000" r="28339" b="4166"/>
          <a:stretch>
            <a:fillRect/>
          </a:stretch>
        </p:blipFill>
        <p:spPr bwMode="auto">
          <a:xfrm>
            <a:off x="4647063" y="914398"/>
            <a:ext cx="4247866" cy="55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กลุ่ม 6"/>
          <p:cNvGrpSpPr/>
          <p:nvPr/>
        </p:nvGrpSpPr>
        <p:grpSpPr>
          <a:xfrm>
            <a:off x="1244280" y="1371601"/>
            <a:ext cx="1743544" cy="1967345"/>
            <a:chOff x="372854" y="3058456"/>
            <a:chExt cx="1350215" cy="915332"/>
          </a:xfrm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372854" y="3058456"/>
              <a:ext cx="1350215" cy="9153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สี่เหลี่ยมผืนผ้ามุมมน 4"/>
            <p:cNvSpPr/>
            <p:nvPr/>
          </p:nvSpPr>
          <p:spPr>
            <a:xfrm>
              <a:off x="417537" y="3189542"/>
              <a:ext cx="1260849" cy="708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dirty="0" smtClean="0">
                  <a:solidFill>
                    <a:schemeClr val="bg1"/>
                  </a:solidFill>
                </a:rPr>
                <a:t>จุดคัดแยก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600" b="1" kern="1200" dirty="0" smtClean="0">
                  <a:solidFill>
                    <a:schemeClr val="bg1"/>
                  </a:solidFill>
                </a:rPr>
                <a:t>ซักประวัติโดยใช้ 3 </a:t>
              </a:r>
              <a:r>
                <a:rPr lang="en-US" sz="1600" b="1" kern="1200" dirty="0" smtClean="0">
                  <a:solidFill>
                    <a:schemeClr val="bg1"/>
                  </a:solidFill>
                </a:rPr>
                <a:t>Q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schemeClr val="bg1"/>
                  </a:solidFill>
                </a:rPr>
                <a:t>Q1 </a:t>
              </a:r>
              <a:r>
                <a:rPr lang="th-TH" sz="1600" b="1" dirty="0" smtClean="0">
                  <a:solidFill>
                    <a:schemeClr val="bg1"/>
                  </a:solidFill>
                </a:rPr>
                <a:t>เจ็บหน้าอกหรือไม่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schemeClr val="bg1"/>
                  </a:solidFill>
                </a:rPr>
                <a:t>Q2 </a:t>
              </a:r>
              <a:r>
                <a:rPr lang="th-TH" sz="1600" b="1" dirty="0" smtClean="0">
                  <a:solidFill>
                    <a:schemeClr val="bg1"/>
                  </a:solidFill>
                </a:rPr>
                <a:t>อ่อนแรงหรือไม่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schemeClr val="bg1"/>
                  </a:solidFill>
                </a:rPr>
                <a:t>Q3</a:t>
              </a:r>
              <a:r>
                <a:rPr lang="th-TH" sz="1600" b="1" dirty="0" smtClean="0">
                  <a:solidFill>
                    <a:schemeClr val="bg1"/>
                  </a:solidFill>
                </a:rPr>
                <a:t>ได้รับอุบัติเหตุหรือไม่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4" name="สี่เหลี่ยมผืนผ้ามุมมน 13"/>
          <p:cNvSpPr/>
          <p:nvPr/>
        </p:nvSpPr>
        <p:spPr>
          <a:xfrm>
            <a:off x="683569" y="3829918"/>
            <a:ext cx="2739752" cy="4058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</a:rPr>
              <a:t>ผู้ป่วยมีอาการเจ็บแน่นหน้าอก</a:t>
            </a:r>
            <a:endParaRPr lang="th-TH" sz="1600" b="1" dirty="0">
              <a:solidFill>
                <a:schemeClr val="bg1"/>
              </a:solidFill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1449500" y="4926967"/>
            <a:ext cx="1480625" cy="12829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ER </a:t>
            </a:r>
          </a:p>
          <a:p>
            <a:r>
              <a:rPr lang="th-TH" sz="1600" dirty="0" smtClean="0">
                <a:solidFill>
                  <a:schemeClr val="bg1"/>
                </a:solidFill>
              </a:rPr>
              <a:t>ทำ  </a:t>
            </a:r>
            <a:r>
              <a:rPr lang="en-US" sz="1600" dirty="0" smtClean="0">
                <a:solidFill>
                  <a:schemeClr val="bg1"/>
                </a:solidFill>
              </a:rPr>
              <a:t>EKG </a:t>
            </a:r>
            <a:r>
              <a:rPr lang="th-TH" sz="1600" dirty="0" smtClean="0">
                <a:solidFill>
                  <a:schemeClr val="bg1"/>
                </a:solidFill>
              </a:rPr>
              <a:t>12</a:t>
            </a:r>
            <a:r>
              <a:rPr lang="en-US" sz="1600" dirty="0" smtClean="0">
                <a:solidFill>
                  <a:schemeClr val="bg1"/>
                </a:solidFill>
              </a:rPr>
              <a:t> lead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th-TH" sz="1600" dirty="0" smtClean="0">
                <a:solidFill>
                  <a:schemeClr val="bg1"/>
                </a:solidFill>
              </a:rPr>
              <a:t>รายงานแพทย์เวร</a:t>
            </a:r>
            <a:endParaRPr lang="th-TH" sz="1600" dirty="0">
              <a:solidFill>
                <a:schemeClr val="bg1"/>
              </a:solidFill>
            </a:endParaRPr>
          </a:p>
        </p:txBody>
      </p:sp>
      <p:cxnSp>
        <p:nvCxnSpPr>
          <p:cNvPr id="3" name="ลูกศรเชื่อมต่อแบบตรง 2"/>
          <p:cNvCxnSpPr/>
          <p:nvPr/>
        </p:nvCxnSpPr>
        <p:spPr>
          <a:xfrm>
            <a:off x="2030108" y="3338945"/>
            <a:ext cx="0" cy="521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>
            <a:stCxn id="14" idx="2"/>
          </p:cNvCxnSpPr>
          <p:nvPr/>
        </p:nvCxnSpPr>
        <p:spPr>
          <a:xfrm flipH="1">
            <a:off x="2033559" y="4235752"/>
            <a:ext cx="19886" cy="660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0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-26675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64735"/>
            <a:ext cx="7893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</a:rPr>
              <a:t>การจัดการกระบวนการ </a:t>
            </a:r>
            <a:r>
              <a:rPr lang="en-US" sz="36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</a:rPr>
              <a:t>(Process Management)</a:t>
            </a:r>
            <a:endParaRPr lang="th-TH" sz="4000" b="1" dirty="0">
              <a:solidFill>
                <a:srgbClr val="0033CC"/>
              </a:solidFill>
              <a:latin typeface="Angsana New" pitchFamily="18" charset="-34"/>
              <a:ea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85723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>
              <a:solidFill>
                <a:srgbClr val="0033CC"/>
              </a:solidFill>
            </a:endParaRPr>
          </a:p>
          <a:p>
            <a:endParaRPr lang="th-TH" dirty="0"/>
          </a:p>
          <a:p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1518025" y="928672"/>
            <a:ext cx="58400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868614"/>
              </p:ext>
            </p:extLst>
          </p:nvPr>
        </p:nvGraphicFramePr>
        <p:xfrm>
          <a:off x="179511" y="888653"/>
          <a:ext cx="8856985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3781"/>
                <a:gridCol w="25094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094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26523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ข้อกำหนดของกระบวนการ</a:t>
                      </a:r>
                      <a:endParaRPr lang="en-US" sz="28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ตัวชี้วัดของกระบวนการ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การออกแบบกระบวนการ</a:t>
                      </a: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4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การเข้าถึงและเข้ารับบริการ</a:t>
                      </a:r>
                    </a:p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ประสิทธิภาพรวดเร็ว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การค้นหาผู้ป่วย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CVD risk 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สูง   และเฝ้าระวัง</a:t>
                      </a:r>
                      <a:endParaRPr lang="en-US" sz="24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On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set </a:t>
                      </a:r>
                      <a:r>
                        <a:rPr lang="en-US" sz="2400" baseline="0" dirty="0">
                          <a:latin typeface="Angsana New" pitchFamily="18" charset="-34"/>
                          <a:cs typeface="Angsana New" pitchFamily="18" charset="-34"/>
                        </a:rPr>
                        <a:t>to 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door</a:t>
                      </a:r>
                      <a:endParaRPr lang="en-US" sz="24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aseline="0" dirty="0">
                          <a:latin typeface="Angsana New" pitchFamily="18" charset="-34"/>
                          <a:cs typeface="Angsana New" pitchFamily="18" charset="-34"/>
                        </a:rPr>
                        <a:t>การมาของ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ผู้ป่วย</a:t>
                      </a:r>
                      <a:r>
                        <a:rPr lang="th-TH" sz="2400" baseline="0" dirty="0">
                          <a:latin typeface="Angsana New" pitchFamily="18" charset="-34"/>
                          <a:cs typeface="Angsana New" pitchFamily="18" charset="-34"/>
                        </a:rPr>
                        <a:t>โดยระบบ</a:t>
                      </a:r>
                      <a:r>
                        <a:rPr lang="en-US" sz="2400" baseline="0" dirty="0">
                          <a:latin typeface="Angsana New" pitchFamily="18" charset="-34"/>
                          <a:cs typeface="Angsana New" pitchFamily="18" charset="-34"/>
                        </a:rPr>
                        <a:t> EMS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400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การรับรู้ 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alarming symptom </a:t>
                      </a:r>
                      <a:r>
                        <a:rPr lang="th-TH" sz="2400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ในกลุ่มเสี่ยง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400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ระบบการแพทย์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ฉุกเฉิน 1669 ที่</a:t>
                      </a:r>
                      <a:r>
                        <a:rPr lang="th-TH" sz="2400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ครอบคลุม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0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การประเมินผู้ป่วย</a:t>
                      </a:r>
                    </a:p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ถูกต้อง รวดเร็ว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การคัดกรองผิดพลาด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en-US" sz="2400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aseline="0" dirty="0">
                          <a:latin typeface="Angsana New" pitchFamily="18" charset="-34"/>
                          <a:cs typeface="Angsana New" pitchFamily="18" charset="-34"/>
                        </a:rPr>
                        <a:t>การคัดกรองผู้ป่วย </a:t>
                      </a:r>
                      <a:r>
                        <a:rPr lang="en-US" sz="2400" baseline="0" dirty="0">
                          <a:latin typeface="Angsana New" pitchFamily="18" charset="-34"/>
                          <a:cs typeface="Angsana New" pitchFamily="18" charset="-34"/>
                        </a:rPr>
                        <a:t>chest pain </a:t>
                      </a:r>
                      <a:r>
                        <a:rPr lang="th-TH" sz="2400" baseline="0" dirty="0">
                          <a:latin typeface="Angsana New" pitchFamily="18" charset="-34"/>
                          <a:cs typeface="Angsana New" pitchFamily="18" charset="-34"/>
                        </a:rPr>
                        <a:t>โดยพยาบาล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0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การดูแลผู้ป่วย</a:t>
                      </a:r>
                    </a:p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ถูกต้อง ครบถ้วน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en-US" sz="2400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aseline="0" dirty="0">
                          <a:latin typeface="Angsana New" pitchFamily="18" charset="-34"/>
                          <a:cs typeface="Angsana New" pitchFamily="18" charset="-34"/>
                        </a:rPr>
                        <a:t>อัตราตายผู้ป่วย </a:t>
                      </a:r>
                      <a:r>
                        <a:rPr lang="en-US" sz="2400" baseline="0" dirty="0">
                          <a:latin typeface="Angsana New" pitchFamily="18" charset="-34"/>
                          <a:cs typeface="Angsana New" pitchFamily="18" charset="-34"/>
                        </a:rPr>
                        <a:t>STEMI</a:t>
                      </a:r>
                      <a:r>
                        <a:rPr lang="th-TH" sz="2400" baseline="0" dirty="0">
                          <a:latin typeface="Angsana New" pitchFamily="18" charset="-34"/>
                          <a:cs typeface="Angsana New" pitchFamily="18" charset="-34"/>
                        </a:rPr>
                        <a:t>ในโรงพยาบาล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>
                          <a:latin typeface="Angsana New" pitchFamily="18" charset="-34"/>
                          <a:cs typeface="Angsana New" pitchFamily="18" charset="-34"/>
                        </a:rPr>
                        <a:t>Standing</a:t>
                      </a:r>
                      <a:r>
                        <a:rPr lang="en-US" sz="2400" baseline="0" dirty="0">
                          <a:latin typeface="Angsana New" pitchFamily="18" charset="-34"/>
                          <a:cs typeface="Angsana New" pitchFamily="18" charset="-34"/>
                        </a:rPr>
                        <a:t> order for SK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aseline="0" dirty="0">
                          <a:latin typeface="Angsana New" pitchFamily="18" charset="-34"/>
                          <a:cs typeface="Angsana New" pitchFamily="18" charset="-34"/>
                        </a:rPr>
                        <a:t>แบบเฝ้าระวังระหว่างให้  </a:t>
                      </a:r>
                      <a:r>
                        <a:rPr lang="en-US" sz="2400" baseline="0" dirty="0">
                          <a:latin typeface="Angsana New" pitchFamily="18" charset="-34"/>
                          <a:cs typeface="Angsana New" pitchFamily="18" charset="-34"/>
                        </a:rPr>
                        <a:t>SK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-24"/>
            <a:ext cx="8712968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1970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ผลลัพธ์และการพัฒนาที่ผ่า</a:t>
            </a:r>
            <a:r>
              <a:rPr lang="th-TH" sz="20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นมา</a:t>
            </a:r>
            <a:r>
              <a:rPr lang="th-TH" sz="18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 err="1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Performance&amp;Interventions</a:t>
            </a:r>
            <a:r>
              <a:rPr lang="en-US" sz="24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000" b="1" dirty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85723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>
              <a:solidFill>
                <a:srgbClr val="0033CC"/>
              </a:solidFill>
            </a:endParaRPr>
          </a:p>
          <a:p>
            <a:endParaRPr lang="th-TH" dirty="0"/>
          </a:p>
          <a:p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1518025" y="928672"/>
            <a:ext cx="58400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729"/>
              </p:ext>
            </p:extLst>
          </p:nvPr>
        </p:nvGraphicFramePr>
        <p:xfrm>
          <a:off x="147326" y="871504"/>
          <a:ext cx="8856985" cy="5921828"/>
        </p:xfrm>
        <a:graphic>
          <a:graphicData uri="http://schemas.openxmlformats.org/drawingml/2006/table">
            <a:tbl>
              <a:tblPr/>
              <a:tblGrid>
                <a:gridCol w="1628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9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312"/>
                <a:gridCol w="911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13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36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36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3689"/>
                <a:gridCol w="893689"/>
              </a:tblGrid>
              <a:tr h="35269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b="1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ตัวชี้วัด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b="1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เป้าหมาย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ปี </a:t>
                      </a:r>
                      <a:r>
                        <a:rPr lang="en-US" sz="2000" b="1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2557</a:t>
                      </a:r>
                      <a:endParaRPr lang="en-US" sz="2000" kern="50" dirty="0" smtClean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b="1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ปี </a:t>
                      </a:r>
                      <a:r>
                        <a:rPr lang="en-US" sz="2000" b="1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2558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b="1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ปี </a:t>
                      </a:r>
                      <a:r>
                        <a:rPr lang="en-US" sz="2000" b="1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2559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b="1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ปี </a:t>
                      </a:r>
                      <a:r>
                        <a:rPr lang="en-US" sz="2000" b="1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2560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th-TH" sz="2000" b="1" kern="5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ปี </a:t>
                      </a:r>
                      <a:r>
                        <a:rPr lang="th-TH" sz="2000" b="1" kern="5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2561</a:t>
                      </a:r>
                      <a:endParaRPr lang="en-US" sz="2000" b="1" kern="50" dirty="0">
                        <a:solidFill>
                          <a:schemeClr val="tx1"/>
                        </a:solidFill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th-TH" sz="2000" b="0" kern="5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ปี</a:t>
                      </a:r>
                      <a:r>
                        <a:rPr lang="th-TH" sz="2000" b="0" kern="5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 </a:t>
                      </a:r>
                      <a:r>
                        <a:rPr lang="en-US" sz="2000" b="0" kern="5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2562</a:t>
                      </a:r>
                      <a:endParaRPr lang="en-US" sz="2000" b="0" kern="50" dirty="0">
                        <a:solidFill>
                          <a:schemeClr val="tx1"/>
                        </a:solidFill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th-TH" sz="2000" b="0" kern="5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ปี</a:t>
                      </a:r>
                      <a:r>
                        <a:rPr lang="th-TH" sz="2000" b="0" kern="5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 </a:t>
                      </a:r>
                      <a:r>
                        <a:rPr lang="en-US" sz="2000" b="0" kern="5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2563</a:t>
                      </a:r>
                      <a:endParaRPr lang="en-US" sz="2000" b="0" kern="50" dirty="0">
                        <a:solidFill>
                          <a:schemeClr val="tx1"/>
                        </a:solidFill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2000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อัตราการคัดแยกผิดพลาด</a:t>
                      </a:r>
                      <a:r>
                        <a:rPr lang="en-US" sz="2000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 ACS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0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4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3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1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2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3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1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1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Onset to </a:t>
                      </a: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door </a:t>
                      </a:r>
                      <a:r>
                        <a:rPr lang="en-US" sz="2000" u="sng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&lt;</a:t>
                      </a:r>
                      <a:r>
                        <a:rPr lang="en-US" sz="2000" u="none" kern="50" baseline="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 </a:t>
                      </a:r>
                      <a:r>
                        <a:rPr lang="en-US" sz="2000" b="0" u="none" kern="50" baseline="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3 </a:t>
                      </a:r>
                      <a:r>
                        <a:rPr lang="en-US" sz="2000" b="0" u="none" kern="50" baseline="0" dirty="0" err="1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hr</a:t>
                      </a:r>
                      <a:r>
                        <a:rPr lang="th-TH" sz="2000" b="0" u="none" kern="50" baseline="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(180 นาที)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80%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NA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70.97%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85.71%</a:t>
                      </a:r>
                      <a:endParaRPr lang="th-TH" sz="2000" kern="50" dirty="0" smtClean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50%</a:t>
                      </a:r>
                      <a:endParaRPr lang="th-TH" sz="2000" kern="50" dirty="0" smtClean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57.89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%</a:t>
                      </a:r>
                      <a:endParaRPr lang="th-TH" sz="2000" kern="1200" dirty="0" smtClean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147</a:t>
                      </a:r>
                      <a:r>
                        <a:rPr lang="th-TH" sz="2000" kern="12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 นาที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70%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73.33%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2000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การนำเข้าโดยระบบ </a:t>
                      </a:r>
                      <a:r>
                        <a:rPr lang="en-US" sz="2000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EMS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</a:t>
                      </a:r>
                      <a:endParaRPr lang="en-US" sz="2000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</a:t>
                      </a:r>
                      <a:endParaRPr lang="en-US" sz="2000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</a:t>
                      </a:r>
                      <a:endParaRPr lang="en-US" sz="2000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</a:t>
                      </a:r>
                      <a:endParaRPr lang="en-US" sz="2000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</a:t>
                      </a:r>
                      <a:endParaRPr lang="en-US" sz="2000" dirty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NA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NA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Door to </a:t>
                      </a: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EKG </a:t>
                      </a:r>
                      <a:r>
                        <a:rPr lang="en-US" sz="2000" u="sng" kern="5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&lt;</a:t>
                      </a:r>
                      <a:r>
                        <a:rPr lang="en-US" sz="2000" kern="5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 10 min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100%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84.62%</a:t>
                      </a:r>
                      <a:endParaRPr lang="th-TH" sz="2000" dirty="0" smtClean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90.32%</a:t>
                      </a:r>
                      <a:endParaRPr lang="th-TH" sz="2000" dirty="0" smtClean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TH Sarabun New"/>
                          <a:cs typeface="Angsana New" pitchFamily="18" charset="-34"/>
                        </a:rPr>
                        <a:t>85.71%</a:t>
                      </a:r>
                      <a:endParaRPr lang="th-TH" sz="2000" dirty="0" smtClean="0">
                        <a:latin typeface="Angsana New" pitchFamily="18" charset="-34"/>
                        <a:ea typeface="TH Sarabun New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77.78%</a:t>
                      </a:r>
                      <a:endParaRPr lang="th-TH" sz="2000" dirty="0" smtClean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63.16%</a:t>
                      </a:r>
                      <a:endParaRPr lang="th-TH" sz="2000" dirty="0" smtClean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76%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80%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39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kern="50" dirty="0">
                          <a:latin typeface="Angsana New" pitchFamily="18" charset="-34"/>
                          <a:ea typeface="TH Sarabun New"/>
                          <a:cs typeface="Angsana New" pitchFamily="18" charset="-34"/>
                        </a:rPr>
                        <a:t>-</a:t>
                      </a:r>
                      <a:r>
                        <a:rPr lang="th-TH" sz="2000" kern="50" dirty="0">
                          <a:latin typeface="Angsana New" pitchFamily="18" charset="-34"/>
                          <a:ea typeface="TH Sarabun New"/>
                          <a:cs typeface="Angsana New" pitchFamily="18" charset="-34"/>
                        </a:rPr>
                        <a:t>ระยะเวลาเฉลี่ย </a:t>
                      </a:r>
                      <a:endParaRPr lang="en-US" sz="2000" kern="50" dirty="0" smtClean="0">
                        <a:latin typeface="Angsana New" pitchFamily="18" charset="-34"/>
                        <a:ea typeface="TH Sarabun New"/>
                        <a:cs typeface="Angsana New" pitchFamily="18" charset="-34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Door </a:t>
                      </a:r>
                      <a:r>
                        <a:rPr lang="en-US" sz="2000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to needle time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kern="5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&lt;</a:t>
                      </a:r>
                      <a:r>
                        <a:rPr lang="en-US" sz="2000" kern="5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 30 min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NA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NA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NA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70 นาที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(2 ราย)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65 </a:t>
                      </a: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นาที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(2 ราย)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0%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0%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TH Sarabun New"/>
                          <a:cs typeface="Angsana New" pitchFamily="18" charset="-34"/>
                        </a:rPr>
                        <a:t>-</a:t>
                      </a:r>
                      <a:r>
                        <a:rPr lang="th-TH" sz="2000" kern="50" dirty="0" smtClean="0">
                          <a:latin typeface="Angsana New" pitchFamily="18" charset="-34"/>
                          <a:ea typeface="TH Sarabun New"/>
                          <a:cs typeface="Angsana New" pitchFamily="18" charset="-34"/>
                        </a:rPr>
                        <a:t>ระยะเวลาเฉลี่ย </a:t>
                      </a:r>
                      <a:endParaRPr lang="en-US" sz="2000" kern="50" dirty="0" smtClean="0">
                        <a:latin typeface="Angsana New" pitchFamily="18" charset="-34"/>
                        <a:ea typeface="TH Sarabun New"/>
                        <a:cs typeface="Angsana New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Door to refer</a:t>
                      </a:r>
                      <a:r>
                        <a:rPr lang="en-US" sz="2000" kern="50" baseline="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 time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kern="5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&lt;</a:t>
                      </a:r>
                      <a:r>
                        <a:rPr lang="en-US" sz="2000" kern="5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 30 min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th-TH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92.31%</a:t>
                      </a:r>
                      <a:endParaRPr lang="th-TH" sz="2000" dirty="0" smtClean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48.39%</a:t>
                      </a:r>
                      <a:endParaRPr lang="th-TH" sz="2000" dirty="0" smtClean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28.57%</a:t>
                      </a:r>
                      <a:endParaRPr lang="th-TH" sz="2000" dirty="0" smtClean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16.67%</a:t>
                      </a:r>
                      <a:endParaRPr lang="th-TH" sz="2000" dirty="0" smtClean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10.53%</a:t>
                      </a:r>
                      <a:endParaRPr lang="th-TH" sz="2000" dirty="0" smtClean="0"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0%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0%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Refer fast Track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th-TH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5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8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2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5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4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10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7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อัตราการเสียชีวิต</a:t>
                      </a: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 </a:t>
                      </a:r>
                      <a:r>
                        <a:rPr lang="th-TH" sz="2000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ขณะส่ง</a:t>
                      </a: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ต่อ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0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3.23%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1</a:t>
                      </a:r>
                      <a:r>
                        <a:rPr lang="th-TH" sz="2000" kern="50" baseline="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ราย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0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อัตราการเสียชีวิต</a:t>
                      </a: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 </a:t>
                      </a: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ในโรงพยาบาล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0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0</a:t>
                      </a:r>
                      <a:endParaRPr lang="en-US" sz="2000" kern="50" dirty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5.26</a:t>
                      </a: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%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1</a:t>
                      </a:r>
                      <a:r>
                        <a:rPr lang="th-TH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ราย</a:t>
                      </a:r>
                      <a:r>
                        <a:rPr lang="en-US" sz="2000" kern="50" dirty="0" smtClean="0">
                          <a:latin typeface="Angsana New" pitchFamily="18" charset="-34"/>
                          <a:ea typeface="SimSun"/>
                          <a:cs typeface="Angsana New" pitchFamily="18" charset="-34"/>
                        </a:rPr>
                        <a:t> ER</a:t>
                      </a:r>
                      <a:endParaRPr lang="th-TH" sz="2000" kern="50" dirty="0" smtClean="0">
                        <a:latin typeface="Angsana New" pitchFamily="18" charset="-34"/>
                        <a:ea typeface="SimSun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3.33%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</a:t>
                      </a:r>
                      <a:r>
                        <a:rPr lang="en-US" sz="20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 </a:t>
                      </a:r>
                      <a:r>
                        <a:rPr lang="th-TH" sz="20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ราย </a:t>
                      </a:r>
                      <a:r>
                        <a:rPr lang="en-US" sz="11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WARD</a:t>
                      </a:r>
                      <a:endParaRPr lang="en-US" sz="11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6.66%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r>
                        <a:rPr lang="th-TH" sz="20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ราย</a:t>
                      </a:r>
                      <a:r>
                        <a:rPr lang="en-US" sz="20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ER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0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753744"/>
              </p:ext>
            </p:extLst>
          </p:nvPr>
        </p:nvGraphicFramePr>
        <p:xfrm>
          <a:off x="251520" y="1631661"/>
          <a:ext cx="871296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กราฟแสดงตัวชี้วัด 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751483"/>
              </p:ext>
            </p:extLst>
          </p:nvPr>
        </p:nvGraphicFramePr>
        <p:xfrm>
          <a:off x="251521" y="1080654"/>
          <a:ext cx="8784976" cy="5536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2280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1.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ในปี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61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และ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62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พบว่าอัตราการมาโรงพยาบาลของผู้ป่วยที่มีอาการเจ็บแน่นอกในภาวะฉุกเฉิน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ACS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ยังไม่ถึงเป้าหมาย ได้มีการให้สุขศึกษาและความรู้ในคลินิกโรคเรื้อรังเกี่ยวกับภาวะฉุกเฉินที่ควรมาโรงพยาบาลทันที จัดอบรมในเวทีการอบรมให้ความรู้ในชุมชนในเรื่องภาวะฉุกเฉินโรคหัวใจ การให้บริการการแพทย์ฉุกเฉิน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1669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ในการออกรับบริการ  และในปี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63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เราได้เพิ่มเติมการติด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sticker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อาการฉุกเฉินที่ควรมาโรงพยาบาลทันทีในกลุ่มโรคประจำตัว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DM HT IHD  </a:t>
                      </a:r>
                      <a:r>
                        <a:rPr lang="th-TH" sz="24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ทำให้ ผลการดำเนินการมีแนวโน้มที่ดีขึ้น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</a:tr>
              <a:tr h="1915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2.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ผู้ป่วย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ACS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ได้รับการทำ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EKG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เพื่อการวินิจฉัยได้รวดเร็วขึ้น ในปี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61 62 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แนวทางการวินิจฉัยโรค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ACS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เราได้จัดทำ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STANDING ORDER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สำหรับการดูแลผู้ป่วย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ACS 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พยาบาล สามารถทำ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EKG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ก่อนรายงานแพทย์ได้เพื่อการวินิจฉัยที่รวดเร็วทันเวลาขึ้น ในปี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63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เราได้ปรับปรุงแนวทางการคัดกรองผู้ป่วยที่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OPD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เมื่อพบอาการที่เข้าข่าย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ACS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ส่งมาทำ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EKG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ที่ห้องฉุกเฉินได้ในทันที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</a:tr>
              <a:tr h="1329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3.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ผู้ป่วย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ACS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ได้รับการส่งต่อในระบบ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FAST  TRACK  </a:t>
                      </a:r>
                      <a:r>
                        <a:rPr lang="th-TH" sz="2400" kern="1200" dirty="0" smtClean="0">
                          <a:solidFill>
                            <a:schemeClr val="dk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ในภาวะฉุกเฉินได้ทันท่วงที ผู้ป่วยได้รับการดูแลก่อนส่งต่อและในขณะส่งต่อได้อย่างปลอดภัย ไม่มีผู้ป่วยเสียชีวิตขณะส่งต่อไปยังโรงพยาบาลปลายทาง 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742946" y="263238"/>
            <a:ext cx="7554191" cy="595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ผลการดำเนินงาน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37959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5536" y="114613"/>
            <a:ext cx="8496943" cy="769441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4" y="114613"/>
            <a:ext cx="8136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33CC"/>
                </a:solidFill>
                <a:latin typeface="Angsana New" pitchFamily="18" charset="-34"/>
                <a:ea typeface="Tahoma" pitchFamily="34" charset="0"/>
              </a:rPr>
              <a:t>แผนการพัฒนาคุณภาพ โอกาสพัฒนา</a:t>
            </a:r>
            <a:endParaRPr lang="th-TH" sz="4800" b="1" dirty="0">
              <a:solidFill>
                <a:srgbClr val="0033CC"/>
              </a:solidFill>
              <a:latin typeface="Angsana New" pitchFamily="18" charset="-34"/>
              <a:ea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857233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000" dirty="0">
              <a:solidFill>
                <a:srgbClr val="0033CC"/>
              </a:solidFill>
              <a:cs typeface="+mj-cs"/>
            </a:endParaRPr>
          </a:p>
          <a:p>
            <a:endParaRPr lang="th-TH" sz="2000" dirty="0">
              <a:cs typeface="+mj-cs"/>
            </a:endParaRPr>
          </a:p>
          <a:p>
            <a:endParaRPr lang="th-TH" sz="2000" dirty="0"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8025" y="928671"/>
            <a:ext cx="58400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endParaRPr lang="th-TH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endParaRPr lang="th-TH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endParaRPr lang="th-TH" sz="2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+mj-cs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+mj-cs"/>
            </a:endParaRPr>
          </a:p>
          <a:p>
            <a:r>
              <a:rPr lang="th-TH" sz="2400" b="1" dirty="0">
                <a:latin typeface="Tahoma" pitchFamily="34" charset="0"/>
                <a:ea typeface="Tahoma" pitchFamily="34" charset="0"/>
                <a:cs typeface="+mj-cs"/>
              </a:rPr>
              <a:t> </a:t>
            </a:r>
            <a:endParaRPr lang="en-US" sz="2400" b="1" dirty="0">
              <a:latin typeface="Tahoma" pitchFamily="34" charset="0"/>
              <a:ea typeface="Tahoma" pitchFamily="34" charset="0"/>
              <a:cs typeface="+mj-cs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+mj-cs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+mj-cs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68120"/>
              </p:ext>
            </p:extLst>
          </p:nvPr>
        </p:nvGraphicFramePr>
        <p:xfrm>
          <a:off x="467545" y="1108364"/>
          <a:ext cx="8424936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5237018">
                <a:tc>
                  <a:txBody>
                    <a:bodyPr/>
                    <a:lstStyle/>
                    <a:p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1.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วางแผนจัดทำโครงการ หัวใจติดไซเรน เพื่อให้ความรู้แก่กลุ่มผู้นำสุขภาพในพื้นที่ อ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.</a:t>
                      </a:r>
                      <a:r>
                        <a:rPr lang="th-TH" sz="3200" b="1" kern="1200" dirty="0" err="1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บ้านธิ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ให้ครอบคลุมทั้ง 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 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ตำบล ในเรื่องการเข้าถึงบริการได้ทันท่วงทีเมื่อเกิดภาวะฉุกเฉินทางโรคหัวใจ 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ACS </a:t>
                      </a:r>
                    </a:p>
                    <a:p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2.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ประชาสัมพันธ์ระบบให้บริการการแพทย์ฉุกเฉิน 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1669 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เพื่อให้ ผู้ป่วยที่ไม่มีรถมาโรงพยาบาล และอยู่ในพื้นที่ห่างไกล และบุตรหลานไม่อยู่ไปทำงาน หรืออยู่ต่างถิ่น เพื่อให้ผู้ป่วยได้รับการช่วยเหลือได้รวดเร็วทันต่อเวลา และได้รับความปลอดภัยจากภาวะฉุกเฉิน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3.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สามารถให้ 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SK 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ใน รพ. ได้ทั้งใน และนอกเวลาราชการ ตลอด  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24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ชม. 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  <a:p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4.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ระยะเวลาเฉลี่ย 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Door to refer time  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ที่มีแนวโน้มนานขึ้น เกิดจากกระบวนการ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consult 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โดยเฉพาะใน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case EKG 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ไม่ชัดที่ต้องปรึกษาผ่าน ทั้งโรงพยาบาล ลำพูน นคร</a:t>
                      </a:r>
                      <a:r>
                        <a:rPr lang="th-TH" sz="3200" b="1" kern="1200" dirty="0" err="1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พิงค์</a:t>
                      </a:r>
                      <a:r>
                        <a:rPr lang="th-TH" sz="3200" b="1" kern="1200" dirty="0" smtClean="0">
                          <a:solidFill>
                            <a:schemeClr val="lt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และ โรงพยาบาลมหาราช</a:t>
                      </a:r>
                      <a:endParaRPr lang="en-US" sz="3200" b="1" kern="1200" dirty="0">
                        <a:solidFill>
                          <a:schemeClr val="lt1"/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3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655762"/>
          </a:xfrm>
        </p:spPr>
        <p:txBody>
          <a:bodyPr/>
          <a:lstStyle/>
          <a:p>
            <a:pPr algn="ctr" eaLnBrk="1" hangingPunct="1"/>
            <a:r>
              <a:rPr lang="en-GB" b="1" dirty="0" smtClean="0"/>
              <a:t>Clinical </a:t>
            </a:r>
            <a:r>
              <a:rPr lang="en-GB" sz="4400" b="1" dirty="0" smtClean="0"/>
              <a:t>Quality</a:t>
            </a:r>
            <a:r>
              <a:rPr lang="en-GB" b="1" dirty="0" smtClean="0"/>
              <a:t> Summary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892480" cy="175260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th-TH" sz="13800" b="1" dirty="0" smtClean="0">
                <a:solidFill>
                  <a:schemeClr val="tx1"/>
                </a:solidFill>
              </a:rPr>
              <a:t>วัณโรค</a:t>
            </a:r>
            <a:endParaRPr lang="en-GB" sz="13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73079808"/>
              </p:ext>
            </p:extLst>
          </p:nvPr>
        </p:nvGraphicFramePr>
        <p:xfrm>
          <a:off x="775004" y="1571253"/>
          <a:ext cx="517216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5786447" y="1439482"/>
            <a:ext cx="2000263" cy="423196"/>
            <a:chOff x="3827220" y="34935"/>
            <a:chExt cx="1105551" cy="31475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3827220" y="34935"/>
              <a:ext cx="1105551" cy="314751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866704" y="79899"/>
              <a:ext cx="1026584" cy="2034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dirty="0">
                  <a:solidFill>
                    <a:prstClr val="black"/>
                  </a:solidFill>
                </a:rPr>
                <a:t>Patient  path way</a:t>
              </a:r>
              <a:r>
                <a:rPr lang="th-TH" sz="1100" dirty="0">
                  <a:solidFill>
                    <a:prstClr val="black"/>
                  </a:solidFill>
                </a:rPr>
                <a:t>   เชิงรุก เชิงรับ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</p:grp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641748" y="1263651"/>
            <a:ext cx="107275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AIM</a:t>
            </a:r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1821657" y="1285876"/>
            <a:ext cx="152638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PRIMARY DRIVERS</a:t>
            </a: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3636169" y="1285876"/>
            <a:ext cx="172164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SECONDARY DRIVERS</a:t>
            </a: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6480573" y="979488"/>
            <a:ext cx="284440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GB" altLang="en-US" sz="1600" dirty="0">
                <a:solidFill>
                  <a:srgbClr val="000000"/>
                </a:solidFill>
                <a:cs typeface="Arial" pitchFamily="34" charset="0"/>
              </a:rPr>
              <a:t>Change idea/Intervention</a:t>
            </a:r>
          </a:p>
        </p:txBody>
      </p:sp>
      <p:grpSp>
        <p:nvGrpSpPr>
          <p:cNvPr id="10" name="Group 31"/>
          <p:cNvGrpSpPr/>
          <p:nvPr/>
        </p:nvGrpSpPr>
        <p:grpSpPr>
          <a:xfrm>
            <a:off x="7807120" y="1571626"/>
            <a:ext cx="1238360" cy="790258"/>
            <a:chOff x="3660720" y="4882"/>
            <a:chExt cx="1287259" cy="48561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3" name="Rounded Rectangle 32"/>
            <p:cNvSpPr/>
            <p:nvPr/>
          </p:nvSpPr>
          <p:spPr>
            <a:xfrm>
              <a:off x="3660720" y="74255"/>
              <a:ext cx="1287259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752667" y="4882"/>
              <a:ext cx="1114860" cy="4856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Clinical risk groups - Verbal Screening-risk population</a:t>
              </a:r>
              <a:endParaRPr lang="en-GB" sz="1000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143000" y="285750"/>
            <a:ext cx="7109222" cy="693738"/>
          </a:xfrm>
          <a:prstGeom prst="roundRect">
            <a:avLst>
              <a:gd name="adj" fmla="val 29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12" tIns="45456" rIns="90912" bIns="454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prstClr val="white"/>
                </a:solidFill>
              </a:rPr>
              <a:t>Driver Diagram</a:t>
            </a:r>
            <a:r>
              <a:rPr lang="th-TH" sz="2800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 For TB</a:t>
            </a:r>
            <a:endParaRPr lang="en-GB" sz="2800" dirty="0">
              <a:solidFill>
                <a:prstClr val="white"/>
              </a:solidFill>
            </a:endParaRPr>
          </a:p>
        </p:txBody>
      </p:sp>
      <p:cxnSp>
        <p:nvCxnSpPr>
          <p:cNvPr id="102" name="Straight Connector 35"/>
          <p:cNvCxnSpPr/>
          <p:nvPr/>
        </p:nvCxnSpPr>
        <p:spPr>
          <a:xfrm>
            <a:off x="1714500" y="4143375"/>
            <a:ext cx="214313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34"/>
          <p:cNvGrpSpPr/>
          <p:nvPr/>
        </p:nvGrpSpPr>
        <p:grpSpPr>
          <a:xfrm>
            <a:off x="6429389" y="5517234"/>
            <a:ext cx="1428760" cy="271503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4" name="Rounded Rectangle 36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3875978" y="74255"/>
              <a:ext cx="1267755" cy="3368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Empowerment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72" name="Rounded Rectangle 4"/>
          <p:cNvSpPr/>
          <p:nvPr/>
        </p:nvSpPr>
        <p:spPr>
          <a:xfrm>
            <a:off x="5850732" y="2362201"/>
            <a:ext cx="2436019" cy="384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715" tIns="5715" rIns="5715" bIns="5715" spcCol="1270" anchor="ctr"/>
          <a:lstStyle/>
          <a:p>
            <a:pPr algn="ctr" defTabSz="397707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TB Manager </a:t>
            </a:r>
            <a:r>
              <a:rPr lang="th-TH" sz="1200" dirty="0">
                <a:solidFill>
                  <a:prstClr val="black"/>
                </a:solidFill>
              </a:rPr>
              <a:t>กำกับดูแลติดตามผลการรักษา</a:t>
            </a:r>
            <a:endParaRPr lang="en-GB" sz="1200" dirty="0">
              <a:solidFill>
                <a:prstClr val="black"/>
              </a:solidFill>
            </a:endParaRPr>
          </a:p>
        </p:txBody>
      </p:sp>
      <p:grpSp>
        <p:nvGrpSpPr>
          <p:cNvPr id="73" name="Group 31"/>
          <p:cNvGrpSpPr/>
          <p:nvPr/>
        </p:nvGrpSpPr>
        <p:grpSpPr>
          <a:xfrm>
            <a:off x="5797578" y="2835797"/>
            <a:ext cx="2009542" cy="717904"/>
            <a:chOff x="3739598" y="-575617"/>
            <a:chExt cx="2236000" cy="74651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4" name="Rounded Rectangle 32"/>
            <p:cNvSpPr/>
            <p:nvPr/>
          </p:nvSpPr>
          <p:spPr>
            <a:xfrm>
              <a:off x="3739598" y="-161815"/>
              <a:ext cx="2236000" cy="332715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Patient </a:t>
              </a:r>
              <a:r>
                <a:rPr lang="en-US" sz="1200" dirty="0" err="1">
                  <a:solidFill>
                    <a:schemeClr val="tx1"/>
                  </a:solidFill>
                </a:rPr>
                <a:t>centred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appoach</a:t>
              </a:r>
              <a:endParaRPr lang="th-TH" sz="1200" dirty="0">
                <a:solidFill>
                  <a:schemeClr val="tx1"/>
                </a:solidFill>
              </a:endParaRPr>
            </a:p>
          </p:txBody>
        </p:sp>
        <p:sp>
          <p:nvSpPr>
            <p:cNvPr id="75" name="Rounded Rectangle 4"/>
            <p:cNvSpPr/>
            <p:nvPr/>
          </p:nvSpPr>
          <p:spPr>
            <a:xfrm>
              <a:off x="3878337" y="-575617"/>
              <a:ext cx="1995064" cy="368472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715" tIns="5715" rIns="5715" bIns="5715" spcCol="1270" anchor="ctr"/>
            <a:lstStyle/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TB infection control</a:t>
              </a:r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Group 31"/>
          <p:cNvGrpSpPr/>
          <p:nvPr/>
        </p:nvGrpSpPr>
        <p:grpSpPr>
          <a:xfrm>
            <a:off x="6126915" y="4286256"/>
            <a:ext cx="2731366" cy="715163"/>
            <a:chOff x="3827219" y="74255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8" name="Rounded Rectangle 32"/>
            <p:cNvSpPr/>
            <p:nvPr/>
          </p:nvSpPr>
          <p:spPr>
            <a:xfrm>
              <a:off x="3827219" y="74255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ounded Rectangle 4"/>
            <p:cNvSpPr/>
            <p:nvPr/>
          </p:nvSpPr>
          <p:spPr>
            <a:xfrm>
              <a:off x="3855662" y="133718"/>
              <a:ext cx="1281950" cy="297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200" dirty="0">
                  <a:solidFill>
                    <a:prstClr val="black"/>
                  </a:solidFill>
                </a:rPr>
                <a:t>มีระบบประสานส่งตอ </a:t>
              </a:r>
              <a:r>
                <a:rPr lang="en-US" sz="1200" dirty="0">
                  <a:solidFill>
                    <a:prstClr val="black"/>
                  </a:solidFill>
                </a:rPr>
                <a:t> case </a:t>
              </a:r>
              <a:r>
                <a:rPr lang="th-TH" sz="1200" dirty="0">
                  <a:solidFill>
                    <a:prstClr val="black"/>
                  </a:solidFill>
                </a:rPr>
                <a:t> ดูแล</a:t>
              </a:r>
              <a:r>
                <a:rPr lang="th-TH" sz="1200" dirty="0" err="1">
                  <a:solidFill>
                    <a:prstClr val="black"/>
                  </a:solidFill>
                </a:rPr>
                <a:t>แบบสห</a:t>
              </a:r>
              <a:r>
                <a:rPr lang="th-TH" sz="1200" dirty="0">
                  <a:solidFill>
                    <a:prstClr val="black"/>
                  </a:solidFill>
                </a:rPr>
                <a:t>วิชาชีพและเครือข่าย  </a:t>
              </a:r>
              <a:r>
                <a:rPr lang="en-US" sz="1200" dirty="0">
                  <a:solidFill>
                    <a:prstClr val="black"/>
                  </a:solidFill>
                </a:rPr>
                <a:t>home visit </a:t>
              </a:r>
              <a:r>
                <a:rPr lang="th-TH" sz="1200" dirty="0">
                  <a:solidFill>
                    <a:prstClr val="black"/>
                  </a:solidFill>
                </a:rPr>
                <a:t>เฝ้าระวังและกำกับติดตามประเมินผล</a:t>
              </a:r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Group 31"/>
          <p:cNvGrpSpPr/>
          <p:nvPr/>
        </p:nvGrpSpPr>
        <p:grpSpPr>
          <a:xfrm>
            <a:off x="6095789" y="3553701"/>
            <a:ext cx="2246371" cy="591262"/>
            <a:chOff x="3827219" y="74255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6" name="Rounded Rectangle 32"/>
            <p:cNvSpPr/>
            <p:nvPr/>
          </p:nvSpPr>
          <p:spPr>
            <a:xfrm>
              <a:off x="3827219" y="74255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Rounded Rectangle 4"/>
            <p:cNvSpPr/>
            <p:nvPr/>
          </p:nvSpPr>
          <p:spPr>
            <a:xfrm>
              <a:off x="4008799" y="133718"/>
              <a:ext cx="1128813" cy="2416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th-TH" sz="1050" dirty="0">
                  <a:solidFill>
                    <a:prstClr val="black"/>
                  </a:solidFill>
                </a:rPr>
                <a:t>มีและใช้แบบประเมินความเสี่ยง ต่อการเสียชีวิต  หากก </a:t>
              </a:r>
              <a:r>
                <a:rPr lang="en-US" sz="1050" dirty="0">
                  <a:solidFill>
                    <a:prstClr val="black"/>
                  </a:solidFill>
                </a:rPr>
                <a:t>Score </a:t>
              </a:r>
              <a:r>
                <a:rPr lang="th-TH" sz="1050" dirty="0">
                  <a:solidFill>
                    <a:prstClr val="black"/>
                  </a:solidFill>
                </a:rPr>
                <a:t>รวม 3-4 ข้อ พิจารณา </a:t>
              </a:r>
              <a:r>
                <a:rPr lang="en-US" sz="1050" dirty="0">
                  <a:solidFill>
                    <a:prstClr val="black"/>
                  </a:solidFill>
                </a:rPr>
                <a:t>admit </a:t>
              </a:r>
              <a:r>
                <a:rPr lang="th-TH" sz="1050" dirty="0">
                  <a:solidFill>
                    <a:prstClr val="black"/>
                  </a:solidFill>
                </a:rPr>
                <a:t>หรือ </a:t>
              </a:r>
              <a:r>
                <a:rPr lang="en-US" sz="1050" dirty="0">
                  <a:solidFill>
                    <a:prstClr val="black"/>
                  </a:solidFill>
                </a:rPr>
                <a:t>close monitor</a:t>
              </a:r>
              <a:endParaRPr lang="en-GB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Group 31"/>
          <p:cNvGrpSpPr/>
          <p:nvPr/>
        </p:nvGrpSpPr>
        <p:grpSpPr>
          <a:xfrm>
            <a:off x="6072199" y="5851974"/>
            <a:ext cx="1785950" cy="470012"/>
            <a:chOff x="3827219" y="74255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9" name="Rounded Rectangle 32"/>
            <p:cNvSpPr/>
            <p:nvPr/>
          </p:nvSpPr>
          <p:spPr>
            <a:xfrm>
              <a:off x="3827219" y="74255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Rounded Rectangle 4"/>
            <p:cNvSpPr/>
            <p:nvPr/>
          </p:nvSpPr>
          <p:spPr>
            <a:xfrm>
              <a:off x="3827219" y="115341"/>
              <a:ext cx="1281950" cy="297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>
                  <a:solidFill>
                    <a:prstClr val="black"/>
                  </a:solidFill>
                </a:rPr>
                <a:t>Mobile DOT</a:t>
              </a:r>
            </a:p>
          </p:txBody>
        </p:sp>
      </p:grpSp>
      <p:sp>
        <p:nvSpPr>
          <p:cNvPr id="93" name="Rounded Rectangle 4"/>
          <p:cNvSpPr/>
          <p:nvPr/>
        </p:nvSpPr>
        <p:spPr>
          <a:xfrm>
            <a:off x="5844779" y="1973263"/>
            <a:ext cx="1628775" cy="246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715" tIns="5715" rIns="5715" bIns="5715" spcCol="1270" anchor="ctr"/>
          <a:lstStyle/>
          <a:p>
            <a:pPr algn="ctr" defTabSz="397707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th-TH" sz="1200" dirty="0">
                <a:solidFill>
                  <a:schemeClr val="tx1"/>
                </a:solidFill>
              </a:rPr>
              <a:t>เฝ้าระวัง </a:t>
            </a:r>
            <a:r>
              <a:rPr lang="en-US" sz="1200" dirty="0">
                <a:solidFill>
                  <a:schemeClr val="tx1"/>
                </a:solidFill>
              </a:rPr>
              <a:t>ADR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82" name="Straight Connector 35"/>
          <p:cNvCxnSpPr/>
          <p:nvPr/>
        </p:nvCxnSpPr>
        <p:spPr>
          <a:xfrm>
            <a:off x="5107781" y="1860550"/>
            <a:ext cx="642938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35"/>
          <p:cNvCxnSpPr/>
          <p:nvPr/>
        </p:nvCxnSpPr>
        <p:spPr>
          <a:xfrm>
            <a:off x="5357813" y="4784726"/>
            <a:ext cx="964406" cy="9302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35"/>
          <p:cNvCxnSpPr/>
          <p:nvPr/>
        </p:nvCxnSpPr>
        <p:spPr>
          <a:xfrm>
            <a:off x="5357813" y="4786313"/>
            <a:ext cx="1000125" cy="43021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35"/>
          <p:cNvCxnSpPr/>
          <p:nvPr/>
        </p:nvCxnSpPr>
        <p:spPr>
          <a:xfrm flipV="1">
            <a:off x="5168504" y="2746375"/>
            <a:ext cx="607219" cy="1778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35"/>
          <p:cNvCxnSpPr/>
          <p:nvPr/>
        </p:nvCxnSpPr>
        <p:spPr>
          <a:xfrm>
            <a:off x="5357813" y="4643439"/>
            <a:ext cx="1000125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35"/>
          <p:cNvCxnSpPr/>
          <p:nvPr/>
        </p:nvCxnSpPr>
        <p:spPr>
          <a:xfrm flipH="1" flipV="1">
            <a:off x="5168504" y="5564189"/>
            <a:ext cx="688181" cy="8667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35"/>
          <p:cNvCxnSpPr/>
          <p:nvPr/>
        </p:nvCxnSpPr>
        <p:spPr>
          <a:xfrm>
            <a:off x="5857875" y="6429375"/>
            <a:ext cx="428625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35"/>
          <p:cNvCxnSpPr>
            <a:endCxn id="89" idx="1"/>
          </p:cNvCxnSpPr>
          <p:nvPr/>
        </p:nvCxnSpPr>
        <p:spPr>
          <a:xfrm>
            <a:off x="5168504" y="5516563"/>
            <a:ext cx="903684" cy="56991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0803" y="5187950"/>
            <a:ext cx="164187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1.</a:t>
            </a:r>
            <a:r>
              <a:rPr lang="th-TH" sz="1200" dirty="0"/>
              <a:t>ร้อยละของกลุ่มเสี่ยงได้รับการคัดกรอง </a:t>
            </a:r>
            <a:r>
              <a:rPr lang="en-US" sz="1200" dirty="0"/>
              <a:t>100%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2.</a:t>
            </a:r>
            <a:r>
              <a:rPr lang="th-TH" sz="1200" dirty="0"/>
              <a:t>อัตราการเสียชีวิต ≤</a:t>
            </a:r>
            <a:r>
              <a:rPr lang="en-US" sz="1200" dirty="0"/>
              <a:t>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3.Success rate ≥85%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4.</a:t>
            </a:r>
            <a:r>
              <a:rPr lang="th-TH" sz="1200" dirty="0"/>
              <a:t>อัตราการเกิด </a:t>
            </a:r>
            <a:endParaRPr lang="en-US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 drug induce  hepatitis 0%</a:t>
            </a:r>
            <a:endParaRPr lang="th-TH" sz="1200" dirty="0"/>
          </a:p>
        </p:txBody>
      </p:sp>
      <p:cxnSp>
        <p:nvCxnSpPr>
          <p:cNvPr id="64" name="Straight Connector 35"/>
          <p:cNvCxnSpPr/>
          <p:nvPr/>
        </p:nvCxnSpPr>
        <p:spPr>
          <a:xfrm flipV="1">
            <a:off x="5168504" y="2219325"/>
            <a:ext cx="647700" cy="61595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578" y="3203576"/>
            <a:ext cx="652463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124201"/>
            <a:ext cx="652463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04" y="3349625"/>
            <a:ext cx="6477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47173" y="6429375"/>
            <a:ext cx="195500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TB Daily packet dose</a:t>
            </a:r>
            <a:endParaRPr lang="th-TH" sz="1200" dirty="0">
              <a:latin typeface="+mn-lt"/>
              <a:cs typeface="+mn-cs"/>
            </a:endParaRPr>
          </a:p>
        </p:txBody>
      </p:sp>
      <p:pic>
        <p:nvPicPr>
          <p:cNvPr id="4128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22" y="3670300"/>
            <a:ext cx="970359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19" y="5054600"/>
            <a:ext cx="147518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1273" y="693"/>
            <a:ext cx="8881529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431273" y="119063"/>
            <a:ext cx="8355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th-TH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Process Flowchart </a:t>
            </a:r>
            <a:r>
              <a:rPr lang="th-TH" altLang="th-TH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ของการดูแลผู้ป่วยโรควัณโรค</a:t>
            </a:r>
          </a:p>
        </p:txBody>
      </p:sp>
      <p:grpSp>
        <p:nvGrpSpPr>
          <p:cNvPr id="5" name="ตัวยึดเนื้อหา 12"/>
          <p:cNvGrpSpPr>
            <a:grpSpLocks noGrp="1"/>
          </p:cNvGrpSpPr>
          <p:nvPr/>
        </p:nvGrpSpPr>
        <p:grpSpPr>
          <a:xfrm>
            <a:off x="3149674" y="634010"/>
            <a:ext cx="5822048" cy="5289511"/>
            <a:chOff x="304800" y="1388029"/>
            <a:chExt cx="11744583" cy="4781168"/>
          </a:xfrm>
          <a:noFill/>
        </p:grpSpPr>
        <p:sp>
          <p:nvSpPr>
            <p:cNvPr id="6" name="สี่เหลี่ยมมุมมน 13"/>
            <p:cNvSpPr/>
            <p:nvPr/>
          </p:nvSpPr>
          <p:spPr>
            <a:xfrm>
              <a:off x="5356749" y="1388029"/>
              <a:ext cx="1413302" cy="529988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ผู้ป่วย</a:t>
              </a:r>
            </a:p>
          </p:txBody>
        </p:sp>
        <p:sp>
          <p:nvSpPr>
            <p:cNvPr id="13" name="วงรี 12"/>
            <p:cNvSpPr/>
            <p:nvPr/>
          </p:nvSpPr>
          <p:spPr>
            <a:xfrm>
              <a:off x="3882487" y="2316940"/>
              <a:ext cx="3919783" cy="9086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ขึ้นทะเบียน </a:t>
              </a:r>
              <a:r>
                <a:rPr lang="en-US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TB</a:t>
              </a:r>
              <a:endPara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14" name="วงรี 13"/>
            <p:cNvSpPr/>
            <p:nvPr/>
          </p:nvSpPr>
          <p:spPr>
            <a:xfrm>
              <a:off x="8592506" y="2085491"/>
              <a:ext cx="3456877" cy="8504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LAB        VCT LFT Cr  CBC DTX OR FBS</a:t>
              </a:r>
              <a:endParaRPr lang="th-TH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941683" y="4411041"/>
              <a:ext cx="1719702" cy="4341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ไม่ดื้อยา </a:t>
              </a: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5435755" y="5186067"/>
              <a:ext cx="1796200" cy="30296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เปลี่ยนสูตรยา</a:t>
              </a: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9074926" y="5186067"/>
              <a:ext cx="2601448" cy="302963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สูตรยาเดิม</a:t>
              </a:r>
            </a:p>
          </p:txBody>
        </p:sp>
        <p:sp>
          <p:nvSpPr>
            <p:cNvPr id="21" name="สี่เหลี่ยมมุมมน 26"/>
            <p:cNvSpPr/>
            <p:nvPr/>
          </p:nvSpPr>
          <p:spPr>
            <a:xfrm>
              <a:off x="5007493" y="5834869"/>
              <a:ext cx="3455526" cy="334328"/>
            </a:xfrm>
            <a:prstGeom prst="round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ปฏิบัติตามแนวทาง </a:t>
              </a:r>
              <a:r>
                <a:rPr lang="en-US" sz="1800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D/C</a:t>
              </a:r>
              <a:endParaRPr lang="th-TH" sz="18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cxnSp>
          <p:nvCxnSpPr>
            <p:cNvPr id="23" name="ลูกศรเชื่อมต่อแบบตรง 22"/>
            <p:cNvCxnSpPr/>
            <p:nvPr/>
          </p:nvCxnSpPr>
          <p:spPr>
            <a:xfrm>
              <a:off x="6063401" y="1918017"/>
              <a:ext cx="0" cy="398924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ลูกศรเชื่อมต่อแบบตรง 23"/>
            <p:cNvCxnSpPr/>
            <p:nvPr/>
          </p:nvCxnSpPr>
          <p:spPr>
            <a:xfrm flipH="1">
              <a:off x="1490342" y="2724379"/>
              <a:ext cx="2392144" cy="178808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ลูกศรเชื่อมต่อแบบตรง 26"/>
            <p:cNvCxnSpPr/>
            <p:nvPr/>
          </p:nvCxnSpPr>
          <p:spPr>
            <a:xfrm>
              <a:off x="6517694" y="4192809"/>
              <a:ext cx="2" cy="193708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ลูกศรเชื่อมต่อแบบตรง 28"/>
            <p:cNvCxnSpPr/>
            <p:nvPr/>
          </p:nvCxnSpPr>
          <p:spPr>
            <a:xfrm>
              <a:off x="6393780" y="4845219"/>
              <a:ext cx="0" cy="340848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ลูกศรเชื่อมต่อแบบตรง 29"/>
            <p:cNvCxnSpPr/>
            <p:nvPr/>
          </p:nvCxnSpPr>
          <p:spPr>
            <a:xfrm>
              <a:off x="6383325" y="5566539"/>
              <a:ext cx="0" cy="268330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ลูกศรเชื่อมต่อแบบตรง 30"/>
            <p:cNvCxnSpPr/>
            <p:nvPr/>
          </p:nvCxnSpPr>
          <p:spPr>
            <a:xfrm flipH="1" flipV="1">
              <a:off x="3656022" y="5337548"/>
              <a:ext cx="1351471" cy="606846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55"/>
            <p:cNvSpPr/>
            <p:nvPr/>
          </p:nvSpPr>
          <p:spPr>
            <a:xfrm>
              <a:off x="2540000" y="3269826"/>
              <a:ext cx="2816749" cy="110827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ให้ความรู้เรื่องโรค การรักษา การดูแลตนเอง การกลับไปอยู่บ้าน </a:t>
              </a:r>
              <a:endParaRPr lang="en-US" sz="16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36" name="Rounded Rectangle 57"/>
            <p:cNvSpPr/>
            <p:nvPr/>
          </p:nvSpPr>
          <p:spPr>
            <a:xfrm>
              <a:off x="304800" y="3068510"/>
              <a:ext cx="2004555" cy="89745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คัดกรองผู้สัมผัสร่วมบ้าน                      (คัดกรองกลุ่มเสี่ยง)</a:t>
              </a:r>
              <a:endParaRPr lang="en-US" sz="14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37" name="Rounded Rectangle 59"/>
            <p:cNvSpPr/>
            <p:nvPr/>
          </p:nvSpPr>
          <p:spPr>
            <a:xfrm>
              <a:off x="5683883" y="3381547"/>
              <a:ext cx="2393524" cy="811262"/>
            </a:xfrm>
            <a:prstGeom prst="round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ส่งเสมหะเพาะเชื้อ และ </a:t>
              </a:r>
              <a:r>
                <a:rPr lang="en-US" sz="18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drug sense test</a:t>
              </a:r>
            </a:p>
          </p:txBody>
        </p:sp>
        <p:cxnSp>
          <p:nvCxnSpPr>
            <p:cNvPr id="40" name="ลูกศรเชื่อมต่อแบบตรง 40"/>
            <p:cNvCxnSpPr/>
            <p:nvPr/>
          </p:nvCxnSpPr>
          <p:spPr>
            <a:xfrm flipV="1">
              <a:off x="7802270" y="2724378"/>
              <a:ext cx="790235" cy="1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ลูกศรเชื่อมต่อแบบตรง 52"/>
            <p:cNvCxnSpPr/>
            <p:nvPr/>
          </p:nvCxnSpPr>
          <p:spPr>
            <a:xfrm flipH="1">
              <a:off x="6661386" y="3147522"/>
              <a:ext cx="5577" cy="24460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ลูกศรเชื่อมต่อแบบตรง 52"/>
            <p:cNvCxnSpPr/>
            <p:nvPr/>
          </p:nvCxnSpPr>
          <p:spPr>
            <a:xfrm flipH="1">
              <a:off x="8605382" y="5535141"/>
              <a:ext cx="996118" cy="466891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ลูกศรเชื่อมต่อแบบตรง 66"/>
            <p:cNvCxnSpPr/>
            <p:nvPr/>
          </p:nvCxnSpPr>
          <p:spPr>
            <a:xfrm>
              <a:off x="7381143" y="4192809"/>
              <a:ext cx="0" cy="218230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ลูกศรเชื่อมต่อแบบตรง 52"/>
          <p:cNvCxnSpPr/>
          <p:nvPr/>
        </p:nvCxnSpPr>
        <p:spPr>
          <a:xfrm>
            <a:off x="7264004" y="4648201"/>
            <a:ext cx="217884" cy="212725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ลูกศรเชื่อมต่อแบบตรง 52"/>
          <p:cNvCxnSpPr/>
          <p:nvPr/>
        </p:nvCxnSpPr>
        <p:spPr>
          <a:xfrm flipH="1">
            <a:off x="4811316" y="2330451"/>
            <a:ext cx="121444" cy="339725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ตัวยึดเนื้อหา 12"/>
          <p:cNvGrpSpPr>
            <a:grpSpLocks noGrp="1"/>
          </p:cNvGrpSpPr>
          <p:nvPr/>
        </p:nvGrpSpPr>
        <p:grpSpPr>
          <a:xfrm>
            <a:off x="191312" y="698888"/>
            <a:ext cx="2785888" cy="5375122"/>
            <a:chOff x="9459" y="1402516"/>
            <a:chExt cx="11562625" cy="4858551"/>
          </a:xfrm>
          <a:noFill/>
        </p:grpSpPr>
        <p:sp>
          <p:nvSpPr>
            <p:cNvPr id="78" name="สี่เหลี่ยมมุมมน 13"/>
            <p:cNvSpPr/>
            <p:nvPr/>
          </p:nvSpPr>
          <p:spPr>
            <a:xfrm>
              <a:off x="3583556" y="1402516"/>
              <a:ext cx="6113857" cy="529988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ผู้มารับบริการ</a:t>
              </a:r>
            </a:p>
          </p:txBody>
        </p:sp>
        <p:sp>
          <p:nvSpPr>
            <p:cNvPr id="84" name="สี่เหลี่ยมผืนผ้า 83"/>
            <p:cNvSpPr/>
            <p:nvPr/>
          </p:nvSpPr>
          <p:spPr>
            <a:xfrm>
              <a:off x="304800" y="5181600"/>
              <a:ext cx="11267284" cy="1079467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endParaRPr lang="th-TH" sz="20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cxnSp>
          <p:nvCxnSpPr>
            <p:cNvPr id="92" name="ลูกศรเชื่อมต่อแบบตรง 91"/>
            <p:cNvCxnSpPr/>
            <p:nvPr/>
          </p:nvCxnSpPr>
          <p:spPr>
            <a:xfrm>
              <a:off x="1819219" y="3738617"/>
              <a:ext cx="156404" cy="1414418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ลูกศรเชื่อมต่อแบบตรง 92"/>
            <p:cNvCxnSpPr/>
            <p:nvPr/>
          </p:nvCxnSpPr>
          <p:spPr>
            <a:xfrm>
              <a:off x="9127717" y="2717148"/>
              <a:ext cx="81559" cy="400213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ลูกศรเชื่อมต่อแบบตรง 93"/>
            <p:cNvCxnSpPr/>
            <p:nvPr/>
          </p:nvCxnSpPr>
          <p:spPr>
            <a:xfrm>
              <a:off x="9209276" y="3590500"/>
              <a:ext cx="7019" cy="577438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ounded Rectangle 55"/>
            <p:cNvSpPr/>
            <p:nvPr/>
          </p:nvSpPr>
          <p:spPr>
            <a:xfrm>
              <a:off x="9459" y="3160380"/>
              <a:ext cx="4097484" cy="76558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คะแนน </a:t>
              </a:r>
              <a:r>
                <a:rPr lang="th-TH" sz="1200" b="1" dirty="0">
                  <a:solidFill>
                    <a:schemeClr val="tx1"/>
                  </a:solidFill>
                  <a:ea typeface="AngsanaUPC" charset="0"/>
                  <a:cs typeface="AngsanaUPC" charset="0"/>
                </a:rPr>
                <a:t>≥</a:t>
              </a:r>
              <a:r>
                <a:rPr lang="en-US" sz="1200" b="1" dirty="0">
                  <a:solidFill>
                    <a:schemeClr val="tx1"/>
                  </a:solidFill>
                  <a:ea typeface="AngsanaUPC" charset="0"/>
                  <a:cs typeface="AngsanaUPC" charset="0"/>
                </a:rPr>
                <a:t>3 </a:t>
              </a:r>
              <a:r>
                <a:rPr lang="th-TH" sz="1200" b="1" dirty="0">
                  <a:solidFill>
                    <a:schemeClr val="tx1"/>
                  </a:solidFill>
                  <a:ea typeface="AngsanaUPC" charset="0"/>
                  <a:cs typeface="AngsanaUPC" charset="0"/>
                </a:rPr>
                <a:t>ส่งพบแพทย์ พิจารณา </a:t>
              </a:r>
              <a:r>
                <a:rPr lang="en-US" sz="1200" b="1" dirty="0">
                  <a:solidFill>
                    <a:schemeClr val="tx1"/>
                  </a:solidFill>
                  <a:ea typeface="AngsanaUPC" charset="0"/>
                  <a:cs typeface="AngsanaUPC" charset="0"/>
                </a:rPr>
                <a:t>CXR</a:t>
              </a:r>
              <a:endParaRPr lang="en-US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101" name="Rounded Rectangle 59"/>
            <p:cNvSpPr/>
            <p:nvPr/>
          </p:nvSpPr>
          <p:spPr>
            <a:xfrm>
              <a:off x="304800" y="2325204"/>
              <a:ext cx="3811347" cy="49104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คัดกรองวัณโรค</a:t>
              </a: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verbal screening </a:t>
              </a:r>
            </a:p>
          </p:txBody>
        </p:sp>
        <p:sp>
          <p:nvSpPr>
            <p:cNvPr id="103" name="Rounded Rectangle 63"/>
            <p:cNvSpPr/>
            <p:nvPr/>
          </p:nvSpPr>
          <p:spPr>
            <a:xfrm>
              <a:off x="7593348" y="3200174"/>
              <a:ext cx="2759011" cy="6790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CXR </a:t>
              </a:r>
              <a:r>
                <a:rPr lang="th-TH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ผิดปกติ ส่งตรวจ</a:t>
              </a: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AFB</a:t>
              </a:r>
            </a:p>
          </p:txBody>
        </p:sp>
        <p:cxnSp>
          <p:nvCxnSpPr>
            <p:cNvPr id="105" name="ลูกศรเชื่อมต่อแบบตรง 52"/>
            <p:cNvCxnSpPr/>
            <p:nvPr/>
          </p:nvCxnSpPr>
          <p:spPr>
            <a:xfrm flipH="1">
              <a:off x="1975622" y="2872754"/>
              <a:ext cx="5578" cy="24460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ลูกศรเชื่อมต่อแบบตรง 52"/>
            <p:cNvCxnSpPr>
              <a:endCxn id="68" idx="0"/>
            </p:cNvCxnSpPr>
            <p:nvPr/>
          </p:nvCxnSpPr>
          <p:spPr>
            <a:xfrm flipH="1">
              <a:off x="6012033" y="2917255"/>
              <a:ext cx="1267519" cy="324536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ounded Rectangle 59"/>
          <p:cNvSpPr/>
          <p:nvPr/>
        </p:nvSpPr>
        <p:spPr>
          <a:xfrm>
            <a:off x="1847851" y="3754439"/>
            <a:ext cx="916781" cy="5556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ส่ง</a:t>
            </a:r>
            <a:r>
              <a:rPr lang="en-US" sz="18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gene expert</a:t>
            </a:r>
          </a:p>
        </p:txBody>
      </p:sp>
      <p:cxnSp>
        <p:nvCxnSpPr>
          <p:cNvPr id="54" name="ลูกศรเชื่อมต่อแบบตรง 53"/>
          <p:cNvCxnSpPr/>
          <p:nvPr/>
        </p:nvCxnSpPr>
        <p:spPr>
          <a:xfrm>
            <a:off x="2315766" y="4316414"/>
            <a:ext cx="0" cy="479425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/>
          <p:cNvCxnSpPr/>
          <p:nvPr/>
        </p:nvCxnSpPr>
        <p:spPr>
          <a:xfrm>
            <a:off x="1907381" y="1339850"/>
            <a:ext cx="0" cy="565150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84722" y="1930400"/>
            <a:ext cx="114776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dirty="0"/>
              <a:t>คัดกรองกลุ่มเสี่ยง</a:t>
            </a:r>
          </a:p>
        </p:txBody>
      </p:sp>
      <p:sp>
        <p:nvSpPr>
          <p:cNvPr id="68" name="Rounded Rectangle 63"/>
          <p:cNvSpPr/>
          <p:nvPr/>
        </p:nvSpPr>
        <p:spPr>
          <a:xfrm>
            <a:off x="1296592" y="2728913"/>
            <a:ext cx="610790" cy="4746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CXR </a:t>
            </a:r>
            <a:r>
              <a: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ปกติ</a:t>
            </a:r>
            <a:endParaRPr lang="en-US" sz="16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791" y="4860926"/>
            <a:ext cx="2037159" cy="13763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048125"/>
            <a:ext cx="1204913" cy="5984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80" name="TextBox 79"/>
          <p:cNvSpPr txBox="1"/>
          <p:nvPr/>
        </p:nvSpPr>
        <p:spPr>
          <a:xfrm>
            <a:off x="3149204" y="4333875"/>
            <a:ext cx="1629965" cy="7386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dirty="0"/>
              <a:t>ผู้ป่วยในเขต ติดตามเยี่ยมบ้าน/เยี่ยมทาง</a:t>
            </a:r>
            <a:r>
              <a:rPr lang="th-TH" sz="1400" dirty="0" err="1"/>
              <a:t>โทรศัพธ์</a:t>
            </a:r>
            <a:r>
              <a:rPr lang="th-TH" sz="1400" dirty="0"/>
              <a:t> </a:t>
            </a:r>
            <a:r>
              <a:rPr lang="en-US" sz="1400" dirty="0"/>
              <a:t>line , </a:t>
            </a:r>
            <a:r>
              <a:rPr lang="en-US" sz="1400" dirty="0" err="1"/>
              <a:t>facebook</a:t>
            </a:r>
            <a:r>
              <a:rPr lang="th-TH" sz="1400" dirty="0"/>
              <a:t> </a:t>
            </a:r>
          </a:p>
        </p:txBody>
      </p:sp>
      <p:cxnSp>
        <p:nvCxnSpPr>
          <p:cNvPr id="102" name="ลูกศรเชื่อมต่อแบบตรง 101"/>
          <p:cNvCxnSpPr/>
          <p:nvPr/>
        </p:nvCxnSpPr>
        <p:spPr>
          <a:xfrm flipH="1">
            <a:off x="4676776" y="5962650"/>
            <a:ext cx="803672" cy="203200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149203" y="5480051"/>
            <a:ext cx="152757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dirty="0"/>
              <a:t>ผู้ป่วยนอกเขต ส่งต่อให้ </a:t>
            </a:r>
            <a:r>
              <a:rPr lang="en-US" sz="1600" dirty="0"/>
              <a:t>PCU </a:t>
            </a:r>
            <a:r>
              <a:rPr lang="th-TH" sz="1600" dirty="0"/>
              <a:t>ใกล้บ้าน ติดตามอาการ </a:t>
            </a:r>
          </a:p>
        </p:txBody>
      </p:sp>
      <p:cxnSp>
        <p:nvCxnSpPr>
          <p:cNvPr id="52" name="ลูกศรเชื่อมต่อแบบตรง 51"/>
          <p:cNvCxnSpPr>
            <a:endCxn id="101" idx="0"/>
          </p:cNvCxnSpPr>
          <p:nvPr/>
        </p:nvCxnSpPr>
        <p:spPr>
          <a:xfrm flipH="1">
            <a:off x="721519" y="1143001"/>
            <a:ext cx="325041" cy="576263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1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79547"/>
              </p:ext>
            </p:extLst>
          </p:nvPr>
        </p:nvGraphicFramePr>
        <p:xfrm>
          <a:off x="0" y="1340768"/>
          <a:ext cx="9036496" cy="5013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012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1983621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5950863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ความเสี่ยง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มาตรการป้องกัน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BrowalliaUPC"/>
                          <a:ea typeface="Calibri"/>
                          <a:cs typeface="Angsana New"/>
                        </a:rPr>
                        <a:t>Sepsis</a:t>
                      </a:r>
                      <a:endParaRPr lang="en-US" sz="24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Browallia New"/>
                          <a:ea typeface="Calibri"/>
                          <a:cs typeface="Angsana New"/>
                        </a:rPr>
                        <a:t>เสี่ยงต่อการเกิดภาวะ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septic shock</a:t>
                      </a:r>
                      <a:endParaRPr lang="en-US" sz="15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1.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Early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and accuracy diagnosis 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2.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Proper treatment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3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.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Close monitor progression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of disease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DM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1.acute –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เสี่ยงต่อภาวะ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hypoglycemia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หรือ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hyperglycemia</a:t>
                      </a:r>
                      <a:endParaRPr lang="en-US" sz="1500" dirty="0" smtClean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 </a:t>
                      </a:r>
                      <a:endParaRPr lang="en-US" sz="1500" dirty="0" smtClean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 </a:t>
                      </a:r>
                      <a:endParaRPr lang="en-US" sz="1500" dirty="0" smtClean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 </a:t>
                      </a:r>
                      <a:endParaRPr lang="en-US" sz="1500" dirty="0" smtClean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 </a:t>
                      </a:r>
                      <a:endParaRPr lang="en-US" sz="1500" dirty="0" smtClean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 </a:t>
                      </a:r>
                      <a:endParaRPr lang="en-US" sz="1500" dirty="0" smtClean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 </a:t>
                      </a:r>
                      <a:endParaRPr lang="th-TH" sz="1600" dirty="0" smtClean="0">
                        <a:solidFill>
                          <a:srgbClr val="000000"/>
                        </a:solidFill>
                        <a:effectLst/>
                        <a:latin typeface="Angsan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 </a:t>
                      </a:r>
                      <a:endParaRPr lang="en-US" sz="1500" dirty="0" smtClean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2.chronic –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เสี่ยงต่อการเกิดภาวะแทรกซ้อนที่หลอดเลือด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Acute 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1.Patient education </a:t>
                      </a:r>
                      <a:r>
                        <a:rPr lang="th-TH" sz="160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 - </a:t>
                      </a:r>
                      <a:r>
                        <a:rPr lang="th-TH" sz="1600" dirty="0" smtClean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ให้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ความรู้</a:t>
                      </a:r>
                      <a:r>
                        <a:rPr lang="th-TH" sz="1600" dirty="0">
                          <a:effectLst/>
                          <a:latin typeface="Browallia New"/>
                          <a:ea typeface="Calibri"/>
                          <a:cs typeface="Angsana New"/>
                        </a:rPr>
                        <a:t>เรื่องโรคเบาหวาน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และ</a:t>
                      </a:r>
                      <a:r>
                        <a:rPr lang="th-TH" sz="1600" dirty="0" smtClean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ยา </a:t>
                      </a:r>
                      <a:r>
                        <a:rPr lang="th-TH" sz="140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ประเมินการใช้ยาที่ถูกวิธี</a:t>
                      </a:r>
                      <a:r>
                        <a:rPr lang="th-TH" sz="1500" baseline="0" dirty="0">
                          <a:effectLst/>
                          <a:latin typeface="Browallia New"/>
                          <a:ea typeface="Calibri"/>
                          <a:cs typeface="Angsana New"/>
                        </a:rPr>
                        <a:t> </a:t>
                      </a:r>
                      <a:r>
                        <a:rPr lang="th-TH" sz="160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การสังเกต</a:t>
                      </a:r>
                      <a:r>
                        <a:rPr lang="th-TH" sz="1600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อาการ  </a:t>
                      </a:r>
                      <a:r>
                        <a:rPr lang="en-US" sz="1600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hypo</a:t>
                      </a:r>
                      <a:r>
                        <a:rPr lang="th-TH" sz="1600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/</a:t>
                      </a:r>
                      <a:r>
                        <a:rPr lang="en-US" sz="1600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hyperglycemia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2</a:t>
                      </a:r>
                      <a:r>
                        <a:rPr lang="en-US" sz="1600" dirty="0" smtClean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. Criteria for emergency condition -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มีการรายงาน </a:t>
                      </a: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Lab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วิกฤติ</a:t>
                      </a: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 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กรณีผู้ป่วยที่มีมีระดับน้ำตาลสูงกว่า </a:t>
                      </a: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300 mg%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หรือต่ำกว่า </a:t>
                      </a: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70 mg% 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ต่อแพทย์เจ้าของ</a:t>
                      </a:r>
                      <a:r>
                        <a:rPr lang="th-TH" sz="1600" dirty="0" smtClean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ไข้</a:t>
                      </a:r>
                      <a:r>
                        <a:rPr lang="th-TH" sz="1500" baseline="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 </a:t>
                      </a:r>
                      <a:r>
                        <a:rPr lang="th-TH" sz="1500" baseline="0" dirty="0" smtClean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,</a:t>
                      </a:r>
                      <a:r>
                        <a:rPr lang="th-TH" sz="1600" dirty="0" smtClean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กรณี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ผู้ป่วยที่มีมีระดับน้ำตาลสูงกว่า </a:t>
                      </a: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300 mg%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หรือต่ำกว่า </a:t>
                      </a: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70 mg%  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ให้พยาบาลประจำจุดงานประเมินอาการและเจาะ</a:t>
                      </a: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  DTX 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ซ้ำทันทีและรายงานแพทย์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3.</a:t>
                      </a:r>
                      <a:r>
                        <a:rPr lang="th-TH" sz="1600" baseline="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Awareness - </a:t>
                      </a:r>
                      <a:r>
                        <a:rPr lang="th-TH" sz="160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กรณี</a:t>
                      </a:r>
                      <a:r>
                        <a:rPr lang="th-TH" sz="1600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คนไข้ </a:t>
                      </a:r>
                      <a:r>
                        <a:rPr lang="en-US" sz="160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DM</a:t>
                      </a:r>
                      <a:r>
                        <a:rPr lang="th-TH" sz="160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admit</a:t>
                      </a:r>
                      <a:r>
                        <a:rPr lang="th-TH" sz="1600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  ให้เจาะ </a:t>
                      </a:r>
                      <a:r>
                        <a:rPr lang="en-US" sz="1600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DTX </a:t>
                      </a:r>
                      <a:r>
                        <a:rPr lang="th-TH" sz="1600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เวรละครั้ง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4</a:t>
                      </a:r>
                      <a:r>
                        <a:rPr lang="en-US" sz="1600" dirty="0" smtClean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. Health</a:t>
                      </a:r>
                      <a:r>
                        <a:rPr lang="en-US" sz="1600" baseline="0" dirty="0" smtClean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 education -</a:t>
                      </a:r>
                      <a:r>
                        <a:rPr lang="en-US" sz="1600" dirty="0" smtClean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 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มีการให้คำปรึกษาเฉพาะราย ให้ความรู้ ทั้งรายบุคคลและรายกลุ่มโดย</a:t>
                      </a:r>
                      <a:r>
                        <a:rPr lang="en-US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  case  manager  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มีการสาธิต เรื่องอาหารเฉพาะโรคในกลุ่มที่ </a:t>
                      </a:r>
                      <a:r>
                        <a:rPr lang="en-US" sz="1600" dirty="0" err="1" smtClean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Uncontrol</a:t>
                      </a:r>
                      <a:endParaRPr lang="th-TH" sz="1600" dirty="0" smtClean="0">
                        <a:effectLst/>
                        <a:latin typeface="Browallia New"/>
                        <a:ea typeface="Times New Roman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Chronic 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1. </a:t>
                      </a:r>
                      <a:r>
                        <a:rPr lang="en-US" sz="160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Set</a:t>
                      </a:r>
                      <a:r>
                        <a:rPr lang="en-US" sz="1600" baseline="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 target goal - </a:t>
                      </a:r>
                      <a:r>
                        <a:rPr lang="th-TH" sz="160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ควบคุม</a:t>
                      </a:r>
                      <a:r>
                        <a:rPr lang="th-TH" sz="1600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ระดับน้ำตาลในเลือดให้อยู่ในเกณฑ์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2. </a:t>
                      </a:r>
                      <a:r>
                        <a:rPr lang="en-US" sz="160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Early</a:t>
                      </a:r>
                      <a:r>
                        <a:rPr lang="en-US" sz="1600" baseline="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 detect of  complication - </a:t>
                      </a:r>
                      <a:r>
                        <a:rPr lang="th-TH" sz="160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ตรวจ</a:t>
                      </a:r>
                      <a:r>
                        <a:rPr lang="th-TH" sz="1600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คัดกรองภาวะทางตา ไต  เท้า  หัวใจและหลอดเลือด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065" y="260648"/>
            <a:ext cx="8856984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ความเสี่ยงและมาตรการป้องกัน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520" y="-24"/>
            <a:ext cx="8640960" cy="646331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755576" y="30753"/>
            <a:ext cx="8136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33CC"/>
                </a:solidFill>
                <a:latin typeface="Angsana New" pitchFamily="18" charset="-34"/>
              </a:rPr>
              <a:t>การจัดการกระบวนการ </a:t>
            </a:r>
            <a:r>
              <a:rPr lang="en-US" sz="4000" b="1" dirty="0">
                <a:solidFill>
                  <a:srgbClr val="0033CC"/>
                </a:solidFill>
                <a:latin typeface="Angsana New" pitchFamily="18" charset="-34"/>
              </a:rPr>
              <a:t>(Process Management)</a:t>
            </a:r>
            <a:endParaRPr lang="th-TH" sz="3200" b="1" dirty="0">
              <a:solidFill>
                <a:srgbClr val="0033CC"/>
              </a:solidFill>
              <a:latin typeface="Angsana New" pitchFamily="18" charset="-34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>
              <a:solidFill>
                <a:srgbClr val="0033CC"/>
              </a:solidFill>
              <a:cs typeface="Cordia New" pitchFamily="34" charset="-34"/>
            </a:endParaRPr>
          </a:p>
          <a:p>
            <a:endParaRPr lang="th-TH">
              <a:cs typeface="Cordia New" pitchFamily="34" charset="-34"/>
            </a:endParaRPr>
          </a:p>
          <a:p>
            <a:endParaRPr lang="th-TH">
              <a:cs typeface="Cordia New" pitchFamily="34" charset="-34"/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1518048" y="928689"/>
            <a:ext cx="584001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th-TH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en-US" sz="2000">
              <a:latin typeface="Tahoma" pitchFamily="34" charset="0"/>
              <a:cs typeface="Tahoma" pitchFamily="34" charset="0"/>
            </a:endParaRPr>
          </a:p>
          <a:p>
            <a:r>
              <a:rPr lang="th-TH" sz="2000" b="1">
                <a:latin typeface="Tahoma" pitchFamily="34" charset="0"/>
                <a:cs typeface="Tahoma" pitchFamily="34" charset="0"/>
              </a:rPr>
              <a:t> </a:t>
            </a:r>
            <a:endParaRPr lang="en-US" sz="2000" b="1">
              <a:latin typeface="Tahoma" pitchFamily="34" charset="0"/>
              <a:cs typeface="Tahoma" pitchFamily="34" charset="0"/>
            </a:endParaRPr>
          </a:p>
          <a:p>
            <a:endParaRPr lang="en-US" sz="2000">
              <a:latin typeface="Tahoma" pitchFamily="34" charset="0"/>
              <a:cs typeface="Tahoma" pitchFamily="34" charset="0"/>
            </a:endParaRPr>
          </a:p>
          <a:p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601368"/>
              </p:ext>
            </p:extLst>
          </p:nvPr>
        </p:nvGraphicFramePr>
        <p:xfrm>
          <a:off x="107505" y="712789"/>
          <a:ext cx="8928991" cy="608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939">
                  <a:extLst>
                    <a:ext uri="{9D8B030D-6E8A-4147-A177-3AD203B41FA5}"/>
                  </a:extLst>
                </a:gridCol>
                <a:gridCol w="1437186">
                  <a:extLst>
                    <a:ext uri="{9D8B030D-6E8A-4147-A177-3AD203B41FA5}"/>
                  </a:extLst>
                </a:gridCol>
                <a:gridCol w="2636564">
                  <a:extLst>
                    <a:ext uri="{9D8B030D-6E8A-4147-A177-3AD203B41FA5}"/>
                  </a:extLst>
                </a:gridCol>
                <a:gridCol w="3273302">
                  <a:extLst>
                    <a:ext uri="{9D8B030D-6E8A-4147-A177-3AD203B41FA5}"/>
                  </a:extLst>
                </a:gridCol>
              </a:tblGrid>
              <a:tr h="971834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ข้อกำหนดของกระบวนการ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ตัวชี้วัดของกระบวนการ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การออกแบบกระบวนการ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extLst>
                  <a:ext uri="{0D108BD9-81ED-4DB2-BD59-A6C34878D82A}"/>
                </a:extLst>
              </a:tr>
              <a:tr h="989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การเข้าถึงและเข้ารับบริการ</a:t>
                      </a: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ประสิทธิภาพ รวดเร็ว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ร้อยละ75ของการค้นหาผู้ป่วยวัณโรคทุกประเภทเทียบเท่ากับค่าเป้าหมาย </a:t>
                      </a:r>
                      <a:endParaRPr lang="en-US" sz="2000" b="1" i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เครือข่าย 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ออกคัดกรอง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ทีบี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ครอบคลุม</a:t>
                      </a:r>
                      <a:endParaRPr lang="en-GB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GB" sz="20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อบรม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อสม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อาสาทีบี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extLst>
                  <a:ext uri="{0D108BD9-81ED-4DB2-BD59-A6C34878D82A}"/>
                </a:extLst>
              </a:tr>
              <a:tr h="887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การประเมินผู้ป่วย</a:t>
                      </a: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ถูกต้อง</a:t>
                      </a: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รวดเร็ว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 การไม่ประเมิน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ตาม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NTP guideline TB 2018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CPG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การกำกับติดตาม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extLst>
                  <a:ext uri="{0D108BD9-81ED-4DB2-BD59-A6C34878D82A}"/>
                </a:extLst>
              </a:tr>
              <a:tr h="1289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การวางแผน</a:t>
                      </a: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ครอบคลุม</a:t>
                      </a: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-การไม่ปฏิบัติตาม </a:t>
                      </a:r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NTP guideline TB 2018</a:t>
                      </a:r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 CPG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แบบฟอร์มซักประวัติและประเมินความเสี่ยงต่อการเสียชีวิต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ของผู้ป่วยวัณโรคตาม งานวิจัย รพ.แม่ทา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extLst>
                  <a:ext uri="{0D108BD9-81ED-4DB2-BD59-A6C34878D82A}"/>
                </a:extLst>
              </a:tr>
              <a:tr h="989863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การดูแลผู้ป่วย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ครอบคลุม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อัตราการตาย/ขาดยา/โอนออก </a:t>
                      </a:r>
                      <a:endParaRPr lang="th-TH" sz="20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แนว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ทางการดูแล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ผู้ป่วยตาม</a:t>
                      </a:r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NTP guideline TB 2018</a:t>
                      </a:r>
                      <a:endParaRPr lang="th-TH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TB</a:t>
                      </a:r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CM  online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extLst>
                  <a:ext uri="{0D108BD9-81ED-4DB2-BD59-A6C34878D82A}"/>
                </a:extLst>
              </a:tr>
              <a:tr h="899866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การดูแลต่อเนื่อง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ต่อเนื่อง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การติดตาม</a:t>
                      </a:r>
                      <a:r>
                        <a:rPr lang="en-GB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case </a:t>
                      </a:r>
                      <a:r>
                        <a:rPr lang="th-TH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หลัง</a:t>
                      </a:r>
                      <a:r>
                        <a:rPr lang="en-GB" sz="20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GB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D/C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ตามระยะเข้มข้น/ระยะต่อเนื่อง </a:t>
                      </a:r>
                      <a:endParaRPr lang="en-US" sz="20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ระบบ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ติดตามผู้ป่วยทั้ง </a:t>
                      </a:r>
                      <a:r>
                        <a:rPr lang="en-GB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IPD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 /รพ.สต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TB</a:t>
                      </a:r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CM  </a:t>
                      </a:r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online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4" marR="68584" marT="45712" marB="45712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4"/>
            <a:ext cx="9144000" cy="923330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179512" y="119063"/>
            <a:ext cx="88569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33CC"/>
                </a:solidFill>
                <a:latin typeface="Angsana New" pitchFamily="18" charset="-34"/>
              </a:rPr>
              <a:t>ผลลัพธ์และการพัฒนาที่ผ่านมา</a:t>
            </a:r>
            <a:r>
              <a:rPr lang="th-TH" sz="3200" b="1" dirty="0">
                <a:solidFill>
                  <a:srgbClr val="0033CC"/>
                </a:solidFill>
                <a:latin typeface="Angsana New" pitchFamily="18" charset="-34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latin typeface="Angsana New" pitchFamily="18" charset="-34"/>
              </a:rPr>
              <a:t>Performance&amp;Interventions</a:t>
            </a:r>
            <a:r>
              <a:rPr lang="en-US" sz="4000" b="1" dirty="0">
                <a:solidFill>
                  <a:srgbClr val="0033CC"/>
                </a:solidFill>
                <a:latin typeface="Angsana New" pitchFamily="18" charset="-34"/>
              </a:rPr>
              <a:t>)</a:t>
            </a:r>
            <a:endParaRPr lang="th-TH" sz="3600" b="1" dirty="0">
              <a:solidFill>
                <a:srgbClr val="0033CC"/>
              </a:solidFill>
              <a:latin typeface="Angsana New" pitchFamily="18" charset="-34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>
              <a:solidFill>
                <a:srgbClr val="0033CC"/>
              </a:solidFill>
              <a:cs typeface="Cordia New" pitchFamily="34" charset="-34"/>
            </a:endParaRPr>
          </a:p>
          <a:p>
            <a:endParaRPr lang="th-TH">
              <a:cs typeface="Cordia New" pitchFamily="34" charset="-34"/>
            </a:endParaRPr>
          </a:p>
          <a:p>
            <a:endParaRPr lang="th-TH">
              <a:cs typeface="Cordia New" pitchFamily="34" charset="-34"/>
            </a:endParaRP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1518048" y="928689"/>
            <a:ext cx="584001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th-TH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en-US" sz="2000">
              <a:latin typeface="Tahoma" pitchFamily="34" charset="0"/>
              <a:cs typeface="Tahoma" pitchFamily="34" charset="0"/>
            </a:endParaRPr>
          </a:p>
          <a:p>
            <a:r>
              <a:rPr lang="th-TH" sz="2000" b="1">
                <a:latin typeface="Tahoma" pitchFamily="34" charset="0"/>
                <a:cs typeface="Tahoma" pitchFamily="34" charset="0"/>
              </a:rPr>
              <a:t> </a:t>
            </a:r>
            <a:endParaRPr lang="en-US" sz="2000" b="1">
              <a:latin typeface="Tahoma" pitchFamily="34" charset="0"/>
              <a:cs typeface="Tahoma" pitchFamily="34" charset="0"/>
            </a:endParaRPr>
          </a:p>
          <a:p>
            <a:endParaRPr lang="en-US" sz="2000">
              <a:latin typeface="Tahoma" pitchFamily="34" charset="0"/>
              <a:cs typeface="Tahoma" pitchFamily="34" charset="0"/>
            </a:endParaRPr>
          </a:p>
          <a:p>
            <a:endParaRPr lang="en-US" sz="20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110944"/>
              </p:ext>
            </p:extLst>
          </p:nvPr>
        </p:nvGraphicFramePr>
        <p:xfrm>
          <a:off x="143507" y="1196752"/>
          <a:ext cx="8928993" cy="4810127"/>
        </p:xfrm>
        <a:graphic>
          <a:graphicData uri="http://schemas.openxmlformats.org/drawingml/2006/table">
            <a:tbl>
              <a:tblPr/>
              <a:tblGrid>
                <a:gridCol w="3707314"/>
                <a:gridCol w="1036413"/>
                <a:gridCol w="778268"/>
                <a:gridCol w="761654"/>
                <a:gridCol w="760376"/>
                <a:gridCol w="635139"/>
                <a:gridCol w="1249829"/>
              </a:tblGrid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2558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1.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อัตราการรักษาหายหรือรักษาครบ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ครบ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Symbol" pitchFamily="18" charset="2"/>
                        </a:rPr>
                        <a:t>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85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88.89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76.47%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85.71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%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87.50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%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2.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อัตราการรักษาล้มเหลว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Symbol" pitchFamily="18" charset="2"/>
                        </a:rPr>
                        <a:t>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 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3. อัตราตาย 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Symbol" pitchFamily="18" charset="2"/>
                        </a:rPr>
                        <a:t>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(2ราย)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11.11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(2ราย)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11.76%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(4ราย)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3.33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(1 ราย)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12.5%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(3 ราย)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4.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อัตราการขาดยาตั้งแต่ 2 เดือนขึ้นไป	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Symbol" pitchFamily="18" charset="2"/>
                        </a:rPr>
                        <a:t>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 </a:t>
                      </a: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0%</a:t>
                      </a: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5.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ร้อยละของกลุ่มเสี่ยงได้รับการคัดกรอง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  <a:sym typeface="Symbol" pitchFamily="18" charset="2"/>
                        </a:rPr>
                        <a:t>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 70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100 %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100 %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100 %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51433" marR="5143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6.อัตราการ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drug induce hepatitis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0%</a:t>
                      </a: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0%</a:t>
                      </a: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0%</a:t>
                      </a: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0%</a:t>
                      </a: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0%</a:t>
                      </a: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0%</a:t>
                      </a:r>
                    </a:p>
                  </a:txBody>
                  <a:tcPr marL="38391" marR="3839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42999">
                          <a:srgbClr val="FFFFFF"/>
                        </a:gs>
                        <a:gs pos="100000">
                          <a:srgbClr val="C7D5E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1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มีการค้นหาและพบ</a:t>
            </a:r>
            <a:r>
              <a:rPr lang="th-TH" sz="4000" b="1" dirty="0" err="1" smtClean="0">
                <a:latin typeface="Angsana New" pitchFamily="18" charset="-34"/>
                <a:cs typeface="Angsana New" pitchFamily="18" charset="-34"/>
              </a:rPr>
              <a:t>เคส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ผู้ป่วยเสมหะเสมหะบวกรายใหม่  มีผลการรักษา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success rate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อยู่ในเกณฑ์น่าพอใจ</a:t>
            </a:r>
          </a:p>
          <a:p>
            <a:pPr eaLnBrk="1" hangingPunct="1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เครือข่าย รพ.สต มีและใช้โปรแกรม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TB online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ทั้ง 2 รพ.สต เพื่อการส่งต่อดูแลผู้ป่วยอย่างรวดเร็วและครบถ้วน 100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%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การค้นหาเชิงรุก ได้ทำการคัดกรองทั่วทั้งอำเภอ โดยทำงานเป็นทีมงานทั้ง รพและทีม </a:t>
            </a:r>
            <a:r>
              <a:rPr lang="th-TH" sz="4000" b="1" dirty="0" err="1" smtClean="0">
                <a:latin typeface="Angsana New" pitchFamily="18" charset="-34"/>
                <a:cs typeface="Angsana New" pitchFamily="18" charset="-34"/>
              </a:rPr>
              <a:t>อสม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ผลการค้นหา 100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%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sz="6000" b="1" dirty="0" smtClean="0">
                <a:solidFill>
                  <a:srgbClr val="0000FF"/>
                </a:solidFill>
                <a:effectLst/>
              </a:rPr>
              <a:t>ความภูมิใจ</a:t>
            </a:r>
          </a:p>
        </p:txBody>
      </p:sp>
    </p:spTree>
    <p:extLst>
      <p:ext uri="{BB962C8B-B14F-4D97-AF65-F5344CB8AC3E}">
        <p14:creationId xmlns:p14="http://schemas.microsoft.com/office/powerpoint/2010/main" val="35331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1833" y="615950"/>
            <a:ext cx="6858024" cy="830997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Angsana New" pitchFamily="18" charset="-34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2675335" y="617539"/>
            <a:ext cx="37933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h-TH" sz="5400" b="1" dirty="0">
                <a:solidFill>
                  <a:srgbClr val="0033CC"/>
                </a:solidFill>
                <a:latin typeface="Angsana New" pitchFamily="18" charset="-34"/>
              </a:rPr>
              <a:t>โอกาสพัฒนา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>
              <a:solidFill>
                <a:srgbClr val="0033CC"/>
              </a:solidFill>
              <a:cs typeface="Cordia New" pitchFamily="34" charset="-34"/>
            </a:endParaRPr>
          </a:p>
          <a:p>
            <a:endParaRPr lang="th-TH">
              <a:cs typeface="Cordia New" pitchFamily="34" charset="-34"/>
            </a:endParaRPr>
          </a:p>
          <a:p>
            <a:endParaRPr lang="th-TH">
              <a:cs typeface="Cordia New" pitchFamily="34" charset="-34"/>
            </a:endParaRP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783432" y="2239963"/>
            <a:ext cx="80370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600" b="1" dirty="0">
                <a:latin typeface="Angsana New" pitchFamily="18" charset="-34"/>
              </a:rPr>
              <a:t>1</a:t>
            </a:r>
            <a:r>
              <a:rPr lang="en-US" sz="3600" b="1" dirty="0">
                <a:latin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</a:rPr>
              <a:t>คืนข้อมูล ให้คนในชุมชนได้รับทราบ และตระหนักถึงความสำคัญในการค้นหาผู้ป่วยวัณโรคเข้าสู่การรักษาโดยเร็ว </a:t>
            </a:r>
            <a:endParaRPr lang="en-GB" sz="3600" b="1" dirty="0">
              <a:latin typeface="Angsana New" pitchFamily="18" charset="-34"/>
            </a:endParaRPr>
          </a:p>
          <a:p>
            <a:pPr eaLnBrk="1" hangingPunct="1"/>
            <a:r>
              <a:rPr lang="th-TH" sz="3600" b="1" dirty="0">
                <a:latin typeface="Angsana New" pitchFamily="18" charset="-34"/>
              </a:rPr>
              <a:t>2</a:t>
            </a:r>
            <a:r>
              <a:rPr lang="en-US" sz="3600" b="1" dirty="0">
                <a:latin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</a:rPr>
              <a:t>ติดตามการใช้ </a:t>
            </a:r>
            <a:r>
              <a:rPr lang="en-US" sz="3600" b="1" dirty="0">
                <a:latin typeface="Angsana New" pitchFamily="18" charset="-34"/>
              </a:rPr>
              <a:t>CPG </a:t>
            </a:r>
            <a:r>
              <a:rPr lang="th-TH" sz="3600" b="1" dirty="0">
                <a:latin typeface="Angsana New" pitchFamily="18" charset="-34"/>
              </a:rPr>
              <a:t>และ </a:t>
            </a:r>
            <a:r>
              <a:rPr lang="en-US" sz="3600" b="1" dirty="0">
                <a:latin typeface="Angsana New" pitchFamily="18" charset="-34"/>
              </a:rPr>
              <a:t>CARE MAP </a:t>
            </a:r>
            <a:r>
              <a:rPr lang="th-TH" sz="3600" b="1" dirty="0">
                <a:latin typeface="Angsana New" pitchFamily="18" charset="-34"/>
              </a:rPr>
              <a:t>ในการดูแลผู้ป่วยว่ามีการใช้อย่างครอบคลุมหรือไม่ </a:t>
            </a:r>
            <a:endParaRPr lang="en-GB" sz="3600" b="1" dirty="0">
              <a:latin typeface="Angsana New" pitchFamily="18" charset="-34"/>
            </a:endParaRPr>
          </a:p>
          <a:p>
            <a:pPr eaLnBrk="1" hangingPunct="1"/>
            <a:r>
              <a:rPr lang="th-TH" sz="3600" b="1" dirty="0">
                <a:latin typeface="Angsana New" pitchFamily="18" charset="-34"/>
              </a:rPr>
              <a:t>3</a:t>
            </a:r>
            <a:r>
              <a:rPr lang="en-US" sz="3600" b="1" dirty="0">
                <a:latin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</a:rPr>
              <a:t>พัฒนาเครือข่ายระบบบริการการแพทย์ฉุกเฉินในการดูแล ช่วยเหลือผู้ป่วยกลุ่ม </a:t>
            </a:r>
            <a:r>
              <a:rPr lang="en-US" sz="3600" b="1" dirty="0">
                <a:latin typeface="Angsana New" pitchFamily="18" charset="-34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39343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655762"/>
          </a:xfrm>
        </p:spPr>
        <p:txBody>
          <a:bodyPr/>
          <a:lstStyle/>
          <a:p>
            <a:pPr algn="ctr" eaLnBrk="1" hangingPunct="1"/>
            <a:r>
              <a:rPr lang="en-GB" altLang="th-TH" b="1" dirty="0" smtClean="0"/>
              <a:t>Clinical Quality Summary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892480" cy="175260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en-GB" altLang="th-TH" sz="13800" b="1" dirty="0" smtClean="0">
                <a:solidFill>
                  <a:schemeClr val="tx1"/>
                </a:solidFill>
              </a:rPr>
              <a:t>COPD</a:t>
            </a:r>
          </a:p>
        </p:txBody>
      </p:sp>
    </p:spTree>
    <p:extLst>
      <p:ext uri="{BB962C8B-B14F-4D97-AF65-F5344CB8AC3E}">
        <p14:creationId xmlns:p14="http://schemas.microsoft.com/office/powerpoint/2010/main" val="36602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91726" y="1857340"/>
          <a:ext cx="578088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6345506" y="1923577"/>
            <a:ext cx="1357354" cy="428628"/>
            <a:chOff x="3827219" y="2817"/>
            <a:chExt cx="1365275" cy="34686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3827219" y="2817"/>
              <a:ext cx="1365275" cy="346868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887899" y="17027"/>
              <a:ext cx="1124968" cy="2663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Yearly CXR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571500" y="1285876"/>
            <a:ext cx="107275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AIM</a:t>
            </a:r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2286000" y="1285876"/>
            <a:ext cx="172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PRIMARY DRIVERS</a:t>
            </a: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4357687" y="1285876"/>
            <a:ext cx="172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SECONDARY DRIVERS</a:t>
            </a: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6357937" y="1285875"/>
            <a:ext cx="2643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cs typeface="Arial" pitchFamily="34" charset="0"/>
              </a:rPr>
              <a:t>Chang idea/Intervention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6087409" y="2512751"/>
            <a:ext cx="2500330" cy="500066"/>
            <a:chOff x="3784554" y="-180103"/>
            <a:chExt cx="1365275" cy="3658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3784554" y="-180103"/>
              <a:ext cx="1365275" cy="36584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869884" y="-119129"/>
              <a:ext cx="1173867" cy="2438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700" dirty="0">
                  <a:solidFill>
                    <a:prstClr val="black"/>
                  </a:solidFill>
                </a:rPr>
                <a:t>ตรวจสมรรถภาพปอดเป็นระยะ</a:t>
              </a:r>
              <a:endParaRPr lang="en-GB" sz="1700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143000" y="285750"/>
            <a:ext cx="7109222" cy="693738"/>
          </a:xfrm>
          <a:prstGeom prst="roundRect">
            <a:avLst>
              <a:gd name="adj" fmla="val 29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12" tIns="45456" rIns="90912" bIns="4545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</a:rPr>
              <a:t>Driver Diagram</a:t>
            </a:r>
            <a:r>
              <a:rPr lang="th-TH" dirty="0">
                <a:solidFill>
                  <a:prstClr val="white"/>
                </a:solidFill>
              </a:rPr>
              <a:t> </a:t>
            </a:r>
            <a:r>
              <a:rPr lang="en-US" sz="1800" dirty="0">
                <a:solidFill>
                  <a:prstClr val="white"/>
                </a:solidFill>
              </a:rPr>
              <a:t> For COPD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6412335" y="5633129"/>
            <a:ext cx="1714512" cy="416242"/>
            <a:chOff x="3684343" y="-68621"/>
            <a:chExt cx="2428892" cy="5591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7" name="Rounded Rectangle 36"/>
            <p:cNvSpPr/>
            <p:nvPr/>
          </p:nvSpPr>
          <p:spPr>
            <a:xfrm>
              <a:off x="3684343" y="-68621"/>
              <a:ext cx="2428892" cy="559118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4118074" y="27338"/>
              <a:ext cx="1621485" cy="3837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 err="1">
                  <a:solidFill>
                    <a:prstClr val="black"/>
                  </a:solidFill>
                </a:rPr>
                <a:t>Seretide</a:t>
              </a:r>
              <a:r>
                <a:rPr lang="en-US" sz="1100" dirty="0">
                  <a:solidFill>
                    <a:prstClr val="black"/>
                  </a:solidFill>
                </a:rPr>
                <a:t> LABA</a:t>
              </a:r>
              <a:r>
                <a:rPr lang="th-TH" sz="1100" dirty="0">
                  <a:solidFill>
                    <a:prstClr val="black"/>
                  </a:solidFill>
                </a:rPr>
                <a:t>/</a:t>
              </a:r>
              <a:r>
                <a:rPr lang="en-US" sz="1100" dirty="0">
                  <a:solidFill>
                    <a:prstClr val="black"/>
                  </a:solidFill>
                </a:rPr>
                <a:t> LAMA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02" name="Straight Connector 35"/>
          <p:cNvCxnSpPr/>
          <p:nvPr/>
        </p:nvCxnSpPr>
        <p:spPr>
          <a:xfrm>
            <a:off x="2000250" y="4429125"/>
            <a:ext cx="28575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4"/>
          <p:cNvGrpSpPr/>
          <p:nvPr/>
        </p:nvGrpSpPr>
        <p:grpSpPr>
          <a:xfrm>
            <a:off x="6247337" y="6226911"/>
            <a:ext cx="1714512" cy="487680"/>
            <a:chOff x="3827219" y="2817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7" name="Rounded Rectangle 36"/>
            <p:cNvSpPr/>
            <p:nvPr/>
          </p:nvSpPr>
          <p:spPr>
            <a:xfrm>
              <a:off x="3827219" y="2817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4"/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400" dirty="0">
                  <a:solidFill>
                    <a:prstClr val="black"/>
                  </a:solidFill>
                </a:rPr>
                <a:t>ออกกำลังกายปอด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6230253" y="3502434"/>
            <a:ext cx="2486044" cy="571504"/>
            <a:chOff x="3856394" y="-180103"/>
            <a:chExt cx="1365275" cy="3658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4" name="Rounded Rectangle 14"/>
            <p:cNvSpPr/>
            <p:nvPr/>
          </p:nvSpPr>
          <p:spPr>
            <a:xfrm>
              <a:off x="3856394" y="-180103"/>
              <a:ext cx="1365275" cy="36584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3892354" y="-119129"/>
              <a:ext cx="1329315" cy="2438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600" dirty="0">
                  <a:solidFill>
                    <a:prstClr val="black"/>
                  </a:solidFill>
                </a:rPr>
                <a:t>ระบบนัด,ระบบติดตามผู้ป่วยที่ </a:t>
              </a:r>
              <a:r>
                <a:rPr lang="en-US" sz="1600" dirty="0">
                  <a:solidFill>
                    <a:prstClr val="black"/>
                  </a:solidFill>
                </a:rPr>
                <a:t>loss FU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38" name="Straight Connector 35"/>
          <p:cNvCxnSpPr/>
          <p:nvPr/>
        </p:nvCxnSpPr>
        <p:spPr>
          <a:xfrm flipV="1">
            <a:off x="3783807" y="6538913"/>
            <a:ext cx="603647" cy="635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5"/>
          <p:cNvCxnSpPr/>
          <p:nvPr/>
        </p:nvCxnSpPr>
        <p:spPr>
          <a:xfrm>
            <a:off x="3915966" y="5249864"/>
            <a:ext cx="498872" cy="793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35"/>
          <p:cNvCxnSpPr/>
          <p:nvPr/>
        </p:nvCxnSpPr>
        <p:spPr>
          <a:xfrm>
            <a:off x="5988844" y="2147889"/>
            <a:ext cx="357188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35"/>
          <p:cNvCxnSpPr/>
          <p:nvPr/>
        </p:nvCxnSpPr>
        <p:spPr>
          <a:xfrm>
            <a:off x="4143375" y="2070101"/>
            <a:ext cx="398860" cy="4763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35"/>
          <p:cNvCxnSpPr/>
          <p:nvPr/>
        </p:nvCxnSpPr>
        <p:spPr>
          <a:xfrm rot="16200000" flipH="1">
            <a:off x="3336529" y="2879726"/>
            <a:ext cx="161607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35"/>
          <p:cNvCxnSpPr/>
          <p:nvPr/>
        </p:nvCxnSpPr>
        <p:spPr>
          <a:xfrm>
            <a:off x="4143375" y="2643189"/>
            <a:ext cx="214313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35"/>
          <p:cNvCxnSpPr/>
          <p:nvPr/>
        </p:nvCxnSpPr>
        <p:spPr>
          <a:xfrm>
            <a:off x="5869781" y="5286375"/>
            <a:ext cx="214313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5"/>
          <p:cNvCxnSpPr/>
          <p:nvPr/>
        </p:nvCxnSpPr>
        <p:spPr>
          <a:xfrm>
            <a:off x="6084094" y="3751264"/>
            <a:ext cx="142875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5"/>
          <p:cNvCxnSpPr/>
          <p:nvPr/>
        </p:nvCxnSpPr>
        <p:spPr>
          <a:xfrm rot="5400000">
            <a:off x="5310585" y="4512867"/>
            <a:ext cx="1577975" cy="16669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35"/>
          <p:cNvCxnSpPr/>
          <p:nvPr/>
        </p:nvCxnSpPr>
        <p:spPr>
          <a:xfrm>
            <a:off x="5818585" y="6480175"/>
            <a:ext cx="428625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35"/>
          <p:cNvCxnSpPr/>
          <p:nvPr/>
        </p:nvCxnSpPr>
        <p:spPr>
          <a:xfrm>
            <a:off x="5769769" y="5876925"/>
            <a:ext cx="642938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35"/>
          <p:cNvCxnSpPr/>
          <p:nvPr/>
        </p:nvCxnSpPr>
        <p:spPr>
          <a:xfrm>
            <a:off x="5730478" y="2786064"/>
            <a:ext cx="357188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2" name="TextBox 38"/>
          <p:cNvSpPr txBox="1">
            <a:spLocks noChangeArrowheads="1"/>
          </p:cNvSpPr>
          <p:nvPr/>
        </p:nvSpPr>
        <p:spPr bwMode="auto">
          <a:xfrm>
            <a:off x="571500" y="5842000"/>
            <a:ext cx="152281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1400"/>
              <a:t> อัตราการ</a:t>
            </a:r>
            <a:r>
              <a:rPr lang="en-GB" altLang="th-TH" sz="1400"/>
              <a:t> readmit</a:t>
            </a:r>
            <a:endParaRPr lang="en-US" altLang="th-TH" sz="1400"/>
          </a:p>
        </p:txBody>
      </p:sp>
      <p:sp>
        <p:nvSpPr>
          <p:cNvPr id="4123" name="TextBox 39"/>
          <p:cNvSpPr txBox="1">
            <a:spLocks noChangeArrowheads="1"/>
          </p:cNvSpPr>
          <p:nvPr/>
        </p:nvSpPr>
        <p:spPr bwMode="auto">
          <a:xfrm>
            <a:off x="4414838" y="5443539"/>
            <a:ext cx="22109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800" dirty="0"/>
              <a:t>จำนวนผู้ป่วย</a:t>
            </a:r>
            <a:r>
              <a:rPr lang="en-GB" altLang="th-TH" sz="800" dirty="0"/>
              <a:t> COPD revisit in 48hr</a:t>
            </a:r>
            <a:endParaRPr lang="en-US" altLang="th-TH" sz="800" dirty="0"/>
          </a:p>
        </p:txBody>
      </p:sp>
    </p:spTree>
    <p:extLst>
      <p:ext uri="{BB962C8B-B14F-4D97-AF65-F5344CB8AC3E}">
        <p14:creationId xmlns:p14="http://schemas.microsoft.com/office/powerpoint/2010/main" val="36098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1"/>
          <p:cNvSpPr txBox="1">
            <a:spLocks noChangeArrowheads="1"/>
          </p:cNvSpPr>
          <p:nvPr/>
        </p:nvSpPr>
        <p:spPr bwMode="auto">
          <a:xfrm>
            <a:off x="3500438" y="2000251"/>
            <a:ext cx="3050381" cy="695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1800" b="1" dirty="0" smtClean="0">
                <a:latin typeface="Angsana New" pitchFamily="18" charset="-34"/>
              </a:rPr>
              <a:t>ซักประวัติ   วัดสัญญาณชีพ  วัด</a:t>
            </a:r>
            <a:r>
              <a:rPr lang="en-US" altLang="th-TH" sz="1800" b="1" dirty="0" smtClean="0">
                <a:latin typeface="Angsana New" pitchFamily="18" charset="-34"/>
              </a:rPr>
              <a:t> O</a:t>
            </a:r>
            <a:r>
              <a:rPr lang="en-US" altLang="th-TH" sz="1800" b="1" baseline="-30000" dirty="0" smtClean="0">
                <a:latin typeface="Angsana New" pitchFamily="18" charset="-34"/>
              </a:rPr>
              <a:t>2</a:t>
            </a:r>
            <a:r>
              <a:rPr lang="en-US" altLang="th-TH" sz="1800" b="1" dirty="0" smtClean="0">
                <a:latin typeface="Angsana New" pitchFamily="18" charset="-34"/>
              </a:rPr>
              <a:t>sat.</a:t>
            </a:r>
            <a:endParaRPr lang="en-US" altLang="th-TH" sz="1800" dirty="0" smtClean="0">
              <a:latin typeface="Angsana New" panose="02020603050405020304" pitchFamily="18" charset="-34"/>
            </a:endParaRPr>
          </a:p>
          <a:p>
            <a:pPr algn="ctr">
              <a:defRPr/>
            </a:pPr>
            <a:r>
              <a:rPr lang="th-TH" altLang="th-TH" sz="1800" b="1" dirty="0" smtClean="0">
                <a:latin typeface="Angsana New" pitchFamily="18" charset="-34"/>
              </a:rPr>
              <a:t>ความจุปอด</a:t>
            </a:r>
            <a:endParaRPr lang="en-US" altLang="th-TH" sz="1800" dirty="0" smtClean="0">
              <a:latin typeface="Angsana New" panose="02020603050405020304" pitchFamily="18" charset="-34"/>
            </a:endParaRPr>
          </a:p>
          <a:p>
            <a:pPr>
              <a:defRPr/>
            </a:pPr>
            <a:endParaRPr lang="en-US" altLang="th-TH" sz="1800" dirty="0" smtClean="0">
              <a:latin typeface="Angsana New" panose="02020603050405020304" pitchFamily="18" charset="-34"/>
            </a:endParaRP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3557588" y="3143250"/>
            <a:ext cx="3286125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1400" b="1" dirty="0" smtClean="0">
                <a:latin typeface="Angsana New" pitchFamily="18" charset="-34"/>
              </a:rPr>
              <a:t>ประเมินสภาพปอดกับความสามารถในการทำกิจวัตรประจำวัน</a:t>
            </a:r>
          </a:p>
          <a:p>
            <a:pPr algn="ctr" eaLnBrk="1" hangingPunct="1">
              <a:defRPr/>
            </a:pPr>
            <a:r>
              <a:rPr lang="th-TH" altLang="th-TH" sz="1400" b="1" dirty="0" smtClean="0">
                <a:latin typeface="Angsana New" pitchFamily="18" charset="-34"/>
              </a:rPr>
              <a:t>บริหารการหายใจ และ ฟื้นฟูสมรรถภาพ โดยนักกายภาพ</a:t>
            </a:r>
            <a:endParaRPr lang="en-US" altLang="th-TH" sz="1400" dirty="0" smtClean="0">
              <a:latin typeface="Angsana New" panose="02020603050405020304" pitchFamily="18" charset="-34"/>
            </a:endParaRPr>
          </a:p>
          <a:p>
            <a:pPr>
              <a:defRPr/>
            </a:pPr>
            <a:endParaRPr lang="en-US" altLang="th-TH" sz="1400" dirty="0" smtClean="0">
              <a:latin typeface="Angsana New" panose="02020603050405020304" pitchFamily="18" charset="-34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629025" y="4329114"/>
            <a:ext cx="3493294" cy="7762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th-TH" altLang="th-TH" sz="2000" b="1" dirty="0">
                <a:latin typeface="Angsana New" pitchFamily="18" charset="-34"/>
              </a:rPr>
              <a:t>   ประเมินความรุนแรงของโรค  /  ให้สุขศึกษา</a:t>
            </a:r>
            <a:endParaRPr lang="en-US" altLang="th-TH" sz="2000" dirty="0">
              <a:latin typeface="Angsana New" pitchFamily="18" charset="-34"/>
            </a:endParaRPr>
          </a:p>
          <a:p>
            <a:endParaRPr lang="en-US" altLang="th-TH" sz="2000" dirty="0">
              <a:latin typeface="Angsana New" pitchFamily="18" charset="-34"/>
            </a:endParaRPr>
          </a:p>
        </p:txBody>
      </p:sp>
      <p:sp>
        <p:nvSpPr>
          <p:cNvPr id="5127" name="Text Box 1"/>
          <p:cNvSpPr txBox="1">
            <a:spLocks noChangeArrowheads="1"/>
          </p:cNvSpPr>
          <p:nvPr/>
        </p:nvSpPr>
        <p:spPr bwMode="auto">
          <a:xfrm>
            <a:off x="4293394" y="5567364"/>
            <a:ext cx="2063354" cy="612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2400" b="1" dirty="0" smtClean="0">
                <a:latin typeface="Angsana New" pitchFamily="18" charset="-34"/>
              </a:rPr>
              <a:t>พบแพทย์</a:t>
            </a:r>
            <a:endParaRPr lang="th-TH" altLang="th-TH" sz="2400" dirty="0" smtClean="0">
              <a:latin typeface="Arial" pitchFamily="34" charset="0"/>
            </a:endParaRPr>
          </a:p>
        </p:txBody>
      </p:sp>
      <p:sp>
        <p:nvSpPr>
          <p:cNvPr id="5126" name="Rectangle 17"/>
          <p:cNvSpPr>
            <a:spLocks noChangeArrowheads="1"/>
          </p:cNvSpPr>
          <p:nvPr/>
        </p:nvSpPr>
        <p:spPr bwMode="auto">
          <a:xfrm>
            <a:off x="1500187" y="3429348"/>
            <a:ext cx="1847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th-TH" sz="800">
                <a:latin typeface="Arial" pitchFamily="34" charset="0"/>
              </a:rPr>
              <a:t/>
            </a:r>
            <a:br>
              <a:rPr lang="en-US" altLang="th-TH" sz="800">
                <a:latin typeface="Arial" pitchFamily="34" charset="0"/>
              </a:rPr>
            </a:br>
            <a:endParaRPr lang="en-US" altLang="th-TH">
              <a:latin typeface="Arial" pitchFamily="34" charset="0"/>
            </a:endParaRPr>
          </a:p>
          <a:p>
            <a:endParaRPr lang="en-US" altLang="th-TH">
              <a:latin typeface="Arial" pitchFamily="34" charset="0"/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1404637" y="395788"/>
            <a:ext cx="6643734" cy="584775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</a:rPr>
              <a:t>Process Flowchart </a:t>
            </a:r>
            <a:r>
              <a:rPr lang="th-TH" sz="32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</a:rPr>
              <a:t>ของการดูแลผู้ป่วย</a:t>
            </a:r>
            <a:r>
              <a:rPr lang="en-GB" sz="3200" b="1" dirty="0">
                <a:solidFill>
                  <a:srgbClr val="0033CC"/>
                </a:solidFill>
                <a:latin typeface="Angsana New" pitchFamily="18" charset="-34"/>
                <a:ea typeface="Tahoma" pitchFamily="34" charset="0"/>
              </a:rPr>
              <a:t>COPD</a:t>
            </a:r>
            <a:endParaRPr lang="th-TH" sz="3200" b="1" dirty="0">
              <a:solidFill>
                <a:srgbClr val="0033CC"/>
              </a:solidFill>
              <a:latin typeface="Angsana New" pitchFamily="18" charset="-34"/>
              <a:ea typeface="Tahoma" pitchFamily="34" charset="0"/>
            </a:endParaRPr>
          </a:p>
        </p:txBody>
      </p:sp>
      <p:cxnSp>
        <p:nvCxnSpPr>
          <p:cNvPr id="32" name="ลูกศรเชื่อมต่อแบบตรง 31"/>
          <p:cNvCxnSpPr/>
          <p:nvPr/>
        </p:nvCxnSpPr>
        <p:spPr>
          <a:xfrm rot="5400000">
            <a:off x="4939705" y="2905721"/>
            <a:ext cx="358775" cy="8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>
            <a:off x="5194698" y="3811588"/>
            <a:ext cx="5953" cy="412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ตัวยึดเนื้อหา 12"/>
          <p:cNvGrpSpPr>
            <a:grpSpLocks noGrp="1"/>
          </p:cNvGrpSpPr>
          <p:nvPr/>
        </p:nvGrpSpPr>
        <p:grpSpPr>
          <a:xfrm>
            <a:off x="21706" y="1420759"/>
            <a:ext cx="2487455" cy="4354332"/>
            <a:chOff x="9459" y="1402516"/>
            <a:chExt cx="11562625" cy="4858551"/>
          </a:xfrm>
          <a:noFill/>
        </p:grpSpPr>
        <p:sp>
          <p:nvSpPr>
            <p:cNvPr id="24" name="สี่เหลี่ยมมุมมน 13"/>
            <p:cNvSpPr/>
            <p:nvPr/>
          </p:nvSpPr>
          <p:spPr>
            <a:xfrm>
              <a:off x="3583556" y="1402516"/>
              <a:ext cx="6113857" cy="529988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b="1" dirty="0" err="1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ปชช</a:t>
              </a:r>
              <a:r>
                <a:rPr lang="th-TH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.</a:t>
              </a:r>
              <a:r>
                <a:rPr lang="en-US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/</a:t>
              </a:r>
              <a:r>
                <a:rPr lang="th-TH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ผู้มารับบริการ</a:t>
              </a: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304800" y="5181600"/>
              <a:ext cx="11267284" cy="1079467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endParaRPr lang="th-TH" sz="20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cxnSp>
          <p:nvCxnSpPr>
            <p:cNvPr id="30" name="ลูกศรเชื่อมต่อแบบตรง 29"/>
            <p:cNvCxnSpPr/>
            <p:nvPr/>
          </p:nvCxnSpPr>
          <p:spPr>
            <a:xfrm>
              <a:off x="9209276" y="3590500"/>
              <a:ext cx="7019" cy="577438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55"/>
            <p:cNvSpPr/>
            <p:nvPr/>
          </p:nvSpPr>
          <p:spPr>
            <a:xfrm>
              <a:off x="9459" y="3160380"/>
              <a:ext cx="4097484" cy="76558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สูบบุหรี่  สัมผัสฝุ่นควัน  ผอม  หายใจเหนื่อย</a:t>
              </a:r>
              <a:endParaRPr lang="en-US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34" name="Rounded Rectangle 59"/>
            <p:cNvSpPr/>
            <p:nvPr/>
          </p:nvSpPr>
          <p:spPr>
            <a:xfrm>
              <a:off x="897216" y="2325204"/>
              <a:ext cx="8800193" cy="49104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ซักประวัติคัดกรองกลุ่มเสี่ยง</a:t>
              </a:r>
              <a:endParaRPr lang="en-US" sz="16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36" name="Rounded Rectangle 63"/>
            <p:cNvSpPr/>
            <p:nvPr/>
          </p:nvSpPr>
          <p:spPr>
            <a:xfrm>
              <a:off x="7836785" y="3157651"/>
              <a:ext cx="2759012" cy="37328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1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พบแพทย์</a:t>
              </a:r>
              <a:endParaRPr lang="en-US" sz="11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cxnSp>
          <p:nvCxnSpPr>
            <p:cNvPr id="37" name="ลูกศรเชื่อมต่อแบบตรง 52"/>
            <p:cNvCxnSpPr/>
            <p:nvPr/>
          </p:nvCxnSpPr>
          <p:spPr>
            <a:xfrm flipH="1">
              <a:off x="1975622" y="2872754"/>
              <a:ext cx="5578" cy="24460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ลูกศรเชื่อมต่อแบบตรง 52"/>
            <p:cNvCxnSpPr/>
            <p:nvPr/>
          </p:nvCxnSpPr>
          <p:spPr>
            <a:xfrm>
              <a:off x="4553607" y="3386816"/>
              <a:ext cx="2676129" cy="0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915591" y="3740150"/>
            <a:ext cx="203715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dirty="0"/>
              <a:t>CXR</a:t>
            </a:r>
            <a:r>
              <a:rPr lang="th-TH" sz="1400" dirty="0"/>
              <a:t>  และเป่า </a:t>
            </a:r>
            <a:r>
              <a:rPr lang="en-US" sz="1400" dirty="0" err="1"/>
              <a:t>spirimetry</a:t>
            </a:r>
            <a:r>
              <a:rPr lang="th-TH" sz="1400" dirty="0"/>
              <a:t>  </a:t>
            </a:r>
          </a:p>
        </p:txBody>
      </p:sp>
      <p:sp>
        <p:nvSpPr>
          <p:cNvPr id="5134" name="TextBox 6"/>
          <p:cNvSpPr txBox="1">
            <a:spLocks noChangeArrowheads="1"/>
          </p:cNvSpPr>
          <p:nvPr/>
        </p:nvSpPr>
        <p:spPr bwMode="auto">
          <a:xfrm>
            <a:off x="344091" y="5146675"/>
            <a:ext cx="2121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1800"/>
              <a:t>ปกติ ให้การรักษา ให้คำแนะนำ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7100" y="1323976"/>
            <a:ext cx="3068241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COPD</a:t>
            </a:r>
            <a:endParaRPr lang="th-TH" sz="2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900" y="2000250"/>
            <a:ext cx="1235869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1400" dirty="0"/>
              <a:t>หายใจเหนื่อย ฟังปอดพบผิดปกติ </a:t>
            </a:r>
            <a:r>
              <a:rPr lang="en-US" sz="1400" dirty="0"/>
              <a:t>o2 sat &lt; 88%  RR&gt;28</a:t>
            </a:r>
            <a:r>
              <a:rPr lang="th-TH" sz="1400" dirty="0"/>
              <a:t>ครั้ง</a:t>
            </a:r>
            <a:r>
              <a:rPr lang="en-US" sz="1400" dirty="0"/>
              <a:t>/min</a:t>
            </a:r>
            <a:endParaRPr lang="th-TH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08056" y="3683000"/>
            <a:ext cx="1257300" cy="3698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1800" dirty="0"/>
              <a:t>ส่ง </a:t>
            </a:r>
            <a:r>
              <a:rPr lang="en-US" sz="1800" dirty="0"/>
              <a:t>ER</a:t>
            </a:r>
            <a:endParaRPr lang="th-TH" sz="1800" dirty="0"/>
          </a:p>
        </p:txBody>
      </p:sp>
      <p:cxnSp>
        <p:nvCxnSpPr>
          <p:cNvPr id="14" name="ลูกศรเชื่อมต่อแบบตรง 13"/>
          <p:cNvCxnSpPr>
            <a:stCxn id="5122" idx="3"/>
          </p:cNvCxnSpPr>
          <p:nvPr/>
        </p:nvCxnSpPr>
        <p:spPr>
          <a:xfrm flipV="1">
            <a:off x="6550819" y="2347913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7924800" y="3194050"/>
            <a:ext cx="0" cy="446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5114925" y="1700214"/>
            <a:ext cx="0" cy="238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5194698" y="5113338"/>
            <a:ext cx="5953" cy="373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16881" y="4329114"/>
            <a:ext cx="172402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1400" dirty="0"/>
              <a:t>ผิดปกติ ส่งเข้าคลินิก </a:t>
            </a:r>
            <a:r>
              <a:rPr lang="en-US" sz="1400" dirty="0"/>
              <a:t>COPD</a:t>
            </a:r>
            <a:endParaRPr lang="th-TH" sz="1400" dirty="0"/>
          </a:p>
        </p:txBody>
      </p:sp>
      <p:cxnSp>
        <p:nvCxnSpPr>
          <p:cNvPr id="39" name="ลูกศรเชื่อมต่อแบบตรง 52"/>
          <p:cNvCxnSpPr/>
          <p:nvPr/>
        </p:nvCxnSpPr>
        <p:spPr>
          <a:xfrm flipH="1">
            <a:off x="2230042" y="4108451"/>
            <a:ext cx="1190" cy="220663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52"/>
          <p:cNvCxnSpPr/>
          <p:nvPr/>
        </p:nvCxnSpPr>
        <p:spPr>
          <a:xfrm flipH="1">
            <a:off x="998935" y="4114800"/>
            <a:ext cx="1190" cy="692150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52"/>
          <p:cNvCxnSpPr/>
          <p:nvPr/>
        </p:nvCxnSpPr>
        <p:spPr>
          <a:xfrm flipH="1">
            <a:off x="1297781" y="2000251"/>
            <a:ext cx="1191" cy="219075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ลูกศรเชื่อมต่อแบบตรง 2"/>
          <p:cNvCxnSpPr>
            <a:stCxn id="5124" idx="3"/>
          </p:cNvCxnSpPr>
          <p:nvPr/>
        </p:nvCxnSpPr>
        <p:spPr>
          <a:xfrm flipV="1">
            <a:off x="7122319" y="4699000"/>
            <a:ext cx="696516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17656" y="4449763"/>
            <a:ext cx="1038225" cy="1816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dirty="0" err="1"/>
              <a:t>โทรศัพธ์</a:t>
            </a:r>
            <a:r>
              <a:rPr lang="th-TH" dirty="0"/>
              <a:t>ติดตามผู้ป่วยที่ขาดนัด</a:t>
            </a:r>
          </a:p>
        </p:txBody>
      </p:sp>
    </p:spTree>
    <p:extLst>
      <p:ext uri="{BB962C8B-B14F-4D97-AF65-F5344CB8AC3E}">
        <p14:creationId xmlns:p14="http://schemas.microsoft.com/office/powerpoint/2010/main" val="34587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-24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143000" y="119063"/>
            <a:ext cx="76774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th-TH" altLang="th-TH" sz="3200" b="1" dirty="0">
                <a:solidFill>
                  <a:srgbClr val="0033CC"/>
                </a:solidFill>
                <a:latin typeface="Angsana New" pitchFamily="18" charset="-34"/>
              </a:rPr>
              <a:t>การจัดการกระบวนการ </a:t>
            </a:r>
            <a:r>
              <a:rPr lang="en-US" altLang="th-TH" sz="4000" b="1" dirty="0">
                <a:solidFill>
                  <a:srgbClr val="0033CC"/>
                </a:solidFill>
                <a:latin typeface="Angsana New" pitchFamily="18" charset="-34"/>
              </a:rPr>
              <a:t>(Process Management)</a:t>
            </a:r>
            <a:endParaRPr lang="th-TH" altLang="th-TH" sz="3200" b="1" dirty="0">
              <a:solidFill>
                <a:srgbClr val="0033CC"/>
              </a:solidFill>
              <a:latin typeface="Angsana New" pitchFamily="18" charset="-34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1518048" y="928689"/>
            <a:ext cx="584001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altLang="th-TH" sz="2000" b="1">
                <a:latin typeface="Tahoma" pitchFamily="34" charset="0"/>
                <a:cs typeface="Tahoma" pitchFamily="34" charset="0"/>
              </a:rPr>
              <a:t> </a:t>
            </a:r>
            <a:endParaRPr lang="en-US" altLang="th-TH" sz="20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47355"/>
              </p:ext>
            </p:extLst>
          </p:nvPr>
        </p:nvGraphicFramePr>
        <p:xfrm>
          <a:off x="179512" y="928688"/>
          <a:ext cx="8856985" cy="594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5">
                  <a:extLst>
                    <a:ext uri="{9D8B030D-6E8A-4147-A177-3AD203B41FA5}"/>
                  </a:extLst>
                </a:gridCol>
                <a:gridCol w="1623780">
                  <a:extLst>
                    <a:ext uri="{9D8B030D-6E8A-4147-A177-3AD203B41FA5}"/>
                  </a:extLst>
                </a:gridCol>
                <a:gridCol w="2509480">
                  <a:extLst>
                    <a:ext uri="{9D8B030D-6E8A-4147-A177-3AD203B41FA5}"/>
                  </a:extLst>
                </a:gridCol>
                <a:gridCol w="2509480">
                  <a:extLst>
                    <a:ext uri="{9D8B030D-6E8A-4147-A177-3AD203B41FA5}"/>
                  </a:extLst>
                </a:gridCol>
              </a:tblGrid>
              <a:tr h="822959"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ข้อกำหนดของกระบวนการ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ตัวชี้วัดของกระบวนการ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การออกแบบกระบวนการ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extLst>
                  <a:ext uri="{0D108BD9-81ED-4DB2-BD59-A6C34878D82A}"/>
                </a:extLst>
              </a:tr>
              <a:tr h="1005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การเข้าถึงและเข้ารับบริการ</a:t>
                      </a: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- ถูกต้อง รวดเร็ว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การจัดการภาวะ</a:t>
                      </a:r>
                      <a:r>
                        <a:rPr lang="en-GB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GB" sz="2000" b="1" dirty="0">
                          <a:latin typeface="Angsana New" pitchFamily="18" charset="-34"/>
                          <a:cs typeface="Angsana New" pitchFamily="18" charset="-34"/>
                        </a:rPr>
                        <a:t>acute exacerbation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การคัดกรองผู้ป่วยเสี่ยง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COPD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extLst>
                  <a:ext uri="{0D108BD9-81ED-4DB2-BD59-A6C34878D82A}"/>
                </a:extLst>
              </a:tr>
              <a:tr h="1005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การประเมินผู้ป่วย</a:t>
                      </a: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en-GB" sz="2000" b="1" dirty="0">
                          <a:latin typeface="Angsana New" pitchFamily="18" charset="-34"/>
                          <a:cs typeface="Angsana New" pitchFamily="18" charset="-34"/>
                        </a:rPr>
                        <a:t>Evidence 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การ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ทำ  </a:t>
                      </a:r>
                      <a:r>
                        <a:rPr lang="th-TH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CAT MMRC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6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MWT</a:t>
                      </a: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ใช้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CPG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และมีการกำกับควบคุม</a:t>
                      </a:r>
                    </a:p>
                    <a:p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 Yearly check up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extLst>
                  <a:ext uri="{0D108BD9-81ED-4DB2-BD59-A6C34878D82A}"/>
                </a:extLst>
              </a:tr>
              <a:tr h="1005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การดูแลผู้ป่วย</a:t>
                      </a: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รวดเร็ว ครอบคลุม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CPG AE </a:t>
                      </a:r>
                      <a:r>
                        <a:rPr lang="en-US" sz="2000" b="1" dirty="0" err="1">
                          <a:latin typeface="Angsana New" pitchFamily="18" charset="-34"/>
                          <a:cs typeface="Angsana New" pitchFamily="18" charset="-34"/>
                        </a:rPr>
                        <a:t>copd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COPD care in WARD</a:t>
                      </a: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-monitor and re-evaluation</a:t>
                      </a: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extLst>
                  <a:ext uri="{0D108BD9-81ED-4DB2-BD59-A6C34878D82A}"/>
                </a:extLst>
              </a:tr>
              <a:tr h="701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การวางแผน</a:t>
                      </a: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ครบถ้วน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- CPG with D </a:t>
                      </a:r>
                      <a:r>
                        <a:rPr lang="en-US" sz="2000" b="1" dirty="0" err="1">
                          <a:latin typeface="Angsana New" pitchFamily="18" charset="-34"/>
                          <a:cs typeface="Angsana New" pitchFamily="18" charset="-34"/>
                        </a:rPr>
                        <a:t>methd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extLst>
                  <a:ext uri="{0D108BD9-81ED-4DB2-BD59-A6C34878D82A}"/>
                </a:extLst>
              </a:tr>
              <a:tr h="701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การให้ข้อมูลเสริมพลัง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- ครอบคลุม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อัตราการเกิด </a:t>
                      </a:r>
                      <a:r>
                        <a:rPr lang="en-GB" sz="2000" b="1" dirty="0">
                          <a:latin typeface="Angsana New" pitchFamily="18" charset="-34"/>
                          <a:cs typeface="Angsana New" pitchFamily="18" charset="-34"/>
                        </a:rPr>
                        <a:t>AE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ngsana New" pitchFamily="18" charset="-34"/>
                          <a:cs typeface="Angsana New" pitchFamily="18" charset="-34"/>
                        </a:rPr>
                        <a:t>- Home health care</a:t>
                      </a:r>
                    </a:p>
                  </a:txBody>
                  <a:tcPr marL="68581" marR="68581" marT="45712" marB="45712"/>
                </a:tc>
                <a:extLst>
                  <a:ext uri="{0D108BD9-81ED-4DB2-BD59-A6C34878D82A}"/>
                </a:extLst>
              </a:tr>
              <a:tr h="701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การดูแลต่อเนื่อง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- 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ประสิทธิภาพ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- อัตราการเยี่ยมบ้าน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lang="en-GB" sz="2000" b="1" dirty="0">
                          <a:latin typeface="Angsana New" pitchFamily="18" charset="-34"/>
                          <a:cs typeface="Angsana New" pitchFamily="18" charset="-34"/>
                        </a:rPr>
                        <a:t>COC care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1" marR="68581" marT="45712" marB="45712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7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657" y="389086"/>
            <a:ext cx="7688687" cy="523220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727657" y="296753"/>
            <a:ext cx="7129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th-TH" altLang="th-TH" sz="4000" b="1" dirty="0">
                <a:solidFill>
                  <a:srgbClr val="0033CC"/>
                </a:solidFill>
                <a:latin typeface="Angsana New" pitchFamily="18" charset="-34"/>
              </a:rPr>
              <a:t>แผนการพัฒนาคุณภาพ การวิจัย นวัตกรรม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643" y="1556792"/>
            <a:ext cx="8817769" cy="372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ngsana New" pitchFamily="18" charset="-34"/>
              </a:rPr>
              <a:t>1.</a:t>
            </a:r>
            <a:r>
              <a:rPr lang="th-TH" b="1" dirty="0">
                <a:latin typeface="Angsana New" pitchFamily="18" charset="-34"/>
              </a:rPr>
              <a:t>  เน้น</a:t>
            </a:r>
            <a:r>
              <a:rPr lang="en-US" b="1" dirty="0" err="1">
                <a:latin typeface="Angsana New" pitchFamily="18" charset="-34"/>
              </a:rPr>
              <a:t>แนวทางการ</a:t>
            </a:r>
            <a:r>
              <a:rPr lang="th-TH" b="1" dirty="0">
                <a:latin typeface="Angsana New" pitchFamily="18" charset="-34"/>
              </a:rPr>
              <a:t>ดูแลผู้ป่วย</a:t>
            </a:r>
            <a:r>
              <a:rPr lang="en-US" b="1" dirty="0">
                <a:latin typeface="Angsana New" pitchFamily="18" charset="-34"/>
              </a:rPr>
              <a:t> COPD</a:t>
            </a:r>
            <a:r>
              <a:rPr lang="th-TH" b="1" dirty="0">
                <a:latin typeface="Angsana New" pitchFamily="18" charset="-34"/>
              </a:rPr>
              <a:t> ให้ผู้ป่วยสามารถดูแลตนเองและจัดการกับปัจจัย      เสี่ยงต่อการกำเริบ</a:t>
            </a:r>
            <a:r>
              <a:rPr lang="en-US" b="1" dirty="0">
                <a:latin typeface="Angsana New" pitchFamily="18" charset="-34"/>
              </a:rPr>
              <a:t>  </a:t>
            </a:r>
            <a:r>
              <a:rPr lang="en-US" b="1" dirty="0" err="1">
                <a:latin typeface="Angsana New" pitchFamily="18" charset="-34"/>
              </a:rPr>
              <a:t>ได้แก่</a:t>
            </a:r>
            <a:r>
              <a:rPr lang="en-US" b="1" dirty="0">
                <a:latin typeface="Angsana New" pitchFamily="18" charset="-34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Angsana New" pitchFamily="18" charset="-34"/>
              </a:rPr>
              <a:t>  -  </a:t>
            </a:r>
            <a:r>
              <a:rPr lang="th-TH" sz="2400" b="1" dirty="0">
                <a:latin typeface="Angsana New" pitchFamily="18" charset="-34"/>
              </a:rPr>
              <a:t>เน้น</a:t>
            </a:r>
            <a:r>
              <a:rPr lang="en-US" sz="2400" b="1" dirty="0" err="1">
                <a:latin typeface="Angsana New" pitchFamily="18" charset="-34"/>
              </a:rPr>
              <a:t>การฟื้นฟูสมรรถภาพปอด</a:t>
            </a:r>
            <a:r>
              <a:rPr lang="en-US" sz="2400" b="1" dirty="0">
                <a:latin typeface="Angsana New" pitchFamily="18" charset="-34"/>
              </a:rPr>
              <a:t> (Pulmonary </a:t>
            </a:r>
            <a:r>
              <a:rPr lang="en-US" sz="2400" b="1" dirty="0" err="1">
                <a:latin typeface="Angsana New" pitchFamily="18" charset="-34"/>
              </a:rPr>
              <a:t>rehabitation</a:t>
            </a:r>
            <a:r>
              <a:rPr lang="en-US" sz="2400" b="1" dirty="0">
                <a:latin typeface="Angsana New" pitchFamily="18" charset="-34"/>
              </a:rPr>
              <a:t>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Angsana New" pitchFamily="18" charset="-34"/>
              </a:rPr>
              <a:t>  -  ส่งเสริมให้ชุมชนมีส่วนร่วมในการลดปัจจัยเสี่ยงต่อการกำเริบ ได้แก่  การลดการเผาขยะในชุมชน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Angsana New" pitchFamily="18" charset="-34"/>
              </a:rPr>
              <a:t>  -   มีการวางแผนจำหน่ายและการติดตามเยี่ยมบ้านโดยใช้  </a:t>
            </a:r>
            <a:r>
              <a:rPr lang="en-US" sz="2400" b="1" dirty="0">
                <a:latin typeface="Angsana New" pitchFamily="18" charset="-34"/>
              </a:rPr>
              <a:t>D</a:t>
            </a:r>
            <a:r>
              <a:rPr lang="th-TH" sz="2400" b="1" dirty="0">
                <a:latin typeface="Angsana New" pitchFamily="18" charset="-34"/>
              </a:rPr>
              <a:t>(เรื่องโรคและการปฏิบัติตัว)</a:t>
            </a:r>
            <a:r>
              <a:rPr lang="en-US" sz="2400" b="1" dirty="0">
                <a:latin typeface="Angsana New" pitchFamily="18" charset="-34"/>
              </a:rPr>
              <a:t>M</a:t>
            </a:r>
            <a:r>
              <a:rPr lang="th-TH" sz="2400" b="1" dirty="0">
                <a:latin typeface="Angsana New" pitchFamily="18" charset="-34"/>
              </a:rPr>
              <a:t>(การใช้ยา) </a:t>
            </a:r>
            <a:r>
              <a:rPr lang="en-US" sz="2400" b="1" dirty="0">
                <a:latin typeface="Angsana New" pitchFamily="18" charset="-34"/>
              </a:rPr>
              <a:t>              E</a:t>
            </a:r>
            <a:r>
              <a:rPr lang="th-TH" sz="2400" b="1" dirty="0">
                <a:latin typeface="Angsana New" pitchFamily="18" charset="-34"/>
              </a:rPr>
              <a:t>(การจัดการสิ่งแวดล้อม</a:t>
            </a:r>
            <a:r>
              <a:rPr lang="en-US" sz="2400" b="1" dirty="0">
                <a:latin typeface="Angsana New" pitchFamily="18" charset="-34"/>
              </a:rPr>
              <a:t>=</a:t>
            </a:r>
            <a:r>
              <a:rPr lang="th-TH" sz="2400" b="1" dirty="0">
                <a:latin typeface="Angsana New" pitchFamily="18" charset="-34"/>
              </a:rPr>
              <a:t>ควันจากการเผา)</a:t>
            </a:r>
            <a:r>
              <a:rPr lang="en-US" sz="2400" b="1" dirty="0">
                <a:latin typeface="Angsana New" pitchFamily="18" charset="-34"/>
              </a:rPr>
              <a:t>T</a:t>
            </a:r>
            <a:r>
              <a:rPr lang="th-TH" sz="2400" b="1" dirty="0">
                <a:latin typeface="Angsana New" pitchFamily="18" charset="-34"/>
              </a:rPr>
              <a:t>(การฟื้นฟูสมรรถภาพปอด)</a:t>
            </a:r>
            <a:r>
              <a:rPr lang="en-US" sz="2400" b="1" dirty="0">
                <a:latin typeface="Angsana New" pitchFamily="18" charset="-34"/>
              </a:rPr>
              <a:t>H</a:t>
            </a:r>
            <a:r>
              <a:rPr lang="th-TH" sz="2400" b="1" dirty="0">
                <a:latin typeface="Angsana New" pitchFamily="18" charset="-34"/>
              </a:rPr>
              <a:t>(การดูแลด้านร่างกายและจิตใจ)</a:t>
            </a:r>
            <a:r>
              <a:rPr lang="en-US" sz="2400" b="1" dirty="0">
                <a:latin typeface="Angsana New" pitchFamily="18" charset="-34"/>
              </a:rPr>
              <a:t>        O</a:t>
            </a:r>
            <a:r>
              <a:rPr lang="th-TH" sz="2400" b="1" dirty="0">
                <a:latin typeface="Angsana New" pitchFamily="18" charset="-34"/>
              </a:rPr>
              <a:t>(การมาตรวจตามนัด การขอความช่วยเหลือ </a:t>
            </a:r>
            <a:r>
              <a:rPr lang="en-US" sz="2400" b="1" dirty="0">
                <a:latin typeface="Angsana New" pitchFamily="18" charset="-34"/>
              </a:rPr>
              <a:t>1669</a:t>
            </a:r>
            <a:r>
              <a:rPr lang="en-US" sz="1800" dirty="0">
                <a:latin typeface="Angsana New" pitchFamily="18" charset="-34"/>
              </a:rPr>
              <a:t>)</a:t>
            </a:r>
            <a:r>
              <a:rPr lang="en-US" sz="2400" b="1" dirty="0">
                <a:latin typeface="Angsana New" pitchFamily="18" charset="-34"/>
              </a:rPr>
              <a:t> D</a:t>
            </a:r>
            <a:r>
              <a:rPr lang="th-TH" sz="2400" b="1" dirty="0">
                <a:latin typeface="Angsana New" pitchFamily="18" charset="-34"/>
              </a:rPr>
              <a:t>  (การรับประทานอาหาร)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ngsana New" pitchFamily="18" charset="-34"/>
                <a:ea typeface="Tahoma" pitchFamily="34" charset="0"/>
              </a:rPr>
              <a:t>2.</a:t>
            </a:r>
            <a:r>
              <a:rPr lang="th-TH" b="1" dirty="0">
                <a:latin typeface="Angsana New" pitchFamily="18" charset="-34"/>
                <a:ea typeface="Tahoma" pitchFamily="34" charset="0"/>
              </a:rPr>
              <a:t>  เน้นให้ผู้ป่วยได้รับวัคซีนไข้หวัดใหญ่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ngsana New" pitchFamily="18" charset="-34"/>
                <a:ea typeface="Tahoma" pitchFamily="34" charset="0"/>
              </a:rPr>
              <a:t>3.</a:t>
            </a:r>
            <a:r>
              <a:rPr lang="th-TH" b="1" dirty="0">
                <a:latin typeface="Angsana New" pitchFamily="18" charset="-34"/>
                <a:ea typeface="Tahoma" pitchFamily="34" charset="0"/>
              </a:rPr>
              <a:t>  ให้ได้รับยาตามมาตรฐาน</a:t>
            </a:r>
          </a:p>
        </p:txBody>
      </p:sp>
    </p:spTree>
    <p:extLst>
      <p:ext uri="{BB962C8B-B14F-4D97-AF65-F5344CB8AC3E}">
        <p14:creationId xmlns:p14="http://schemas.microsoft.com/office/powerpoint/2010/main" val="38440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321317"/>
              </p:ext>
            </p:extLst>
          </p:nvPr>
        </p:nvGraphicFramePr>
        <p:xfrm>
          <a:off x="150019" y="585788"/>
          <a:ext cx="8840392" cy="5923020"/>
        </p:xfrm>
        <a:graphic>
          <a:graphicData uri="http://schemas.openxmlformats.org/drawingml/2006/table">
            <a:tbl>
              <a:tblPr/>
              <a:tblGrid>
                <a:gridCol w="3515916"/>
                <a:gridCol w="1022747"/>
                <a:gridCol w="856060"/>
                <a:gridCol w="934640"/>
                <a:gridCol w="895350"/>
                <a:gridCol w="854869"/>
                <a:gridCol w="760810"/>
              </a:tblGrid>
              <a:tr h="3269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ข้อมูล/ตัวชี้วัด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ปี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ปี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ปี 2561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ปี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ปี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2563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049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จำนวน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COPD AE 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ลดลง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 30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45</a:t>
                      </a:r>
                    </a:p>
                  </a:txBody>
                  <a:tcPr marL="7144" marR="7144" marT="85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54</a:t>
                      </a:r>
                    </a:p>
                  </a:txBody>
                  <a:tcPr marL="7144" marR="7144" marT="85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34</a:t>
                      </a:r>
                    </a:p>
                  </a:txBody>
                  <a:tcPr marL="7144" marR="7144" marT="85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6915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อัตราการ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Re-admit 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ลดลง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 30 %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14.28 %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(4/28)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23.07 %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(6/26)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18.75 %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(6/19)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16.42%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</a:t>
                      </a: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</a:t>
                      </a:r>
                      <a:endParaRPr kumimoji="0" lang="th-TH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0959" marB="409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7.89%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kumimoji="0" lang="th-TH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0959" marB="409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9106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stage 3 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4 ได้รับยา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LABA 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alt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seretide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 เพิ่มขึ้น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 stage 3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 stage 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89%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0%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0%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0959" marB="409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0959" marB="409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7651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ร้อยละของผู้ป่วยมีคุณภาพชีวิตดีขึ้น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&gt;80%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79%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75%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74%</a:t>
                      </a: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77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0959" marB="409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75.25%</a:t>
                      </a: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0959" marB="409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920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จำนวนผู้ป่วยที่ได้รับวัคซีนไข้หวัดใหญ่</a:t>
                      </a:r>
                    </a:p>
                  </a:txBody>
                  <a:tcPr marL="7144" marR="7144" marT="85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&gt;80%</a:t>
                      </a: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53ราย</a:t>
                      </a:r>
                    </a:p>
                  </a:txBody>
                  <a:tcPr marL="7144" marR="7144" marT="85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64ราย</a:t>
                      </a:r>
                    </a:p>
                  </a:txBody>
                  <a:tcPr marL="7144" marR="7144" marT="85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43ราย</a:t>
                      </a:r>
                    </a:p>
                  </a:txBody>
                  <a:tcPr marL="68582" marR="68582" marT="40959" marB="409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11460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มีการใช้ยาพ่นควบคุม (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controller) 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อย่างเหมาะสมตาม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GOLD stage 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ของผู้ป่วย จำนวน (คน) 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0959" marB="409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0959" marB="409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0959" marB="409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0959" marB="409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2" marR="68582" marT="40959" marB="4095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>
          <a:xfrm>
            <a:off x="1441847" y="104776"/>
            <a:ext cx="7548563" cy="481013"/>
          </a:xfrm>
        </p:spPr>
        <p:txBody>
          <a:bodyPr>
            <a:normAutofit fontScale="90000"/>
          </a:bodyPr>
          <a:lstStyle/>
          <a:p>
            <a:r>
              <a:rPr lang="th-TH" altLang="th-TH" sz="24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ผลลัพธ์และการพัฒนาที่ผ่านมา</a:t>
            </a:r>
            <a:r>
              <a:rPr lang="th-TH" altLang="th-TH" sz="20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altLang="th-TH" sz="18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Performance&amp;Interventions)</a:t>
            </a:r>
            <a:endParaRPr lang="th-TH" altLang="th-TH" smtClean="0"/>
          </a:p>
        </p:txBody>
      </p:sp>
      <p:sp>
        <p:nvSpPr>
          <p:cNvPr id="8261" name="กล่องข้อความ 6"/>
          <p:cNvSpPr txBox="1">
            <a:spLocks noChangeArrowheads="1"/>
          </p:cNvSpPr>
          <p:nvPr/>
        </p:nvSpPr>
        <p:spPr bwMode="auto">
          <a:xfrm>
            <a:off x="8335566" y="5497514"/>
            <a:ext cx="65484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b="1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654664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20140"/>
              </p:ext>
            </p:extLst>
          </p:nvPr>
        </p:nvGraphicFramePr>
        <p:xfrm>
          <a:off x="0" y="1052736"/>
          <a:ext cx="9108504" cy="4831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680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5256584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20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20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ความเสี่ยง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มาตรการป้องกัน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HT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1. acute –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เสี่ยงต่อภาวะ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hypertensive crisis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 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 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Angsan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2.chronic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–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เสี่ยงต่อการเกิดภาวะแทรก ซ้อนต่อหัวใจ,สมอง,ไต,หลอดเลือด,ตา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Acute 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1.Patient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education –</a:t>
                      </a:r>
                      <a:r>
                        <a:rPr lang="en-US" sz="160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ให้ความรู้</a:t>
                      </a:r>
                      <a:r>
                        <a:rPr lang="th-TH" sz="1600" dirty="0">
                          <a:effectLst/>
                          <a:latin typeface="Browallia New"/>
                          <a:ea typeface="Calibri"/>
                          <a:cs typeface="Angsana New"/>
                        </a:rPr>
                        <a:t>เรื่อง</a:t>
                      </a:r>
                      <a:r>
                        <a:rPr lang="th-TH" sz="1600" dirty="0" smtClean="0">
                          <a:effectLst/>
                          <a:latin typeface="Browallia New"/>
                          <a:ea typeface="Calibri"/>
                          <a:cs typeface="Angsana New"/>
                        </a:rPr>
                        <a:t>โรค</a:t>
                      </a:r>
                      <a:r>
                        <a:rPr lang="th-TH" sz="1600" dirty="0" smtClean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และยา</a:t>
                      </a:r>
                      <a:r>
                        <a:rPr lang="th-TH" sz="1500" baseline="0" dirty="0">
                          <a:effectLst/>
                          <a:latin typeface="Browallia New"/>
                          <a:ea typeface="Times New Roman"/>
                          <a:cs typeface="Angsana New"/>
                        </a:rPr>
                        <a:t> </a:t>
                      </a:r>
                      <a:r>
                        <a:rPr lang="th-TH" sz="1600" dirty="0" smtClean="0">
                          <a:effectLst/>
                          <a:latin typeface="Angsana New"/>
                          <a:ea typeface="Calibri"/>
                          <a:cs typeface="Angsana New"/>
                        </a:rPr>
                        <a:t>ประเมิน</a:t>
                      </a:r>
                      <a:r>
                        <a:rPr lang="th-TH" sz="1600" dirty="0">
                          <a:effectLst/>
                          <a:latin typeface="Angsana New"/>
                          <a:ea typeface="Calibri"/>
                          <a:cs typeface="Angsana New"/>
                        </a:rPr>
                        <a:t>การใช้ยาที่ถูกวิธี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2.Criteria for emergency condition -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มี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ระบบประเมินผู้ป่วยกรณี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 BP 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ngsana New"/>
                        </a:rPr>
                        <a:t>≥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Browallia New"/>
                          <a:ea typeface="Calibri"/>
                          <a:cs typeface="Angsana New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180/110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mmHg 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ให้รายงานแพทย์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Chronic 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1.Set target goal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- ควบคุม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ระดับความดันโลหิตให้อยู่ในเกณฑ์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2.Early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detect of complication -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ตรวจคัดกรองภาวะแทรกซ้อน เช่น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CVD Risk, 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ไต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CKD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Browallia New"/>
                          <a:ea typeface="Calibri"/>
                          <a:cs typeface="Angsana New"/>
                        </a:rPr>
                        <a:t>เสี่ยงต่อการเกิดภาวะไตวาย</a:t>
                      </a:r>
                      <a:endParaRPr lang="en-US" sz="15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1.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เน้นการให้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patient education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ให้คนไข้ตระหนักถึงความสำคัญของการป้องกัน การชะลอภาวะไตเสื่อม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2. control BS BP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ในผู้ป่วย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NCD clinic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ให้อยู่ในเกณฑ์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3.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มีระบบส่งต่อไป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รพ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.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ลำพูน เมื่อพบผู้ป่วย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CKD stage4,5 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4.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มีระบบคัดกรองผู้ป่วย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NCD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เพื่อตรวจหา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ภาวะไตเสื่อมที่ถูกต้อง ครบถ้วน ตาม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CPG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ล่าสุด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5.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มีการให้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education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และอบรมผู้ป่วย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CKD</a:t>
                      </a:r>
                      <a:endParaRPr lang="th-TH" sz="1600" dirty="0" smtClean="0">
                        <a:solidFill>
                          <a:srgbClr val="000000"/>
                        </a:solidFill>
                        <a:effectLst/>
                        <a:latin typeface="Angsan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22729"/>
            <a:ext cx="8928992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ความเสี่ยงและมาตรการป้องกัน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582836"/>
              </p:ext>
            </p:extLst>
          </p:nvPr>
        </p:nvGraphicFramePr>
        <p:xfrm>
          <a:off x="107504" y="1700808"/>
          <a:ext cx="8813007" cy="4223841"/>
        </p:xfrm>
        <a:graphic>
          <a:graphicData uri="http://schemas.openxmlformats.org/drawingml/2006/table">
            <a:tbl>
              <a:tblPr/>
              <a:tblGrid>
                <a:gridCol w="2481284"/>
                <a:gridCol w="1120903"/>
                <a:gridCol w="1079528"/>
                <a:gridCol w="1218700"/>
                <a:gridCol w="1168548"/>
                <a:gridCol w="813720"/>
                <a:gridCol w="930324"/>
              </a:tblGrid>
              <a:tr h="5143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ข้อมูล/ตัวชี้วัด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2563</a:t>
                      </a: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879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จำนวนผู้ป่วยได้รับการตรวจ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pulmonary function tests 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เพื่อหาค่า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FEV1/FVC</a:t>
                      </a: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85%</a:t>
                      </a: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86%</a:t>
                      </a: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85%</a:t>
                      </a: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119/239</a:t>
                      </a:r>
                    </a:p>
                  </a:txBody>
                  <a:tcPr marL="68586" marR="68586" marT="40127" marB="401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84/164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รายใหม่4/4</a:t>
                      </a:r>
                    </a:p>
                  </a:txBody>
                  <a:tcPr marL="68586" marR="68586" marT="40127" marB="401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อัตราการขาดนัด</a:t>
                      </a: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0%</a:t>
                      </a: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1.8</a:t>
                      </a: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1.9</a:t>
                      </a: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428625" algn="l"/>
                          <a:tab pos="5334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533400" algn="l"/>
                        </a:tabLst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1.8</a:t>
                      </a: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</a:txBody>
                  <a:tcPr marL="51444" marR="5144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1.53%</a:t>
                      </a: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0127" marB="401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1.9%</a:t>
                      </a: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0127" marB="401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7920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จำนวนผู้ป่วยที่ได้รับ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ICS/LABA (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คน)</a:t>
                      </a:r>
                    </a:p>
                  </a:txBody>
                  <a:tcPr marL="7145" marR="7145" marT="836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0127" marB="401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0127" marB="401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0127" marB="401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0127" marB="401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145" marR="7145" marT="836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36</a:t>
                      </a: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0127" marB="401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</a:tr>
              <a:tr h="125338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จำนวนที่ได้รับ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LAMA (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คน)</a:t>
                      </a:r>
                    </a:p>
                  </a:txBody>
                  <a:tcPr marL="7145" marR="7145" marT="836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0127" marB="401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0127" marB="401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0127" marB="401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0127" marB="401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145" marR="7145" marT="836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kumimoji="0" lang="th-TH" alt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0127" marB="401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9268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80920" cy="549275"/>
          </a:xfrm>
        </p:spPr>
        <p:txBody>
          <a:bodyPr>
            <a:normAutofit/>
          </a:bodyPr>
          <a:lstStyle/>
          <a:p>
            <a:r>
              <a:rPr lang="th-TH" altLang="th-TH" sz="24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ผลลัพธ์และการพัฒนาที่ผ่านมา</a:t>
            </a:r>
            <a:r>
              <a:rPr lang="th-TH" altLang="th-TH" sz="20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altLang="th-TH" sz="1800" b="1" dirty="0" err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Performance&amp;Interventions</a:t>
            </a:r>
            <a:r>
              <a:rPr lang="en-US" altLang="th-TH" sz="18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altLang="th-TH" dirty="0" smtClean="0"/>
          </a:p>
        </p:txBody>
      </p:sp>
    </p:spTree>
    <p:extLst>
      <p:ext uri="{BB962C8B-B14F-4D97-AF65-F5344CB8AC3E}">
        <p14:creationId xmlns:p14="http://schemas.microsoft.com/office/powerpoint/2010/main" val="16809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th-TH" dirty="0" err="1" smtClean="0">
                <a:latin typeface="Angsana New" pitchFamily="18" charset="-34"/>
                <a:cs typeface="Angsana New" pitchFamily="18" charset="-34"/>
              </a:rPr>
              <a:t>Dx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เร็ว ถูกต้อง 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PFT 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เพื่อวินิจฉัย แยก 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class </a:t>
            </a:r>
          </a:p>
          <a:p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นำเข้า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ยา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altLang="th-TH" dirty="0" err="1" smtClean="0">
                <a:latin typeface="Angsana New" pitchFamily="18" charset="-34"/>
                <a:cs typeface="Angsana New" pitchFamily="18" charset="-34"/>
              </a:rPr>
              <a:t>seretide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budesonide  </a:t>
            </a:r>
          </a:p>
          <a:p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ประสานเครือข่าย ส่งผู้ป่วย รับยา 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Spiriva 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โดยไม่ต้องให้ผู้ป่วยไปรับยาที่รพ.ลำพูน </a:t>
            </a:r>
          </a:p>
          <a:p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เภสัช. สอนพ่นยา</a:t>
            </a:r>
          </a:p>
          <a:p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Ward 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 มีการวางแผนจำหน่ายและการติดตามเยี่ยมบ้านโดย</a:t>
            </a:r>
            <a:r>
              <a:rPr lang="th-TH" altLang="th-TH" dirty="0" err="1" smtClean="0">
                <a:latin typeface="Angsana New" pitchFamily="18" charset="-34"/>
                <a:cs typeface="Angsana New" pitchFamily="18" charset="-34"/>
              </a:rPr>
              <a:t>ทีมสห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สาขาวิชาชีพ แพทย์ พยาบาล เภสัชกร นักกายภาพ แพทย์แผนไทย นักวิชาการสาธารณสุข ใช้  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D(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เรื่องโรคและการปฏิบัติตัว)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M(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การใช้ยา) 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E(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การจัดการสิ่งแวดล้อม=ควันจากการเผา)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T(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การฟื้นฟูสมรรถภาพปอด)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H(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การดูแลด้านร่างกายและจิตใจ)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O(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การมาตรวจตามนัด การขอความช่วยเหลือ 1669) 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D(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การรับประทานอาหาร)</a:t>
            </a:r>
          </a:p>
          <a:p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ลดการเผา ในชุมชน หมู่ 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หมู่ 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8 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หมู่</a:t>
            </a:r>
            <a:r>
              <a:rPr lang="en-US" altLang="th-TH" dirty="0" smtClean="0">
                <a:latin typeface="Angsana New" pitchFamily="18" charset="-34"/>
                <a:cs typeface="Angsana New" pitchFamily="18" charset="-34"/>
              </a:rPr>
              <a:t>20</a:t>
            </a:r>
            <a:endParaRPr lang="th-TH" altLang="th-TH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alt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>
          <a:xfrm>
            <a:off x="657225" y="287338"/>
            <a:ext cx="7886700" cy="90941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h-TH" altLang="th-TH" b="1" smtClean="0">
                <a:solidFill>
                  <a:srgbClr val="0000FF"/>
                </a:solidFill>
                <a:effectLst/>
              </a:rPr>
              <a:t>กระบวนการแห่งความสำเร็จ </a:t>
            </a:r>
          </a:p>
        </p:txBody>
      </p:sp>
    </p:spTree>
    <p:extLst>
      <p:ext uri="{BB962C8B-B14F-4D97-AF65-F5344CB8AC3E}">
        <p14:creationId xmlns:p14="http://schemas.microsoft.com/office/powerpoint/2010/main" val="8639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ตัวแทนเนื้อหา 5"/>
          <p:cNvSpPr>
            <a:spLocks noGrp="1"/>
          </p:cNvSpPr>
          <p:nvPr>
            <p:ph idx="1"/>
          </p:nvPr>
        </p:nvSpPr>
        <p:spPr>
          <a:xfrm>
            <a:off x="628650" y="1465263"/>
            <a:ext cx="7886700" cy="4711700"/>
          </a:xfrm>
        </p:spPr>
        <p:txBody>
          <a:bodyPr>
            <a:normAutofit/>
          </a:bodyPr>
          <a:lstStyle/>
          <a:p>
            <a:r>
              <a:rPr lang="th-TH" altLang="th-TH" sz="4400" b="1" dirty="0" smtClean="0">
                <a:latin typeface="Angsana New" pitchFamily="18" charset="-34"/>
                <a:cs typeface="Angsana New" pitchFamily="18" charset="-34"/>
              </a:rPr>
              <a:t>เน้นให้วัคซีนไข้หวัดใหญ่ในกลุ่มผู้ป่วย </a:t>
            </a:r>
            <a:r>
              <a:rPr lang="en-US" altLang="th-TH" sz="4400" b="1" dirty="0" smtClean="0">
                <a:latin typeface="Angsana New" pitchFamily="18" charset="-34"/>
                <a:cs typeface="Angsana New" pitchFamily="18" charset="-34"/>
              </a:rPr>
              <a:t>COPD </a:t>
            </a:r>
            <a:r>
              <a:rPr lang="th-TH" altLang="th-TH" sz="4400" b="1" dirty="0" smtClean="0">
                <a:latin typeface="Angsana New" pitchFamily="18" charset="-34"/>
                <a:cs typeface="Angsana New" pitchFamily="18" charset="-34"/>
              </a:rPr>
              <a:t>ให้มากขึ้น </a:t>
            </a:r>
          </a:p>
          <a:p>
            <a:r>
              <a:rPr lang="th-TH" altLang="th-TH" sz="4400" b="1" dirty="0" smtClean="0">
                <a:latin typeface="Angsana New" pitchFamily="18" charset="-34"/>
                <a:cs typeface="Angsana New" pitchFamily="18" charset="-34"/>
              </a:rPr>
              <a:t>เน้นการใช้ยาพ่นให้ถูกต้องในกลุ่มผู้ป่วยสูงอายุ ปรับฉลากยาให้เหมาะสม เข้าใจง่าย </a:t>
            </a:r>
          </a:p>
          <a:p>
            <a:r>
              <a:rPr lang="th-TH" altLang="th-TH" sz="4400" b="1" dirty="0" smtClean="0">
                <a:latin typeface="Angsana New" pitchFamily="18" charset="-34"/>
                <a:cs typeface="Angsana New" pitchFamily="18" charset="-34"/>
              </a:rPr>
              <a:t>เพิ่มการค้นหาผู้ป่วยรายใหม่ในคลินิกสูบบุหรี่ โดยการตรวจ </a:t>
            </a:r>
            <a:r>
              <a:rPr lang="en-US" altLang="th-TH" sz="4400" b="1" dirty="0" smtClean="0">
                <a:latin typeface="Angsana New" pitchFamily="18" charset="-34"/>
                <a:cs typeface="Angsana New" pitchFamily="18" charset="-34"/>
              </a:rPr>
              <a:t>pulmonary function tests</a:t>
            </a:r>
            <a:endParaRPr lang="th-TH" altLang="th-TH" sz="4400" b="1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67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461963"/>
            <a:ext cx="687705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304256"/>
          </a:xfrm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Clinical 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Quality Summary</a:t>
            </a:r>
            <a:b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th-TH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1728192"/>
          </a:xfrm>
          <a:extLst/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b="1" spc="50" dirty="0" smtClean="0">
                <a:ln w="11430"/>
                <a:solidFill>
                  <a:schemeClr val="tx1"/>
                </a:solidFill>
              </a:rPr>
              <a:t>Depression</a:t>
            </a:r>
            <a:endParaRPr lang="th-TH" sz="8000" b="1" spc="50" dirty="0">
              <a:ln w="1143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มุมมน 24"/>
          <p:cNvSpPr/>
          <p:nvPr/>
        </p:nvSpPr>
        <p:spPr>
          <a:xfrm>
            <a:off x="6300788" y="5121275"/>
            <a:ext cx="1871662" cy="3952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6372225" y="4652963"/>
            <a:ext cx="1728788" cy="2159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6372225" y="4149725"/>
            <a:ext cx="1439863" cy="2873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6300788" y="3573463"/>
            <a:ext cx="2087562" cy="323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6300788" y="3068638"/>
            <a:ext cx="1223962" cy="2159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6300788" y="2636838"/>
            <a:ext cx="1223962" cy="431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067175" y="1844675"/>
            <a:ext cx="1441450" cy="504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836712"/>
            <a:ext cx="8075240" cy="5289451"/>
          </a:xfrm>
          <a:extLst/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cs typeface="+mj-cs"/>
              </a:rPr>
              <a:t>AIM</a:t>
            </a:r>
            <a:r>
              <a:rPr lang="en-US" dirty="0">
                <a:cs typeface="+mj-cs"/>
              </a:rPr>
              <a:t>		</a:t>
            </a:r>
            <a:r>
              <a:rPr lang="en-US" dirty="0" smtClean="0">
                <a:cs typeface="+mj-cs"/>
              </a:rPr>
              <a:t>PRIMARY </a:t>
            </a:r>
            <a:r>
              <a:rPr lang="en-US" dirty="0">
                <a:cs typeface="+mj-cs"/>
              </a:rPr>
              <a:t>DRIVERS 	SECONDARY  DRIVERS	</a:t>
            </a:r>
            <a:r>
              <a:rPr lang="en-US" dirty="0" smtClean="0">
                <a:cs typeface="+mj-cs"/>
              </a:rPr>
              <a:t>        Change </a:t>
            </a:r>
            <a:r>
              <a:rPr lang="en-US" dirty="0">
                <a:cs typeface="+mj-cs"/>
              </a:rPr>
              <a:t>idea/ Intervention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3500" dirty="0" smtClean="0"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000" b="1" dirty="0" smtClean="0">
                <a:cs typeface="+mj-cs"/>
              </a:rPr>
              <a:t>เข้าสู่การรักษาเพิ่มขึ้น </a:t>
            </a:r>
            <a:r>
              <a:rPr lang="en-US" sz="3000" b="1" dirty="0" smtClean="0">
                <a:cs typeface="+mj-cs"/>
              </a:rPr>
              <a:t>           </a:t>
            </a:r>
            <a:r>
              <a:rPr lang="en-US" sz="3000" dirty="0" smtClean="0">
                <a:cs typeface="+mj-cs"/>
              </a:rPr>
              <a:t>Finding </a:t>
            </a:r>
            <a:r>
              <a:rPr lang="en-US" sz="3000" dirty="0">
                <a:cs typeface="+mj-cs"/>
              </a:rPr>
              <a:t>&amp; </a:t>
            </a:r>
            <a:r>
              <a:rPr lang="en-US" sz="3000" dirty="0" smtClean="0">
                <a:cs typeface="+mj-cs"/>
              </a:rPr>
              <a:t>Screening</a:t>
            </a:r>
            <a:r>
              <a:rPr lang="th-TH" sz="3000" dirty="0">
                <a:cs typeface="+mj-cs"/>
              </a:rPr>
              <a:t>	</a:t>
            </a:r>
            <a:r>
              <a:rPr lang="th-TH" sz="3000" dirty="0" smtClean="0">
                <a:cs typeface="+mj-cs"/>
              </a:rPr>
              <a:t> เชิงรับ-เชิงรุก /กลุ่ม</a:t>
            </a:r>
            <a:r>
              <a:rPr lang="th-TH" sz="3000" dirty="0">
                <a:cs typeface="+mj-cs"/>
              </a:rPr>
              <a:t>เสี่ยง/</a:t>
            </a:r>
            <a:r>
              <a:rPr lang="th-TH" sz="3000" dirty="0" smtClean="0">
                <a:cs typeface="+mj-cs"/>
              </a:rPr>
              <a:t>ปกติ	                คัด</a:t>
            </a:r>
            <a:r>
              <a:rPr lang="th-TH" sz="3000" dirty="0">
                <a:cs typeface="+mj-cs"/>
              </a:rPr>
              <a:t>กรอง 2</a:t>
            </a:r>
            <a:r>
              <a:rPr lang="en-US" sz="3000" dirty="0">
                <a:cs typeface="+mj-cs"/>
              </a:rPr>
              <a:t>Q, 9Q ,8Q			</a:t>
            </a:r>
            <a:r>
              <a:rPr lang="th-TH" sz="3000" dirty="0">
                <a:cs typeface="+mj-cs"/>
              </a:rPr>
              <a:t>        </a:t>
            </a:r>
            <a:r>
              <a:rPr lang="en-US" sz="3000" dirty="0">
                <a:cs typeface="+mj-cs"/>
              </a:rPr>
              <a:t>				</a:t>
            </a:r>
            <a:r>
              <a:rPr lang="en-US" dirty="0">
                <a:cs typeface="+mj-cs"/>
              </a:rPr>
              <a:t>	</a:t>
            </a:r>
            <a:r>
              <a:rPr lang="en-US" b="1" dirty="0">
                <a:cs typeface="+mj-cs"/>
              </a:rPr>
              <a:t>                                                                                                              </a:t>
            </a:r>
            <a:r>
              <a:rPr lang="en-US" b="1" dirty="0" smtClean="0">
                <a:cs typeface="+mj-cs"/>
              </a:rPr>
              <a:t>						           </a:t>
            </a:r>
            <a:r>
              <a:rPr lang="en-US" sz="2800" b="1" dirty="0" smtClean="0">
                <a:cs typeface="+mj-cs"/>
              </a:rPr>
              <a:t>Indicator</a:t>
            </a:r>
            <a:r>
              <a:rPr lang="en-US" sz="2800" dirty="0" smtClean="0">
                <a:cs typeface="+mj-cs"/>
              </a:rPr>
              <a:t> </a:t>
            </a:r>
            <a:r>
              <a:rPr lang="en-US" dirty="0">
                <a:cs typeface="+mj-cs"/>
              </a:rPr>
              <a:t>: </a:t>
            </a:r>
            <a:r>
              <a:rPr lang="th-TH" dirty="0">
                <a:cs typeface="+mj-cs"/>
              </a:rPr>
              <a:t>ร้อยละการคัดกรอง</a:t>
            </a:r>
            <a:endParaRPr lang="en-US" dirty="0"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>
                <a:cs typeface="+mj-cs"/>
              </a:rPr>
              <a:t>การฆ่าตัวตายลดลง</a:t>
            </a:r>
            <a:r>
              <a:rPr lang="en-US" b="1" dirty="0" smtClean="0">
                <a:cs typeface="+mj-cs"/>
              </a:rPr>
              <a:t> </a:t>
            </a:r>
            <a:r>
              <a:rPr lang="en-US" dirty="0" smtClean="0">
                <a:cs typeface="+mj-cs"/>
              </a:rPr>
              <a:t>									</a:t>
            </a:r>
            <a:r>
              <a:rPr lang="th-TH" dirty="0" smtClean="0">
                <a:cs typeface="+mj-cs"/>
              </a:rPr>
              <a:t> พัฒนาระบบบริการ</a:t>
            </a:r>
            <a:r>
              <a:rPr lang="en-US" dirty="0" smtClean="0">
                <a:cs typeface="+mj-cs"/>
              </a:rPr>
              <a:t>		</a:t>
            </a:r>
            <a:r>
              <a:rPr lang="th-TH" dirty="0" smtClean="0">
                <a:cs typeface="+mj-cs"/>
              </a:rPr>
              <a:t>ลดขั้นตอนการรับบริการ</a:t>
            </a:r>
            <a:r>
              <a:rPr lang="en-US" dirty="0" smtClean="0">
                <a:cs typeface="+mj-cs"/>
              </a:rPr>
              <a:t>	</a:t>
            </a:r>
            <a:r>
              <a:rPr lang="en-US" sz="2500" dirty="0" smtClean="0">
                <a:cs typeface="+mj-cs"/>
              </a:rPr>
              <a:t>            Green </a:t>
            </a:r>
            <a:r>
              <a:rPr lang="en-US" sz="2500" dirty="0" err="1">
                <a:cs typeface="+mj-cs"/>
              </a:rPr>
              <a:t>chanel</a:t>
            </a:r>
            <a:r>
              <a:rPr lang="en-US" sz="2500" dirty="0">
                <a:cs typeface="+mj-cs"/>
              </a:rPr>
              <a:t> </a:t>
            </a:r>
            <a:r>
              <a:rPr lang="en-US" sz="2500" dirty="0" smtClean="0">
                <a:cs typeface="+mj-cs"/>
              </a:rPr>
              <a:t>/ Fast tract/Network</a:t>
            </a:r>
            <a:endParaRPr lang="en-US" sz="2500" dirty="0"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								</a:t>
            </a:r>
            <a:r>
              <a:rPr lang="en-US" dirty="0" smtClean="0">
                <a:cs typeface="+mj-cs"/>
              </a:rPr>
              <a:t>					         	        </a:t>
            </a:r>
            <a:r>
              <a:rPr lang="en-US" b="1" dirty="0" smtClean="0">
                <a:cs typeface="+mj-cs"/>
              </a:rPr>
              <a:t>  </a:t>
            </a:r>
            <a:r>
              <a:rPr lang="en-US" sz="3000" b="1" dirty="0">
                <a:cs typeface="+mj-cs"/>
              </a:rPr>
              <a:t>Indicator</a:t>
            </a:r>
            <a:r>
              <a:rPr lang="en-US" sz="3000" dirty="0">
                <a:cs typeface="+mj-cs"/>
              </a:rPr>
              <a:t> : </a:t>
            </a:r>
            <a:r>
              <a:rPr lang="th-TH" sz="3000" dirty="0">
                <a:cs typeface="+mj-cs"/>
              </a:rPr>
              <a:t>ร้อยละการ</a:t>
            </a:r>
            <a:r>
              <a:rPr lang="th-TH" sz="3000" b="1" dirty="0">
                <a:cs typeface="+mj-cs"/>
              </a:rPr>
              <a:t>เข้าถึง</a:t>
            </a:r>
            <a:r>
              <a:rPr lang="th-TH" sz="3000" dirty="0">
                <a:cs typeface="+mj-cs"/>
              </a:rPr>
              <a:t>การ</a:t>
            </a:r>
            <a:r>
              <a:rPr lang="th-TH" sz="3000" dirty="0" smtClean="0">
                <a:cs typeface="+mj-cs"/>
              </a:rPr>
              <a:t>รักษา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000" dirty="0"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000" dirty="0">
                <a:cs typeface="+mj-cs"/>
              </a:rPr>
              <a:t>	</a:t>
            </a:r>
            <a:r>
              <a:rPr lang="en-US" sz="3000" dirty="0" smtClean="0">
                <a:cs typeface="+mj-cs"/>
              </a:rPr>
              <a:t>	Diagnosis </a:t>
            </a:r>
            <a:r>
              <a:rPr lang="en-US" sz="3000" dirty="0">
                <a:cs typeface="+mj-cs"/>
              </a:rPr>
              <a:t>&amp;Treatment	</a:t>
            </a:r>
            <a:r>
              <a:rPr lang="en-US" sz="3000" dirty="0" smtClean="0">
                <a:cs typeface="+mj-cs"/>
              </a:rPr>
              <a:t>Medication</a:t>
            </a:r>
            <a:r>
              <a:rPr lang="en-US" sz="3000" dirty="0">
                <a:cs typeface="+mj-cs"/>
              </a:rPr>
              <a:t>		  </a:t>
            </a:r>
            <a:r>
              <a:rPr lang="en-US" sz="3000" dirty="0" smtClean="0">
                <a:cs typeface="+mj-cs"/>
              </a:rPr>
              <a:t>         Antidepressant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000" dirty="0"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cs typeface="+mj-cs"/>
              </a:rPr>
              <a:t>				</a:t>
            </a:r>
            <a:r>
              <a:rPr lang="en-US" sz="3000" dirty="0" smtClean="0">
                <a:cs typeface="+mj-cs"/>
              </a:rPr>
              <a:t>Non </a:t>
            </a:r>
            <a:r>
              <a:rPr lang="en-US" sz="3000" dirty="0">
                <a:cs typeface="+mj-cs"/>
              </a:rPr>
              <a:t>medication	</a:t>
            </a:r>
            <a:r>
              <a:rPr lang="th-TH" sz="3000" dirty="0">
                <a:cs typeface="+mj-cs"/>
              </a:rPr>
              <a:t> </a:t>
            </a:r>
            <a:r>
              <a:rPr lang="th-TH" sz="3000" dirty="0" smtClean="0">
                <a:cs typeface="+mj-cs"/>
              </a:rPr>
              <a:t>            จิต</a:t>
            </a:r>
            <a:r>
              <a:rPr lang="th-TH" sz="3000" dirty="0">
                <a:cs typeface="+mj-cs"/>
              </a:rPr>
              <a:t>บำบัด /ครอบครัวบำบัด</a:t>
            </a:r>
            <a:endParaRPr lang="en-US" sz="3000" dirty="0"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cs typeface="+mj-cs"/>
              </a:rPr>
              <a:t> </a:t>
            </a:r>
            <a:r>
              <a:rPr lang="en-US" sz="3000" b="1" dirty="0" smtClean="0">
                <a:cs typeface="+mj-cs"/>
              </a:rPr>
              <a:t>					</a:t>
            </a:r>
            <a:r>
              <a:rPr lang="en-US" b="1" dirty="0" smtClean="0">
                <a:cs typeface="+mj-cs"/>
              </a:rPr>
              <a:t>	</a:t>
            </a:r>
            <a:r>
              <a:rPr lang="en-US" sz="2500" b="1" dirty="0" smtClean="0">
                <a:cs typeface="+mj-cs"/>
              </a:rPr>
              <a:t>          Indicator</a:t>
            </a:r>
            <a:r>
              <a:rPr lang="en-US" sz="2500" dirty="0" smtClean="0">
                <a:cs typeface="+mj-cs"/>
              </a:rPr>
              <a:t> </a:t>
            </a:r>
            <a:r>
              <a:rPr lang="en-US" sz="2500" dirty="0">
                <a:cs typeface="+mj-cs"/>
              </a:rPr>
              <a:t>: </a:t>
            </a:r>
            <a:r>
              <a:rPr lang="th-TH" sz="2500" dirty="0">
                <a:cs typeface="+mj-cs"/>
              </a:rPr>
              <a:t>ร้อย</a:t>
            </a:r>
            <a:r>
              <a:rPr lang="th-TH" sz="2500" dirty="0" smtClean="0">
                <a:cs typeface="+mj-cs"/>
              </a:rPr>
              <a:t>ละของการรักษา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300" dirty="0"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>
                <a:cs typeface="+mj-cs"/>
              </a:rPr>
              <a:t>Indicator	</a:t>
            </a:r>
            <a:r>
              <a:rPr lang="en-US" sz="2300" dirty="0" smtClean="0">
                <a:cs typeface="+mj-cs"/>
              </a:rPr>
              <a:t>Suicide prevention</a:t>
            </a:r>
            <a:r>
              <a:rPr lang="en-US" sz="2300" dirty="0">
                <a:cs typeface="+mj-cs"/>
              </a:rPr>
              <a:t> </a:t>
            </a:r>
            <a:r>
              <a:rPr lang="en-US" sz="2300" dirty="0" smtClean="0">
                <a:cs typeface="+mj-cs"/>
              </a:rPr>
              <a:t>             </a:t>
            </a:r>
            <a:r>
              <a:rPr lang="en-US" sz="2300" dirty="0">
                <a:cs typeface="+mj-cs"/>
              </a:rPr>
              <a:t> </a:t>
            </a:r>
            <a:r>
              <a:rPr lang="en-US" sz="2300" dirty="0" smtClean="0">
                <a:cs typeface="+mj-cs"/>
              </a:rPr>
              <a:t>                    </a:t>
            </a:r>
            <a:r>
              <a:rPr lang="en-US" sz="2500" dirty="0" smtClean="0">
                <a:cs typeface="+mj-cs"/>
              </a:rPr>
              <a:t>Early </a:t>
            </a:r>
            <a:r>
              <a:rPr lang="en-US" sz="2500" dirty="0">
                <a:cs typeface="+mj-cs"/>
              </a:rPr>
              <a:t>detect </a:t>
            </a:r>
            <a:r>
              <a:rPr lang="en-US" sz="2000" dirty="0" smtClean="0">
                <a:cs typeface="+mj-cs"/>
              </a:rPr>
              <a:t>-</a:t>
            </a:r>
            <a:r>
              <a:rPr lang="en-US" sz="3000" dirty="0" smtClean="0">
                <a:cs typeface="+mj-cs"/>
              </a:rPr>
              <a:t> </a:t>
            </a:r>
            <a:r>
              <a:rPr lang="en-US" sz="2000" dirty="0" smtClean="0"/>
              <a:t>Warning </a:t>
            </a:r>
            <a:r>
              <a:rPr lang="en-US" sz="2000" dirty="0"/>
              <a:t>sign of suicide</a:t>
            </a:r>
            <a:r>
              <a:rPr lang="en-US" sz="2500" dirty="0" smtClean="0">
                <a:cs typeface="+mj-cs"/>
              </a:rPr>
              <a:t>             </a:t>
            </a:r>
            <a:r>
              <a:rPr lang="en-US" sz="2000" dirty="0" smtClean="0">
                <a:cs typeface="+mj-cs"/>
              </a:rPr>
              <a:t>admit </a:t>
            </a:r>
            <a:r>
              <a:rPr lang="th-TH" sz="2000" dirty="0" smtClean="0">
                <a:cs typeface="+mj-cs"/>
              </a:rPr>
              <a:t>/(</a:t>
            </a:r>
            <a:r>
              <a:rPr lang="en-US" sz="2000" dirty="0" smtClean="0">
                <a:cs typeface="+mj-cs"/>
              </a:rPr>
              <a:t>Suicidal </a:t>
            </a:r>
            <a:r>
              <a:rPr lang="en-US" sz="2000" dirty="0" err="1" smtClean="0">
                <a:cs typeface="+mj-cs"/>
              </a:rPr>
              <a:t>precuation</a:t>
            </a:r>
            <a:r>
              <a:rPr lang="th-TH" sz="2500" dirty="0" smtClean="0">
                <a:cs typeface="+mj-cs"/>
              </a:rPr>
              <a:t>โดยพยาบาล</a:t>
            </a:r>
            <a:r>
              <a:rPr lang="en-US" sz="2500" dirty="0" smtClean="0">
                <a:cs typeface="+mj-cs"/>
              </a:rPr>
              <a:t>&amp;</a:t>
            </a:r>
            <a:r>
              <a:rPr lang="th-TH" sz="2500" dirty="0" smtClean="0">
                <a:cs typeface="+mj-cs"/>
              </a:rPr>
              <a:t>ทีม/</a:t>
            </a:r>
            <a:r>
              <a:rPr lang="th-TH" sz="2500" dirty="0"/>
              <a:t> ญาติ  ) </a:t>
            </a:r>
            <a:r>
              <a:rPr lang="th-TH" sz="2500" dirty="0" smtClean="0">
                <a:cs typeface="+mj-cs"/>
              </a:rPr>
              <a:t>				</a:t>
            </a:r>
            <a:r>
              <a:rPr lang="th-TH" sz="2800" dirty="0" smtClean="0">
                <a:cs typeface="+mj-cs"/>
              </a:rPr>
              <a:t>ประชาสัมพันธ์ / รณรงค์	</a:t>
            </a:r>
            <a:r>
              <a:rPr lang="th-TH" sz="2500" dirty="0" smtClean="0">
                <a:cs typeface="+mj-cs"/>
              </a:rPr>
              <a:t>	</a:t>
            </a:r>
            <a:endParaRPr lang="en-US" sz="2500" dirty="0">
              <a:cs typeface="+mj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000" dirty="0" smtClean="0">
                <a:cs typeface="+mj-cs"/>
              </a:rPr>
              <a:t>         </a:t>
            </a:r>
            <a:r>
              <a:rPr lang="th-TH" sz="3000" b="1" dirty="0" smtClean="0"/>
              <a:t>1.</a:t>
            </a:r>
            <a:r>
              <a:rPr lang="th-TH" sz="3000" b="1" dirty="0"/>
              <a:t>ร้อยละการ</a:t>
            </a:r>
            <a:r>
              <a:rPr lang="th-TH" sz="3000" b="1" dirty="0" smtClean="0"/>
              <a:t>เข้ารักษา</a:t>
            </a:r>
            <a:r>
              <a:rPr lang="th-TH" sz="3000" b="1" dirty="0"/>
              <a:t>เพิ่มขึ้น</a:t>
            </a:r>
            <a:r>
              <a:rPr lang="en-US" sz="2800" b="1" dirty="0"/>
              <a:t>				 </a:t>
            </a:r>
            <a:r>
              <a:rPr lang="en-US" sz="2800" b="1" dirty="0" smtClean="0"/>
              <a:t>       	           Indicator </a:t>
            </a:r>
            <a:r>
              <a:rPr lang="en-US" sz="2800" b="1" dirty="0"/>
              <a:t>: </a:t>
            </a:r>
            <a:r>
              <a:rPr lang="th-TH" sz="2800" b="1" dirty="0"/>
              <a:t>ไม่มีการฆ่าตัวตายที่ </a:t>
            </a:r>
            <a:r>
              <a:rPr lang="en-US" sz="2800" b="1" dirty="0" smtClean="0"/>
              <a:t>IPD</a:t>
            </a:r>
            <a:endParaRPr lang="en-US" sz="28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        </a:t>
            </a:r>
            <a:r>
              <a:rPr lang="en-US" sz="3000" dirty="0" smtClean="0"/>
              <a:t>2.</a:t>
            </a:r>
            <a:r>
              <a:rPr lang="th-TH" sz="3000" dirty="0"/>
              <a:t>อัตราการฆ่าตัวตายลดลง</a:t>
            </a:r>
            <a:r>
              <a:rPr lang="en-US" dirty="0">
                <a:cs typeface="+mj-cs"/>
              </a:rPr>
              <a:t>		</a:t>
            </a:r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	เพิ่ม</a:t>
            </a:r>
            <a:r>
              <a:rPr lang="th-TH" dirty="0">
                <a:cs typeface="+mj-cs"/>
              </a:rPr>
              <a:t>ปัจจัยปกป้อง/ลดปัจจัยเสี่ยง</a:t>
            </a:r>
            <a:r>
              <a:rPr lang="en-US" dirty="0">
                <a:cs typeface="+mj-cs"/>
              </a:rPr>
              <a:t>	</a:t>
            </a:r>
            <a:r>
              <a:rPr lang="en-US" sz="2800" dirty="0">
                <a:cs typeface="+mj-cs"/>
              </a:rPr>
              <a:t>         </a:t>
            </a:r>
            <a:r>
              <a:rPr lang="th-TH" sz="2800" dirty="0" smtClean="0">
                <a:cs typeface="+mj-cs"/>
              </a:rPr>
              <a:t>     สร้าง</a:t>
            </a:r>
            <a:r>
              <a:rPr lang="th-TH" sz="2800" dirty="0">
                <a:cs typeface="+mj-cs"/>
              </a:rPr>
              <a:t>เสริม</a:t>
            </a:r>
            <a:r>
              <a:rPr lang="th-TH" sz="2800" dirty="0" smtClean="0">
                <a:cs typeface="+mj-cs"/>
              </a:rPr>
              <a:t>สุขภาพจิตตามกลุ่มวัย </a:t>
            </a:r>
          </a:p>
          <a:p>
            <a:pPr marL="3657600" lvl="8" indent="0">
              <a:buFont typeface="Arial" pitchFamily="34" charset="0"/>
              <a:buNone/>
              <a:defRPr/>
            </a:pPr>
            <a:r>
              <a:rPr lang="th-TH" dirty="0">
                <a:cs typeface="+mj-cs"/>
              </a:rPr>
              <a:t> </a:t>
            </a:r>
            <a:r>
              <a:rPr lang="th-TH" dirty="0" smtClean="0">
                <a:cs typeface="+mj-cs"/>
              </a:rPr>
              <a:t>                                                                                                                             งาน</a:t>
            </a:r>
            <a:r>
              <a:rPr lang="th-TH" dirty="0">
                <a:cs typeface="+mj-cs"/>
              </a:rPr>
              <a:t>ศพปลอดสุรา/งดเหล้า</a:t>
            </a:r>
            <a:r>
              <a:rPr lang="th-TH" dirty="0" smtClean="0">
                <a:cs typeface="+mj-cs"/>
              </a:rPr>
              <a:t>เข้าพรรษา</a:t>
            </a:r>
            <a:endParaRPr lang="en-US" dirty="0"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        						   </a:t>
            </a:r>
            <a:r>
              <a:rPr lang="en-US" dirty="0" smtClean="0">
                <a:cs typeface="+mj-cs"/>
              </a:rPr>
              <a:t>       </a:t>
            </a:r>
            <a:r>
              <a:rPr lang="en-US" sz="2800" b="1" dirty="0" smtClean="0">
                <a:cs typeface="+mj-cs"/>
              </a:rPr>
              <a:t>Indicator</a:t>
            </a:r>
            <a:r>
              <a:rPr lang="en-US" sz="2800" dirty="0" smtClean="0">
                <a:cs typeface="+mj-cs"/>
              </a:rPr>
              <a:t> </a:t>
            </a:r>
            <a:r>
              <a:rPr lang="en-US" sz="2800" dirty="0">
                <a:cs typeface="+mj-cs"/>
              </a:rPr>
              <a:t>:  </a:t>
            </a:r>
            <a:r>
              <a:rPr lang="th-TH" sz="2800" dirty="0">
                <a:cs typeface="+mj-cs"/>
              </a:rPr>
              <a:t>จำนวนกิจกรรมของ</a:t>
            </a:r>
            <a:r>
              <a:rPr lang="th-TH" sz="2800" dirty="0" smtClean="0">
                <a:cs typeface="+mj-cs"/>
              </a:rPr>
              <a:t>ชุมชน</a:t>
            </a:r>
            <a:endParaRPr lang="en-US" sz="2800" dirty="0"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       </a:t>
            </a:r>
            <a:r>
              <a:rPr lang="en-US" dirty="0" smtClean="0">
                <a:cs typeface="+mj-cs"/>
              </a:rPr>
              <a:t>		 				           </a:t>
            </a:r>
            <a:r>
              <a:rPr lang="th-TH" sz="2800" dirty="0" smtClean="0">
                <a:cs typeface="+mj-cs"/>
              </a:rPr>
              <a:t>สร้างแรงจูงใจรับการบำบัด</a:t>
            </a:r>
            <a:r>
              <a:rPr lang="th-TH" sz="2800" dirty="0">
                <a:cs typeface="+mj-cs"/>
              </a:rPr>
              <a:t>สุรา/</a:t>
            </a:r>
            <a:r>
              <a:rPr lang="th-TH" sz="2800" dirty="0" smtClean="0">
                <a:cs typeface="+mj-cs"/>
              </a:rPr>
              <a:t>ยาบ้า</a:t>
            </a:r>
            <a:endParaRPr lang="en-US" sz="2800" dirty="0" smtClean="0">
              <a:cs typeface="+mj-cs"/>
            </a:endParaRPr>
          </a:p>
          <a:p>
            <a:pPr marL="3657600" lvl="8" indent="0">
              <a:buFont typeface="Arial" pitchFamily="34" charset="0"/>
              <a:buNone/>
              <a:defRPr/>
            </a:pPr>
            <a:r>
              <a:rPr lang="en-US" b="1" dirty="0" smtClean="0">
                <a:cs typeface="+mj-cs"/>
              </a:rPr>
              <a:t>                                                                                                   </a:t>
            </a:r>
          </a:p>
          <a:p>
            <a:pPr marL="3657600" lvl="8" indent="0">
              <a:buFont typeface="Arial" pitchFamily="34" charset="0"/>
              <a:buNone/>
              <a:defRPr/>
            </a:pPr>
            <a:r>
              <a:rPr lang="en-US" b="1" dirty="0" smtClean="0">
                <a:cs typeface="+mj-cs"/>
              </a:rPr>
              <a:t>                     	                                                        Indicator</a:t>
            </a:r>
            <a:r>
              <a:rPr lang="en-US" dirty="0" smtClean="0">
                <a:cs typeface="+mj-cs"/>
              </a:rPr>
              <a:t> :  </a:t>
            </a:r>
            <a:r>
              <a:rPr lang="th-TH" sz="2300" b="1" dirty="0" smtClean="0">
                <a:cs typeface="+mj-cs"/>
              </a:rPr>
              <a:t>จำนวนการบำบัดสุรา/ยาบ้า</a:t>
            </a:r>
          </a:p>
          <a:p>
            <a:pPr marL="3657600" lvl="8" indent="0">
              <a:buFont typeface="Arial" pitchFamily="34" charset="0"/>
              <a:buNone/>
              <a:defRPr/>
            </a:pPr>
            <a:endParaRPr lang="en-US" dirty="0" smtClean="0">
              <a:cs typeface="+mj-cs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cs typeface="+mj-cs"/>
              </a:rPr>
              <a:t>	 </a:t>
            </a:r>
            <a:r>
              <a:rPr lang="th-TH" dirty="0" smtClean="0">
                <a:cs typeface="+mj-cs"/>
              </a:rPr>
              <a:t>                                 	 </a:t>
            </a:r>
            <a:endParaRPr lang="en-US" dirty="0" smtClean="0">
              <a:cs typeface="+mj-cs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cs typeface="+mj-cs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cs typeface="+mj-cs"/>
              </a:rPr>
              <a:t>                                                                                                                                                                                 Indicator</a:t>
            </a:r>
            <a:r>
              <a:rPr lang="en-US" dirty="0" smtClean="0">
                <a:cs typeface="+mj-cs"/>
              </a:rPr>
              <a:t> :  </a:t>
            </a:r>
            <a:r>
              <a:rPr lang="th-TH" dirty="0" smtClean="0">
                <a:cs typeface="+mj-cs"/>
              </a:rPr>
              <a:t>ร้อยละของการติดตาม/เยี่ยมบ้าน</a:t>
            </a:r>
            <a:endParaRPr lang="en-US" dirty="0" smtClean="0"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2800" dirty="0" smtClean="0">
                <a:cs typeface="+mj-cs"/>
              </a:rPr>
              <a:t> </a:t>
            </a:r>
            <a:endParaRPr lang="en-US" sz="2800" dirty="0" smtClean="0"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5212" y="188640"/>
            <a:ext cx="8229600" cy="836712"/>
          </a:xfrm>
          <a:solidFill>
            <a:schemeClr val="accent5">
              <a:lumMod val="20000"/>
              <a:lumOff val="80000"/>
            </a:schemeClr>
          </a:solidFill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 Diagram </a:t>
            </a: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</a:t>
            </a:r>
            <a:br>
              <a:rPr 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900113" y="1196975"/>
            <a:ext cx="1079500" cy="863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195513" y="1196975"/>
            <a:ext cx="1439862" cy="431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268538" y="1844675"/>
            <a:ext cx="1223962" cy="5048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195513" y="2565400"/>
            <a:ext cx="1584325" cy="431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755650" y="3284538"/>
            <a:ext cx="1295400" cy="122396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268538" y="3429000"/>
            <a:ext cx="1223962" cy="4683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124075" y="4724400"/>
            <a:ext cx="1368425" cy="5048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140200" y="1196975"/>
            <a:ext cx="1368425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140200" y="2636838"/>
            <a:ext cx="863600" cy="3603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067175" y="3068638"/>
            <a:ext cx="1225550" cy="215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067175" y="3429000"/>
            <a:ext cx="1873250" cy="576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067175" y="4076700"/>
            <a:ext cx="1584325" cy="360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067175" y="4868863"/>
            <a:ext cx="1584325" cy="504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300788" y="1196975"/>
            <a:ext cx="1366837" cy="3603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6300788" y="1916113"/>
            <a:ext cx="2016125" cy="3603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cxnSp>
        <p:nvCxnSpPr>
          <p:cNvPr id="27" name="ตัวเชื่อมต่อตรง 26"/>
          <p:cNvCxnSpPr/>
          <p:nvPr/>
        </p:nvCxnSpPr>
        <p:spPr>
          <a:xfrm flipH="1">
            <a:off x="1979613" y="1322388"/>
            <a:ext cx="66675" cy="3619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>
            <a:off x="1997075" y="1322388"/>
            <a:ext cx="2047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1997075" y="4941888"/>
            <a:ext cx="12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>
            <a:off x="2060575" y="2097088"/>
            <a:ext cx="2079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>
            <a:off x="2070100" y="2781300"/>
            <a:ext cx="125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/>
          <p:nvPr/>
        </p:nvCxnSpPr>
        <p:spPr>
          <a:xfrm>
            <a:off x="2054225" y="3716338"/>
            <a:ext cx="2079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>
            <a:off x="3635375" y="1412875"/>
            <a:ext cx="5048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ตัวเชื่อมต่อตรง 47"/>
          <p:cNvCxnSpPr/>
          <p:nvPr/>
        </p:nvCxnSpPr>
        <p:spPr>
          <a:xfrm>
            <a:off x="3492500" y="2097088"/>
            <a:ext cx="5746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/>
          <p:nvPr/>
        </p:nvCxnSpPr>
        <p:spPr>
          <a:xfrm>
            <a:off x="3779838" y="2781300"/>
            <a:ext cx="36036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ตัวเชื่อมต่อตรง 51"/>
          <p:cNvCxnSpPr/>
          <p:nvPr/>
        </p:nvCxnSpPr>
        <p:spPr>
          <a:xfrm>
            <a:off x="3779838" y="2852738"/>
            <a:ext cx="287337" cy="3238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ตัวเชื่อมต่อตรง 53"/>
          <p:cNvCxnSpPr/>
          <p:nvPr/>
        </p:nvCxnSpPr>
        <p:spPr>
          <a:xfrm>
            <a:off x="3492500" y="3662363"/>
            <a:ext cx="5746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ตัวเชื่อมต่อตรง 55"/>
          <p:cNvCxnSpPr/>
          <p:nvPr/>
        </p:nvCxnSpPr>
        <p:spPr>
          <a:xfrm>
            <a:off x="3492500" y="3735388"/>
            <a:ext cx="574675" cy="5572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ตัวเชื่อมต่อตรง 58"/>
          <p:cNvCxnSpPr/>
          <p:nvPr/>
        </p:nvCxnSpPr>
        <p:spPr>
          <a:xfrm>
            <a:off x="3492500" y="4976813"/>
            <a:ext cx="5746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ตัวเชื่อมต่อตรง 60"/>
          <p:cNvCxnSpPr/>
          <p:nvPr/>
        </p:nvCxnSpPr>
        <p:spPr>
          <a:xfrm>
            <a:off x="5508625" y="1376363"/>
            <a:ext cx="792163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3" name="ตัวเชื่อมต่อตรง 62"/>
          <p:cNvCxnSpPr/>
          <p:nvPr/>
        </p:nvCxnSpPr>
        <p:spPr>
          <a:xfrm>
            <a:off x="5508625" y="2060575"/>
            <a:ext cx="792163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ตัวเชื่อมต่อตรง 64"/>
          <p:cNvCxnSpPr/>
          <p:nvPr/>
        </p:nvCxnSpPr>
        <p:spPr>
          <a:xfrm>
            <a:off x="5003800" y="2781300"/>
            <a:ext cx="129698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7" name="ตัวเชื่อมต่อตรง 66"/>
          <p:cNvCxnSpPr/>
          <p:nvPr/>
        </p:nvCxnSpPr>
        <p:spPr>
          <a:xfrm>
            <a:off x="5940425" y="3735388"/>
            <a:ext cx="360363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ตัวเชื่อมต่อตรง 69"/>
          <p:cNvCxnSpPr/>
          <p:nvPr/>
        </p:nvCxnSpPr>
        <p:spPr>
          <a:xfrm>
            <a:off x="5651500" y="4257675"/>
            <a:ext cx="720725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" name="ตัวเชื่อมต่อตรง 71"/>
          <p:cNvCxnSpPr/>
          <p:nvPr/>
        </p:nvCxnSpPr>
        <p:spPr>
          <a:xfrm>
            <a:off x="5292725" y="3176588"/>
            <a:ext cx="1008063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4" name="ตัวเชื่อมต่อตรง 73"/>
          <p:cNvCxnSpPr/>
          <p:nvPr/>
        </p:nvCxnSpPr>
        <p:spPr>
          <a:xfrm>
            <a:off x="5651500" y="4257675"/>
            <a:ext cx="720725" cy="50323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6" name="ตัวเชื่อมต่อตรง 75"/>
          <p:cNvCxnSpPr/>
          <p:nvPr/>
        </p:nvCxnSpPr>
        <p:spPr>
          <a:xfrm>
            <a:off x="5651500" y="5216525"/>
            <a:ext cx="649288" cy="127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19" name="TextBox 25"/>
          <p:cNvSpPr txBox="1">
            <a:spLocks noChangeArrowheads="1"/>
          </p:cNvSpPr>
          <p:nvPr/>
        </p:nvSpPr>
        <p:spPr bwMode="auto">
          <a:xfrm>
            <a:off x="2141538" y="4835525"/>
            <a:ext cx="1344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1200"/>
              <a:t>การเยี่ยมบ้าน/ส่งต่อเครือข่าย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24300" y="4897438"/>
            <a:ext cx="1547813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dirty="0" err="1">
                <a:latin typeface="+mn-lt"/>
                <a:cs typeface="+mn-cs"/>
              </a:rPr>
              <a:t>พํฒ</a:t>
            </a:r>
            <a:r>
              <a:rPr lang="th-TH" sz="1100" dirty="0">
                <a:latin typeface="+mn-lt"/>
                <a:cs typeface="+mn-cs"/>
              </a:rPr>
              <a:t>นาศักยภาพทีมเยี่ยมบ้าน/ </a:t>
            </a:r>
            <a:r>
              <a:rPr lang="th-TH" sz="1100" dirty="0" err="1">
                <a:latin typeface="+mn-lt"/>
                <a:cs typeface="+mn-cs"/>
              </a:rPr>
              <a:t>อส</a:t>
            </a:r>
            <a:r>
              <a:rPr lang="th-TH" sz="1100" dirty="0">
                <a:latin typeface="+mn-lt"/>
                <a:cs typeface="+mn-cs"/>
              </a:rPr>
              <a:t>ม./  จิตอาสา </a:t>
            </a: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3121" name="TextBox 28"/>
          <p:cNvSpPr txBox="1">
            <a:spLocks noChangeArrowheads="1"/>
          </p:cNvSpPr>
          <p:nvPr/>
        </p:nvSpPr>
        <p:spPr bwMode="auto">
          <a:xfrm>
            <a:off x="6497638" y="5140325"/>
            <a:ext cx="1477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mbria" pitchFamily="18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sz="1400"/>
              <a:t>พัฒนาระบบการประสาน </a:t>
            </a:r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191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213" y="746125"/>
            <a:ext cx="2124075" cy="522288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dirty="0"/>
              <a:t>            ผู้ป่วย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8625" y="1457325"/>
            <a:ext cx="1512888" cy="339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1600" dirty="0"/>
              <a:t>        ประเมิน </a:t>
            </a:r>
            <a:r>
              <a:rPr lang="en-US" sz="1600" dirty="0"/>
              <a:t>2Q</a:t>
            </a:r>
            <a:endParaRPr lang="th-TH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5288" y="1797050"/>
            <a:ext cx="1081087" cy="338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negative</a:t>
            </a:r>
            <a:endParaRPr lang="th-TH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133600"/>
            <a:ext cx="1368425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    Positive</a:t>
            </a:r>
          </a:p>
          <a:p>
            <a:pPr>
              <a:defRPr/>
            </a:pPr>
            <a:r>
              <a:rPr lang="th-TH" sz="1600" dirty="0"/>
              <a:t>     ประเมิน </a:t>
            </a:r>
            <a:r>
              <a:rPr lang="en-US" sz="1600" dirty="0"/>
              <a:t>9Q</a:t>
            </a:r>
            <a:r>
              <a:rPr lang="th-TH" sz="1600" dirty="0"/>
              <a:t> ต่อ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4438" y="2636838"/>
            <a:ext cx="1366837" cy="307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1400" dirty="0"/>
              <a:t>         คะแนน≤</a:t>
            </a:r>
            <a:r>
              <a:rPr lang="en-US" sz="1400" dirty="0"/>
              <a:t>7</a:t>
            </a:r>
            <a:endParaRPr lang="th-TH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24413" y="2898775"/>
            <a:ext cx="1403350" cy="3381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1600" dirty="0">
                <a:latin typeface="Calibri"/>
              </a:rPr>
              <a:t>         คะแนน≥</a:t>
            </a:r>
            <a:r>
              <a:rPr lang="en-US" sz="1600" dirty="0">
                <a:latin typeface="Calibri"/>
              </a:rPr>
              <a:t>7</a:t>
            </a:r>
            <a:endParaRPr lang="th-TH" sz="1600" dirty="0"/>
          </a:p>
        </p:txBody>
      </p:sp>
      <p:sp>
        <p:nvSpPr>
          <p:cNvPr id="1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extLst/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Process </a:t>
            </a:r>
            <a:r>
              <a:rPr lang="en-US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Flow chart  </a:t>
            </a:r>
            <a:r>
              <a:rPr lang="th-TH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ของ</a:t>
            </a:r>
            <a:r>
              <a:rPr lang="th-TH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แนวทาง</a:t>
            </a:r>
            <a:r>
              <a:rPr lang="th-TH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การคัดกรองโรคซึมเศร้า/การป้องกันการฆ่าตัวตาย</a:t>
            </a:r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h-TH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th-TH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th-TH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550" y="3500438"/>
            <a:ext cx="1368425" cy="369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800" dirty="0"/>
              <a:t>ให้คำปรึกษา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1513" y="3686175"/>
            <a:ext cx="1962150" cy="3079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1400" dirty="0"/>
              <a:t>               ประเมิน    </a:t>
            </a:r>
            <a:r>
              <a:rPr lang="en-US" sz="1400" dirty="0"/>
              <a:t>8Q</a:t>
            </a:r>
            <a:endParaRPr lang="th-TH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0825" y="2425700"/>
            <a:ext cx="1296988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1600" b="1" dirty="0"/>
              <a:t>ให้คำแนะนำ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 rot="10800000" flipV="1">
            <a:off x="4211638" y="4392613"/>
            <a:ext cx="1512887" cy="307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No suicide risk </a:t>
            </a:r>
            <a:endParaRPr lang="th-TH" sz="1400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156325" y="4170363"/>
            <a:ext cx="2447925" cy="33813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             suicide risk </a:t>
            </a:r>
            <a:endParaRPr lang="th-TH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8388" y="5038725"/>
            <a:ext cx="1133475" cy="307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Low risk </a:t>
            </a:r>
            <a:endParaRPr lang="th-TH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875463" y="4797425"/>
            <a:ext cx="1873250" cy="7381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1400" dirty="0"/>
              <a:t>ให้การรักษา นัด</a:t>
            </a:r>
            <a:r>
              <a:rPr lang="en-US" sz="1400" dirty="0"/>
              <a:t>FU </a:t>
            </a:r>
            <a:r>
              <a:rPr lang="th-TH" sz="1400" dirty="0"/>
              <a:t>, </a:t>
            </a:r>
            <a:r>
              <a:rPr lang="en-US" sz="1400" dirty="0"/>
              <a:t>reassessment </a:t>
            </a:r>
            <a:r>
              <a:rPr lang="th-TH" sz="1400" dirty="0"/>
              <a:t> ,ติดตามระยะ 6-12 เดือน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645150"/>
            <a:ext cx="1925638" cy="3381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High or mod. risk</a:t>
            </a:r>
            <a:endParaRPr lang="th-TH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804025" y="5757863"/>
            <a:ext cx="1800225" cy="3397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Admit </a:t>
            </a:r>
            <a:r>
              <a:rPr lang="th-TH" sz="1600" dirty="0"/>
              <a:t>หรือ </a:t>
            </a:r>
            <a:r>
              <a:rPr lang="en-US" sz="1600" dirty="0"/>
              <a:t>refer</a:t>
            </a:r>
            <a:endParaRPr lang="th-TH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655763" y="4652963"/>
            <a:ext cx="1511300" cy="584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1600" dirty="0"/>
              <a:t>ให้คำปรึกษาและให้</a:t>
            </a:r>
          </a:p>
          <a:p>
            <a:pPr>
              <a:defRPr/>
            </a:pPr>
            <a:r>
              <a:rPr lang="th-TH" sz="1600" dirty="0"/>
              <a:t>การรักษา</a:t>
            </a:r>
          </a:p>
        </p:txBody>
      </p:sp>
      <p:cxnSp>
        <p:nvCxnSpPr>
          <p:cNvPr id="28" name="ลูกศรเชื่อมต่อแบบตรง 27"/>
          <p:cNvCxnSpPr>
            <a:stCxn id="5" idx="2"/>
          </p:cNvCxnSpPr>
          <p:nvPr/>
        </p:nvCxnSpPr>
        <p:spPr>
          <a:xfrm>
            <a:off x="3905250" y="1268413"/>
            <a:ext cx="0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>
            <a:off x="3419475" y="1797050"/>
            <a:ext cx="0" cy="796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/>
          <p:nvPr/>
        </p:nvCxnSpPr>
        <p:spPr>
          <a:xfrm>
            <a:off x="4481513" y="1797050"/>
            <a:ext cx="306387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/>
          <p:nvPr/>
        </p:nvCxnSpPr>
        <p:spPr>
          <a:xfrm>
            <a:off x="5462588" y="2763838"/>
            <a:ext cx="0" cy="134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>
            <a:stCxn id="10" idx="2"/>
          </p:cNvCxnSpPr>
          <p:nvPr/>
        </p:nvCxnSpPr>
        <p:spPr>
          <a:xfrm>
            <a:off x="5526088" y="3236913"/>
            <a:ext cx="0" cy="407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>
            <a:off x="4967288" y="3994150"/>
            <a:ext cx="0" cy="344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>
            <a:off x="6443663" y="3994150"/>
            <a:ext cx="0" cy="171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ลูกศรเชื่อมต่อแบบตรง 51"/>
          <p:cNvCxnSpPr>
            <a:stCxn id="21" idx="3"/>
          </p:cNvCxnSpPr>
          <p:nvPr/>
        </p:nvCxnSpPr>
        <p:spPr>
          <a:xfrm flipV="1">
            <a:off x="6011863" y="5192713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ลูกศรเชื่อมต่อแบบตรง 53"/>
          <p:cNvCxnSpPr>
            <a:stCxn id="23" idx="3"/>
          </p:cNvCxnSpPr>
          <p:nvPr/>
        </p:nvCxnSpPr>
        <p:spPr>
          <a:xfrm>
            <a:off x="6497638" y="5813425"/>
            <a:ext cx="2349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ตัวเชื่อมต่อหักมุม 58"/>
          <p:cNvCxnSpPr/>
          <p:nvPr/>
        </p:nvCxnSpPr>
        <p:spPr>
          <a:xfrm rot="16200000" flipH="1">
            <a:off x="5695951" y="5040312"/>
            <a:ext cx="1136650" cy="730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ตัวเชื่อมต่อหักมุม 62"/>
          <p:cNvCxnSpPr/>
          <p:nvPr/>
        </p:nvCxnSpPr>
        <p:spPr>
          <a:xfrm rot="5400000">
            <a:off x="5722144" y="4556919"/>
            <a:ext cx="652462" cy="2159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ลูกศรเชื่อมต่อแบบตรง 64"/>
          <p:cNvCxnSpPr>
            <a:stCxn id="6" idx="1"/>
          </p:cNvCxnSpPr>
          <p:nvPr/>
        </p:nvCxnSpPr>
        <p:spPr>
          <a:xfrm flipH="1">
            <a:off x="1547813" y="1627188"/>
            <a:ext cx="1420812" cy="338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ลูกศรเชื่อมต่อแบบตรง 66"/>
          <p:cNvCxnSpPr>
            <a:stCxn id="7" idx="2"/>
          </p:cNvCxnSpPr>
          <p:nvPr/>
        </p:nvCxnSpPr>
        <p:spPr>
          <a:xfrm>
            <a:off x="935038" y="2135188"/>
            <a:ext cx="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ลูกศรเชื่อมต่อแบบตรง 68"/>
          <p:cNvCxnSpPr/>
          <p:nvPr/>
        </p:nvCxnSpPr>
        <p:spPr>
          <a:xfrm flipH="1">
            <a:off x="2124075" y="2944813"/>
            <a:ext cx="844550" cy="555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ลูกศรเชื่อมต่อแบบตรง 71"/>
          <p:cNvCxnSpPr/>
          <p:nvPr/>
        </p:nvCxnSpPr>
        <p:spPr>
          <a:xfrm flipH="1">
            <a:off x="3203575" y="4486275"/>
            <a:ext cx="973138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3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097847"/>
              </p:ext>
            </p:extLst>
          </p:nvPr>
        </p:nvGraphicFramePr>
        <p:xfrm>
          <a:off x="107504" y="1268760"/>
          <a:ext cx="8928991" cy="5059852"/>
        </p:xfrm>
        <a:graphic>
          <a:graphicData uri="http://schemas.openxmlformats.org/drawingml/2006/table">
            <a:tbl>
              <a:tblPr/>
              <a:tblGrid>
                <a:gridCol w="1656184"/>
                <a:gridCol w="2376264"/>
                <a:gridCol w="2592288"/>
                <a:gridCol w="2304255"/>
              </a:tblGrid>
              <a:tr h="7010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67" marR="685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ข้อกำหนดของกระบวนการ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67" marR="685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ตัวชี้วัดของกระบวนการ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67" marR="685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การออกแบบกระบวนการ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67" marR="6856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11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การเข้าถึงและการเข้ารับบริการ</a:t>
                      </a:r>
                    </a:p>
                  </a:txBody>
                  <a:tcPr marL="91423" marR="9142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สะดวก  ความร่วมมือ</a:t>
                      </a:r>
                    </a:p>
                  </a:txBody>
                  <a:tcPr marL="91423" marR="9142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-การคัดกรองภาวะซึมเศร้า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 80 %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ผู้ป่วยโรคซึมเศร้าได้รับการรักษา ≥68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23" marR="9142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-กลุ่มเสี่ยงสุรา/ยาบ้าได้รับการคัดกรอง และส่งต่อมารับบริการด่านแรกที่คลินิกปรึกษาและสุขภาพจิต</a:t>
                      </a:r>
                    </a:p>
                  </a:txBody>
                  <a:tcPr marL="91423" marR="9142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49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การประเมินผู้ป่วย</a:t>
                      </a:r>
                    </a:p>
                  </a:txBody>
                  <a:tcPr marL="91423" marR="9142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ถูกต้อง รวดเร็ว</a:t>
                      </a:r>
                    </a:p>
                  </a:txBody>
                  <a:tcPr marL="91423" marR="9142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การวินิจฉัยโรคซึมเศร้าถูกต้องและรักษาได้รวดเร็ว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&gt; 80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1423" marR="9142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Fast tract </a:t>
                      </a: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พบพยาบาลจิตเวช </a:t>
                      </a:r>
                    </a:p>
                  </a:txBody>
                  <a:tcPr marL="91423" marR="9142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06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การวางแผน </a:t>
                      </a:r>
                    </a:p>
                  </a:txBody>
                  <a:tcPr marL="91423" marR="9142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ครอบคลุม</a:t>
                      </a:r>
                    </a:p>
                  </a:txBody>
                  <a:tcPr marL="91423" marR="9142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 จำนวนแผนประจำปี</a:t>
                      </a:r>
                    </a:p>
                  </a:txBody>
                  <a:tcPr marL="91423" marR="9142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แผนปฏิบัติการทางคลินิกและชุมชนโดย</a:t>
                      </a:r>
                      <a:r>
                        <a:rPr kumimoji="0" lang="th-TH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ทีมสห</a:t>
                      </a: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วิชาชีพ</a:t>
                      </a:r>
                    </a:p>
                  </a:txBody>
                  <a:tcPr marL="91423" marR="91423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การจัดการ</a:t>
            </a:r>
            <a:r>
              <a:rPr lang="th-T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กระบวนการ </a:t>
            </a:r>
            <a:r>
              <a:rPr lang="th-T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management</a:t>
            </a: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th-TH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1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81836"/>
              </p:ext>
            </p:extLst>
          </p:nvPr>
        </p:nvGraphicFramePr>
        <p:xfrm>
          <a:off x="179512" y="947250"/>
          <a:ext cx="8784976" cy="5910750"/>
        </p:xfrm>
        <a:graphic>
          <a:graphicData uri="http://schemas.openxmlformats.org/drawingml/2006/table">
            <a:tbl>
              <a:tblPr/>
              <a:tblGrid>
                <a:gridCol w="1800200"/>
                <a:gridCol w="2016224"/>
                <a:gridCol w="2772308"/>
                <a:gridCol w="2196244"/>
              </a:tblGrid>
              <a:tr h="830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ข้อกำหนดของกระบวนการ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ตัวชี้วัดของกระบวนการ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การออกแบบกระบวนการ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1408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การดูแลผู้ป่วย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ส่งเสริม ป้องกัน รักษาและฟื้นฟู แบบองค์รวม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-ร้อยละอาการทุเลาหรือหายจากโรคซึมเศร้า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-อัตราการฆ่าตัวตายลดลง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บำบัดแบบผสมผสานกลุ่มโรคร่วม โดยเฉพาะผู้เสพติดสุรา/ยาบ้า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1896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การให้ข้อมูลและการเสริมพลังสำหรับผู้ป่วย/ครอบครัว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สอดคล้อง เหมาะสม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-ร้อยละการให้สุขศึกษาโรคซึมเศร้า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-ร้อยละของการเสริมพลังการดูแลตนเองของผู้ป่วย และครอบครัว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-ผู้ป่วยและครอบครัวจะได้รับความรู้โรคซึมเศร้า  และได้รับการปรึกษารายบุคคล/กลุ่ม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174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การดูแลต่อเนื่อง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การมีส่วนร่วม ทันเวลา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-จำนวนครั้งของการวางแผนร่วมกัน เมื่อเกิดวิกฤติสุขภาพจิต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-ร้อยละการเยี่ยม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บ้าน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-การวางแผนการทำงานแบบ</a:t>
                      </a:r>
                      <a:r>
                        <a:rPr kumimoji="0" lang="th-TH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บูรณา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EMS.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 การเยี่ยม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บ้าน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th-T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th-T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การ</a:t>
            </a:r>
            <a:r>
              <a:rPr lang="th-T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จัดการ</a:t>
            </a:r>
            <a:r>
              <a:rPr lang="th-TH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กระบวนการ(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 management</a:t>
            </a:r>
            <a:r>
              <a:rPr lang="th-T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th-TH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548751"/>
              </p:ext>
            </p:extLst>
          </p:nvPr>
        </p:nvGraphicFramePr>
        <p:xfrm>
          <a:off x="179512" y="1556792"/>
          <a:ext cx="8856985" cy="3917445"/>
        </p:xfrm>
        <a:graphic>
          <a:graphicData uri="http://schemas.openxmlformats.org/drawingml/2006/table">
            <a:tbl>
              <a:tblPr/>
              <a:tblGrid>
                <a:gridCol w="1793950"/>
                <a:gridCol w="1549631"/>
                <a:gridCol w="1472747"/>
                <a:gridCol w="1472747"/>
                <a:gridCol w="1394155"/>
                <a:gridCol w="1173755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Access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2559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2560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2561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2562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2563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1261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การคัดกรองภาวะซึมเศร้า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เป้าหมาย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&gt; 80 %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82.9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%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(12,392/15,035)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82.2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(12,371/15,035)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88.3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(13,368/15,127)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90.1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(13,575/15,056)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93.8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(14,132/15,061)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96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การเข้าถึงการรักษาของผู้ป่วยโรคซึมเศร้า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69.8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(241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x100/345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86.6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(299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x100/345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97.6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(337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x100/345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107.2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(371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x100/346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120.5% 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416x100/345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)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262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การเข้าถึงการรักษาของผู้ป่วยโรคซึมเศร้า</a:t>
                      </a: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ของกระทรวงสาธารณสุข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43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50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55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%</a:t>
                      </a: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63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≥68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  <a:t/>
            </a:r>
            <a:br>
              <a:rPr lang="th-TH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</a:br>
            <a:r>
              <a:rPr lang="th-TH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  <a:t>ผลลัพธ์</a:t>
            </a:r>
            <a:r>
              <a:rPr lang="th-TH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  <a:t>และการพัฒนาที่ผ่า</a:t>
            </a:r>
            <a:r>
              <a:rPr lang="th-TH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  <a:t>นมา(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Shruti" pitchFamily="34" charset="0"/>
              </a:rPr>
              <a:t>Performance&amp;Interventions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Shruti" pitchFamily="34" charset="0"/>
              </a:rPr>
              <a:t>)</a:t>
            </a:r>
            <a:r>
              <a:rPr lang="th-TH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  <a:t/>
            </a:r>
            <a:br>
              <a:rPr lang="th-TH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</a:br>
            <a:endParaRPr lang="th-TH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rut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614944"/>
              </p:ext>
            </p:extLst>
          </p:nvPr>
        </p:nvGraphicFramePr>
        <p:xfrm>
          <a:off x="107504" y="2276872"/>
          <a:ext cx="8784978" cy="2260848"/>
        </p:xfrm>
        <a:graphic>
          <a:graphicData uri="http://schemas.openxmlformats.org/drawingml/2006/table">
            <a:tbl>
              <a:tblPr/>
              <a:tblGrid>
                <a:gridCol w="1255724"/>
                <a:gridCol w="2200661"/>
                <a:gridCol w="1008112"/>
                <a:gridCol w="1080120"/>
                <a:gridCol w="1224136"/>
                <a:gridCol w="1008112"/>
                <a:gridCol w="1008113"/>
              </a:tblGrid>
              <a:tr h="944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Safe</a:t>
                      </a: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2563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131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การพยายามฆ่าตัวตาย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อัตราไม่</a:t>
                      </a: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เกิน  33.5  ต่อ</a:t>
                      </a: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ประชากรแสนคน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(3 ราย)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(4 ราย)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22.6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(4 ราย)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 ราย)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35.6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(6 ราย)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  <a:t/>
            </a:r>
            <a:br>
              <a:rPr lang="th-TH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</a:br>
            <a:r>
              <a:rPr lang="th-TH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  <a:t>ผลลัพธ์</a:t>
            </a:r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  <a:t>และการพัฒนาที่ผ่านมา(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Shruti" pitchFamily="34" charset="0"/>
              </a:rPr>
              <a:t>Performance&amp;Interventions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Shruti" pitchFamily="34" charset="0"/>
              </a:rPr>
              <a:t>)</a:t>
            </a:r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  <a:t/>
            </a:r>
            <a:b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</a:br>
            <a:endParaRPr lang="th-TH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88991"/>
              </p:ext>
            </p:extLst>
          </p:nvPr>
        </p:nvGraphicFramePr>
        <p:xfrm>
          <a:off x="107503" y="980728"/>
          <a:ext cx="8856984" cy="563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252">
                  <a:extLst>
                    <a:ext uri="{9D8B030D-6E8A-4147-A177-3AD203B41FA5}">
                      <a16:colId xmlns="" xmlns:a16="http://schemas.microsoft.com/office/drawing/2014/main" val="143461931"/>
                    </a:ext>
                  </a:extLst>
                </a:gridCol>
                <a:gridCol w="2552152">
                  <a:extLst>
                    <a:ext uri="{9D8B030D-6E8A-4147-A177-3AD203B41FA5}">
                      <a16:colId xmlns="" xmlns:a16="http://schemas.microsoft.com/office/drawing/2014/main" val="902711006"/>
                    </a:ext>
                  </a:extLst>
                </a:gridCol>
                <a:gridCol w="5364580">
                  <a:extLst>
                    <a:ext uri="{9D8B030D-6E8A-4147-A177-3AD203B41FA5}">
                      <a16:colId xmlns="" xmlns:a16="http://schemas.microsoft.com/office/drawing/2014/main" val="307701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2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en-US" sz="12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2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โรค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ความเสี่ยง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rgbClr val="FFFF00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มาตรการป้องกัน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15649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TB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Browallia New"/>
                          <a:ea typeface="Calibri"/>
                          <a:cs typeface="Angsana New"/>
                        </a:rPr>
                        <a:t>เสี่ยงต่อการดื้อยา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,</a:t>
                      </a:r>
                      <a:endParaRPr lang="th-TH" sz="1600" dirty="0" smtClean="0">
                        <a:solidFill>
                          <a:srgbClr val="000000"/>
                        </a:solidFill>
                        <a:effectLst/>
                        <a:latin typeface="Angsan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ความ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เสี่ยงในเรื่อง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compliance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ของคนไข้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Admit New case TB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14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วัน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Browallia New"/>
                          <a:ea typeface="Calibri"/>
                          <a:cs typeface="Angsana New"/>
                        </a:rPr>
                        <a:t>ใช้ระบบ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DOT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โดยเจ้าหน้าที่  </a:t>
                      </a:r>
                      <a:r>
                        <a:rPr lang="th-TH" sz="1600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อส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ม.  และญาติ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Browallia New"/>
                          <a:ea typeface="Calibri"/>
                          <a:cs typeface="Angsana New"/>
                        </a:rPr>
                        <a:t>มีการติดตามผลการรักษาโดยการตรวจเสมหะเพื่อประเมินผลตามรอบ 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Browallia New"/>
                          <a:ea typeface="Calibri"/>
                          <a:cs typeface="Angsana New"/>
                        </a:rPr>
                        <a:t>มีระบบการติดตามให้ผู้ป่วยมารับยาตรงเวลา /ไม่ขาดนัด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Browallia New"/>
                          <a:ea typeface="Calibri"/>
                          <a:cs typeface="Angsana New"/>
                        </a:rPr>
                        <a:t>มีระบบการติดตามเยี่ยมโดย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case manager  </a:t>
                      </a:r>
                      <a:r>
                        <a:rPr lang="th-TH" sz="1600" dirty="0" err="1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ทีมสห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สาขาวิชาชีพ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และจิต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อาสา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7069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MI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Browallia New"/>
                          <a:ea typeface="Calibri"/>
                          <a:cs typeface="Angsana New"/>
                        </a:rPr>
                        <a:t>เสี่ยงต่อการเสียชีวิต</a:t>
                      </a:r>
                      <a:endParaRPr lang="en-US" sz="15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1.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ควบคุม ลดปัจจัยเสี่ยงต่อการเกิดโรคหลอดเลือดหัวใจอุดตัน ใน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clinic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NCD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เช่น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CVD risk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score,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การตรวจ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lab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ประจำปี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,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การ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control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BP,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BS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ให้อยู่ในเกณฑ์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,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2.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ดำเนินการตรวจวินิจฉัยรักษาผู้ป่วยให้ได้โดยเร็ว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ที่สุด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nurse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สามารถ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run EKG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ได้เลย โดยไม่ต้องรอแพทย์สั่ง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,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มีเครื่องตรวจ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trop-t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มาไว้ใช้ประจำที่ห้องฉุกเฉิน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,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3.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มีระบบคัดแยกผู้ป่วยที่มีอาการ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angina chest pain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เข้าห้องฉุกเฉินได้โดยไม่ต้อง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รอ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5440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stroke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Browallia New"/>
                          <a:ea typeface="Calibri"/>
                          <a:cs typeface="Angsana New"/>
                        </a:rPr>
                        <a:t>เสี่ยงต่อการส่งต่อผู้ป่วยไปรับการรักษาล่าช้า(ไม่ทันเวลา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golden period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ในการให้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RTPA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ในกรณี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ischemic stroke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หรือมารับการตรวจรักษาล่าช้า ในกรณี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hemorrhagic stroke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)</a:t>
                      </a:r>
                      <a:endParaRPr lang="en-US" sz="150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1.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ให้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patient education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แก่ผู้ป่วย ให้รู้จักอาการที่ต้องสงสัยว่าจะป่วยเป็น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stroke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Face Arm Speech Time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)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,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2.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มีระบบ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fast track,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3. control BP BS Lipid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ในผู้ป่วย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NCD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ให้อยู่ในเกณฑ์ 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4.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มีการประเมิน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CVD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risk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score,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5.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พัฒนาระบบ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EMS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 ของรพ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.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Angsana New"/>
                          <a:ea typeface="Calibri"/>
                          <a:cs typeface="Angsana New"/>
                        </a:rPr>
                        <a:t>ให้มีความรวดเร็ว</a:t>
                      </a:r>
                      <a:endParaRPr lang="en-US" sz="1500" dirty="0">
                        <a:effectLst/>
                        <a:latin typeface="Browallia New"/>
                        <a:ea typeface="Calibri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679278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95199"/>
            <a:ext cx="8856983" cy="707886"/>
          </a:xfrm>
          <a:prstGeom prst="rect">
            <a:avLst/>
          </a:prstGeom>
          <a:solidFill>
            <a:srgbClr val="0033C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ความเสี่ยงและมาตรการป้องกัน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CF81-DCEF-492A-8330-45577E82D3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987706"/>
              </p:ext>
            </p:extLst>
          </p:nvPr>
        </p:nvGraphicFramePr>
        <p:xfrm>
          <a:off x="251520" y="1600200"/>
          <a:ext cx="8568954" cy="3200737"/>
        </p:xfrm>
        <a:graphic>
          <a:graphicData uri="http://schemas.openxmlformats.org/drawingml/2006/table">
            <a:tbl>
              <a:tblPr/>
              <a:tblGrid>
                <a:gridCol w="1428159"/>
                <a:gridCol w="1428159"/>
                <a:gridCol w="1428159"/>
                <a:gridCol w="1428159"/>
                <a:gridCol w="1428159"/>
                <a:gridCol w="1428159"/>
              </a:tblGrid>
              <a:tr h="460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Safe</a:t>
                      </a: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 </a:t>
                      </a:r>
                      <a:endParaRPr kumimoji="0" lang="en-US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2559</a:t>
                      </a:r>
                      <a:endParaRPr kumimoji="0" lang="en-US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2560</a:t>
                      </a:r>
                      <a:endParaRPr kumimoji="0" lang="en-US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2561</a:t>
                      </a:r>
                      <a:endParaRPr kumimoji="0" lang="en-US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2562</a:t>
                      </a:r>
                      <a:endParaRPr kumimoji="0" lang="en-US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2563</a:t>
                      </a:r>
                      <a:endParaRPr kumimoji="0" lang="en-US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67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การฆ่าตัวตายสำเร็จ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 28.7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ต่อ ปชก.แสนคน</a:t>
                      </a:r>
                      <a:endParaRPr kumimoji="0" lang="en-US" alt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 ราย</a:t>
                      </a:r>
                      <a:endParaRPr kumimoji="0" lang="en-US" alt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 17.2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ต่อ ปชก.แสนคน 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3 </a:t>
                      </a: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ราย</a:t>
                      </a:r>
                      <a:endParaRPr kumimoji="0" lang="en-US" alt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 5.6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ต่อ ปชก.แสนคน</a:t>
                      </a:r>
                      <a:endParaRPr kumimoji="0" lang="en-US" alt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1 </a:t>
                      </a: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ราย</a:t>
                      </a:r>
                      <a:endParaRPr kumimoji="0" lang="en-US" alt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 11.3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ต่อ ปชก.แสนคน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 ราย</a:t>
                      </a:r>
                      <a:endParaRPr kumimoji="0" lang="en-US" alt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ต่อ ปชก. แสนคน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 ราย</a:t>
                      </a:r>
                      <a:endParaRPr kumimoji="0" lang="en-US" alt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BBD"/>
                    </a:solidFill>
                  </a:tcPr>
                </a:tc>
              </a:tr>
              <a:tr h="1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การฆ่าตัวตายสำเร็จของกระทรวงสาธารณสุข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ต่อ ปชก.แสนคน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≤ 6.3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ต่อปชก.</a:t>
                      </a: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แสนคน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≤ 6.3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ต่อปชก.แสนคน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≤ 6.3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ต่อปชก.แสนคน</a:t>
                      </a:r>
                      <a:endParaRPr kumimoji="0" lang="en-US" alt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≤ 6.3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ต่อ</a:t>
                      </a:r>
                      <a:r>
                        <a:rPr kumimoji="0" lang="th-TH" altLang="th-TH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ปชก</a:t>
                      </a:r>
                      <a:r>
                        <a:rPr kumimoji="0" lang="th-TH" alt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.แสนคน</a:t>
                      </a:r>
                      <a:endParaRPr kumimoji="0" lang="en-US" alt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 </a:t>
                      </a:r>
                      <a:endParaRPr kumimoji="0" lang="en-US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  <a:t/>
            </a:r>
            <a:br>
              <a:rPr lang="th-TH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</a:br>
            <a:r>
              <a:rPr lang="th-TH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  <a:t>ผลลัพธ์</a:t>
            </a:r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  <a:t>และการพัฒนาที่ผ่านมา</a:t>
            </a:r>
            <a:r>
              <a:rPr lang="th-TH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  <a:t>(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Shruti" pitchFamily="34" charset="0"/>
              </a:rPr>
              <a:t>Performance &amp; Interventions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Shruti" pitchFamily="34" charset="0"/>
              </a:rPr>
              <a:t>)</a:t>
            </a:r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  <a:t/>
            </a:r>
            <a:b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ruti" pitchFamily="34" charset="0"/>
                <a:cs typeface="Tahoma" pitchFamily="34" charset="0"/>
              </a:rPr>
            </a:br>
            <a:endParaRPr lang="th-TH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2595744"/>
          </a:xfrm>
          <a:solidFill>
            <a:schemeClr val="bg1"/>
          </a:solidFill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1.การ</a:t>
            </a:r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เข้าถึงบริการผู้ป่วยโรค</a:t>
            </a:r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ซึมเศร้าเกินเป้าหมายของกระทรวงสาธารณสุขเป็นร้อย</a:t>
            </a:r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ละ </a:t>
            </a:r>
            <a:r>
              <a:rPr lang="th-TH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120.5</a:t>
            </a:r>
            <a:r>
              <a:rPr lang="th-TH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 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2.อัตรา</a:t>
            </a:r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การฆ่าตัวตายสำเร็จลดลง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h-TH" sz="360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ผลงานเด่น ความภาคภูมิใจ/โอกาสพัฒนา </a:t>
            </a:r>
          </a:p>
        </p:txBody>
      </p:sp>
    </p:spTree>
    <p:extLst>
      <p:ext uri="{BB962C8B-B14F-4D97-AF65-F5344CB8AC3E}">
        <p14:creationId xmlns:p14="http://schemas.microsoft.com/office/powerpoint/2010/main" val="27026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จากสถานการณ์</a:t>
            </a:r>
            <a:r>
              <a:rPr lang="th-TH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ปัญหาสุขภาพจิตและจิตเวชตั้งแต่ปีงบประมาณ พ.ศ.2559-2563  </a:t>
            </a:r>
            <a:r>
              <a:rPr lang="th-TH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พบว่า</a:t>
            </a:r>
            <a:r>
              <a:rPr lang="th-TH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ผู้ป่วยเสพติดสุราและยาบ้า และผู้ป่วยโรคเรื้อรังมีการพยายามฆ่าตัวตายและการฆ่าตัวตายสำเร็จ ส่วนใหญ่จะป่วยเป็นโรคซึมเศร้าร่วมด้วย จึงมีแนวทางส่งต่อข้อมูลให้คลินิกบำบัดสารเสพติด </a:t>
            </a:r>
            <a:r>
              <a:rPr lang="th-TH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h-TH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และคลินิกโรคเรื้อรัง พัฒนาระบบการทำงานแบบ</a:t>
            </a:r>
            <a:r>
              <a:rPr lang="th-TH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บูรณา</a:t>
            </a:r>
            <a:r>
              <a:rPr lang="th-TH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การ โดยเฉพาะบทบาทเจ้าหน้าที่หน่วยบริการปฐมภูมิมีการ</a:t>
            </a:r>
            <a:r>
              <a:rPr lang="th-TH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ค้นหาและคัด</a:t>
            </a:r>
            <a:r>
              <a:rPr lang="th-TH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กรองให้มีประสิทธิภาพ และรวดเร็ว  </a:t>
            </a:r>
            <a:endParaRPr lang="th-TH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โอกาสพัฒนา </a:t>
            </a:r>
          </a:p>
        </p:txBody>
      </p:sp>
    </p:spTree>
    <p:extLst>
      <p:ext uri="{BB962C8B-B14F-4D97-AF65-F5344CB8AC3E}">
        <p14:creationId xmlns:p14="http://schemas.microsoft.com/office/powerpoint/2010/main" val="15820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6557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th-TH" sz="3600" b="1" dirty="0" smtClean="0"/>
              <a:t>Clinical</a:t>
            </a:r>
            <a:r>
              <a:rPr lang="en-GB" altLang="th-TH" sz="4000" b="1" dirty="0" smtClean="0"/>
              <a:t> Quality Summary 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0143" y="2852936"/>
            <a:ext cx="9036496" cy="16557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th-TH" sz="6600" b="1" dirty="0" smtClean="0">
                <a:solidFill>
                  <a:schemeClr val="tx1"/>
                </a:solidFill>
              </a:rPr>
              <a:t>Hypertension</a:t>
            </a:r>
          </a:p>
        </p:txBody>
      </p:sp>
    </p:spTree>
    <p:extLst>
      <p:ext uri="{BB962C8B-B14F-4D97-AF65-F5344CB8AC3E}">
        <p14:creationId xmlns:p14="http://schemas.microsoft.com/office/powerpoint/2010/main" val="2981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77777099"/>
              </p:ext>
            </p:extLst>
          </p:nvPr>
        </p:nvGraphicFramePr>
        <p:xfrm>
          <a:off x="214283" y="1643844"/>
          <a:ext cx="578088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6137385" y="1401764"/>
            <a:ext cx="2363705" cy="602097"/>
            <a:chOff x="3823599" y="-137563"/>
            <a:chExt cx="1368895" cy="48724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3823599" y="-137563"/>
              <a:ext cx="1368895" cy="487248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861351" y="-117008"/>
              <a:ext cx="1331143" cy="4295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100" dirty="0">
                  <a:solidFill>
                    <a:prstClr val="black"/>
                  </a:solidFill>
                </a:rPr>
                <a:t>คัดกรอง</a:t>
              </a:r>
              <a:r>
                <a:rPr lang="en-US" sz="1100" dirty="0">
                  <a:solidFill>
                    <a:prstClr val="black"/>
                  </a:solidFill>
                </a:rPr>
                <a:t> </a:t>
              </a:r>
              <a:r>
                <a:rPr lang="th-TH" sz="1100" dirty="0">
                  <a:solidFill>
                    <a:prstClr val="black"/>
                  </a:solidFill>
                </a:rPr>
                <a:t>,ค้นหา ผู้ป่วยในกลุ่มเสี่ยง ปรับเปลี่ยนพฤติกรรม</a:t>
              </a:r>
              <a:r>
                <a:rPr lang="en-US" sz="1100" dirty="0">
                  <a:solidFill>
                    <a:prstClr val="black"/>
                  </a:solidFill>
                </a:rPr>
                <a:t> Role model </a:t>
              </a:r>
              <a:r>
                <a:rPr lang="th-TH" sz="1100" dirty="0">
                  <a:solidFill>
                    <a:prstClr val="black"/>
                  </a:solidFill>
                </a:rPr>
                <a:t>บุคคล ชมรม หมู่บ้าน</a:t>
              </a:r>
              <a:endParaRPr lang="en-GB" sz="1100" dirty="0">
                <a:solidFill>
                  <a:prstClr val="black"/>
                </a:solidFill>
              </a:endParaRPr>
            </a:p>
          </p:txBody>
        </p:sp>
      </p:grp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571500" y="1285876"/>
            <a:ext cx="107275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AIM</a:t>
            </a:r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1878806" y="1095375"/>
            <a:ext cx="17287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PRIMARY DRIVERS</a:t>
            </a: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3830241" y="1119189"/>
            <a:ext cx="1456134" cy="5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000000"/>
                </a:solidFill>
                <a:cs typeface="Arial" pitchFamily="34" charset="0"/>
              </a:rPr>
              <a:t>SECONDARY DRIVERS</a:t>
            </a: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6016228" y="979489"/>
            <a:ext cx="2643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2" tIns="45456" rIns="90912" bIns="45456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cs typeface="Arial" pitchFamily="34" charset="0"/>
              </a:rPr>
              <a:t>Chang</a:t>
            </a:r>
            <a:r>
              <a:rPr lang="en-US" altLang="en-US" sz="1600">
                <a:solidFill>
                  <a:srgbClr val="000000"/>
                </a:solidFill>
                <a:cs typeface="Arial" pitchFamily="34" charset="0"/>
              </a:rPr>
              <a:t>e</a:t>
            </a:r>
            <a:r>
              <a:rPr lang="en-GB" altLang="en-US" sz="1600">
                <a:solidFill>
                  <a:srgbClr val="000000"/>
                </a:solidFill>
                <a:cs typeface="Arial" pitchFamily="34" charset="0"/>
              </a:rPr>
              <a:t> idea/Intervention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6143636" y="2214554"/>
            <a:ext cx="2143140" cy="428628"/>
            <a:chOff x="3784554" y="-180103"/>
            <a:chExt cx="1365275" cy="3658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3784554" y="-180103"/>
              <a:ext cx="1365275" cy="36584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869884" y="-119129"/>
              <a:ext cx="1173867" cy="2438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Pt.  education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6143637" y="2714620"/>
            <a:ext cx="2214578" cy="500066"/>
            <a:chOff x="3827219" y="74255"/>
            <a:chExt cx="1365275" cy="41624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3" name="Rounded Rectangle 32"/>
            <p:cNvSpPr/>
            <p:nvPr/>
          </p:nvSpPr>
          <p:spPr>
            <a:xfrm>
              <a:off x="3827219" y="74255"/>
              <a:ext cx="1365275" cy="41624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868590" y="145693"/>
              <a:ext cx="1269023" cy="2857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prstClr val="black"/>
                </a:solidFill>
              </a:endParaRPr>
            </a:p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prstClr val="black"/>
                  </a:solidFill>
                </a:rPr>
                <a:t>Life style Modification:  MI </a:t>
              </a:r>
              <a:endParaRPr lang="en-GB" sz="1100" dirty="0">
                <a:solidFill>
                  <a:prstClr val="black"/>
                </a:solidFill>
              </a:endParaRPr>
            </a:p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100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157288" y="38100"/>
            <a:ext cx="7109222" cy="693738"/>
          </a:xfrm>
          <a:prstGeom prst="roundRect">
            <a:avLst>
              <a:gd name="adj" fmla="val 29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12" tIns="45456" rIns="90912" bIns="4545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</a:rPr>
              <a:t>Driver Diagram</a:t>
            </a:r>
            <a:r>
              <a:rPr lang="th-TH" dirty="0">
                <a:solidFill>
                  <a:prstClr val="white"/>
                </a:solidFill>
              </a:rPr>
              <a:t> </a:t>
            </a:r>
            <a:r>
              <a:rPr lang="en-US" sz="1800" dirty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For HT</a:t>
            </a:r>
            <a:endParaRPr lang="en-GB" sz="4000" b="1" dirty="0">
              <a:solidFill>
                <a:prstClr val="white"/>
              </a:solidFill>
            </a:endParaRPr>
          </a:p>
        </p:txBody>
      </p:sp>
      <p:cxnSp>
        <p:nvCxnSpPr>
          <p:cNvPr id="35" name="Straight Connector 35"/>
          <p:cNvCxnSpPr/>
          <p:nvPr/>
        </p:nvCxnSpPr>
        <p:spPr>
          <a:xfrm>
            <a:off x="5286376" y="1789113"/>
            <a:ext cx="851297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4"/>
          <p:cNvGrpSpPr/>
          <p:nvPr/>
        </p:nvGrpSpPr>
        <p:grpSpPr>
          <a:xfrm>
            <a:off x="6286513" y="3360880"/>
            <a:ext cx="1785950" cy="479724"/>
            <a:chOff x="3684343" y="-68621"/>
            <a:chExt cx="2428892" cy="5591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Rounded Rectangle 36"/>
            <p:cNvSpPr/>
            <p:nvPr/>
          </p:nvSpPr>
          <p:spPr>
            <a:xfrm>
              <a:off x="3684343" y="-68621"/>
              <a:ext cx="2428892" cy="559118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4"/>
            <p:cNvSpPr/>
            <p:nvPr/>
          </p:nvSpPr>
          <p:spPr>
            <a:xfrm>
              <a:off x="3922921" y="35499"/>
              <a:ext cx="174869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CVD risk score</a:t>
              </a:r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6222633" y="4175032"/>
            <a:ext cx="2000264" cy="479724"/>
            <a:chOff x="3684343" y="-68621"/>
            <a:chExt cx="2428892" cy="5591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3" name="Rounded Rectangle 36"/>
            <p:cNvSpPr/>
            <p:nvPr/>
          </p:nvSpPr>
          <p:spPr>
            <a:xfrm>
              <a:off x="3684343" y="-68621"/>
              <a:ext cx="2428892" cy="559118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4"/>
            <p:cNvSpPr/>
            <p:nvPr/>
          </p:nvSpPr>
          <p:spPr>
            <a:xfrm>
              <a:off x="3922922" y="35499"/>
              <a:ext cx="1173867" cy="375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CKD staging</a:t>
              </a:r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6"/>
          <p:cNvGrpSpPr/>
          <p:nvPr/>
        </p:nvGrpSpPr>
        <p:grpSpPr>
          <a:xfrm>
            <a:off x="6137386" y="4740383"/>
            <a:ext cx="2428892" cy="428628"/>
            <a:chOff x="3827219" y="2817"/>
            <a:chExt cx="1365275" cy="34686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4" name="Rounded Rectangle 7"/>
            <p:cNvSpPr/>
            <p:nvPr/>
          </p:nvSpPr>
          <p:spPr>
            <a:xfrm>
              <a:off x="3827219" y="2817"/>
              <a:ext cx="1365275" cy="346868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3861351" y="46175"/>
              <a:ext cx="1191115" cy="2663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400" dirty="0">
                  <a:solidFill>
                    <a:prstClr val="black"/>
                  </a:solidFill>
                </a:rPr>
                <a:t>ระบบนัด,ระบบตามผู้ป่วยที่ </a:t>
              </a:r>
              <a:r>
                <a:rPr lang="en-US" sz="1400" dirty="0">
                  <a:solidFill>
                    <a:prstClr val="black"/>
                  </a:solidFill>
                </a:rPr>
                <a:t>loss FU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6500827" y="5429264"/>
            <a:ext cx="1357322" cy="428628"/>
            <a:chOff x="3827219" y="2817"/>
            <a:chExt cx="1365275" cy="34686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5" name="Rounded Rectangle 7"/>
            <p:cNvSpPr/>
            <p:nvPr/>
          </p:nvSpPr>
          <p:spPr>
            <a:xfrm>
              <a:off x="3827219" y="2817"/>
              <a:ext cx="1365275" cy="346868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3861351" y="46175"/>
              <a:ext cx="1331143" cy="2663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400" dirty="0">
                  <a:solidFill>
                    <a:prstClr val="black"/>
                  </a:solidFill>
                </a:rPr>
                <a:t>ทีมเยี่ยมบ้าน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6"/>
          <p:cNvGrpSpPr/>
          <p:nvPr/>
        </p:nvGrpSpPr>
        <p:grpSpPr>
          <a:xfrm>
            <a:off x="6072198" y="6000768"/>
            <a:ext cx="2786082" cy="500066"/>
            <a:chOff x="3827219" y="2817"/>
            <a:chExt cx="1365275" cy="34686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8" name="Rounded Rectangle 7"/>
            <p:cNvSpPr/>
            <p:nvPr/>
          </p:nvSpPr>
          <p:spPr>
            <a:xfrm>
              <a:off x="3827219" y="2817"/>
              <a:ext cx="1365275" cy="346868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4"/>
            <p:cNvSpPr/>
            <p:nvPr/>
          </p:nvSpPr>
          <p:spPr>
            <a:xfrm>
              <a:off x="3897233" y="52370"/>
              <a:ext cx="1264544" cy="2663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397707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1400" dirty="0">
                  <a:solidFill>
                    <a:prstClr val="black"/>
                  </a:solidFill>
                </a:rPr>
                <a:t>การประสานส่งต่อข้อมูลผู้ป่วยทั้งแนวระนาบ,แนวดิ่ง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00" name="Straight Connector 35"/>
          <p:cNvCxnSpPr/>
          <p:nvPr/>
        </p:nvCxnSpPr>
        <p:spPr>
          <a:xfrm>
            <a:off x="5787629" y="5786439"/>
            <a:ext cx="713184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35"/>
          <p:cNvCxnSpPr/>
          <p:nvPr/>
        </p:nvCxnSpPr>
        <p:spPr>
          <a:xfrm>
            <a:off x="5573316" y="6286500"/>
            <a:ext cx="498872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35"/>
          <p:cNvCxnSpPr/>
          <p:nvPr/>
        </p:nvCxnSpPr>
        <p:spPr>
          <a:xfrm rot="5400000" flipH="1" flipV="1">
            <a:off x="5537002" y="6035874"/>
            <a:ext cx="500062" cy="119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35"/>
          <p:cNvCxnSpPr>
            <a:endCxn id="44" idx="1"/>
          </p:cNvCxnSpPr>
          <p:nvPr/>
        </p:nvCxnSpPr>
        <p:spPr>
          <a:xfrm>
            <a:off x="5923360" y="4954589"/>
            <a:ext cx="214313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35"/>
          <p:cNvCxnSpPr/>
          <p:nvPr/>
        </p:nvCxnSpPr>
        <p:spPr>
          <a:xfrm>
            <a:off x="5357813" y="5643564"/>
            <a:ext cx="1143000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35"/>
          <p:cNvCxnSpPr/>
          <p:nvPr/>
        </p:nvCxnSpPr>
        <p:spPr>
          <a:xfrm rot="5400000" flipH="1" flipV="1">
            <a:off x="5358408" y="5571530"/>
            <a:ext cx="1143000" cy="119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35"/>
          <p:cNvCxnSpPr/>
          <p:nvPr/>
        </p:nvCxnSpPr>
        <p:spPr>
          <a:xfrm>
            <a:off x="5786438" y="4286250"/>
            <a:ext cx="428625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35"/>
          <p:cNvCxnSpPr/>
          <p:nvPr/>
        </p:nvCxnSpPr>
        <p:spPr>
          <a:xfrm>
            <a:off x="5500688" y="4786314"/>
            <a:ext cx="285750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35"/>
          <p:cNvCxnSpPr/>
          <p:nvPr/>
        </p:nvCxnSpPr>
        <p:spPr>
          <a:xfrm rot="5400000" flipH="1" flipV="1">
            <a:off x="5252046" y="4250731"/>
            <a:ext cx="1069975" cy="119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35"/>
          <p:cNvCxnSpPr/>
          <p:nvPr/>
        </p:nvCxnSpPr>
        <p:spPr>
          <a:xfrm>
            <a:off x="1571625" y="4286250"/>
            <a:ext cx="357188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35"/>
          <p:cNvCxnSpPr/>
          <p:nvPr/>
        </p:nvCxnSpPr>
        <p:spPr>
          <a:xfrm>
            <a:off x="5929313" y="6143625"/>
            <a:ext cx="142875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35"/>
          <p:cNvCxnSpPr/>
          <p:nvPr/>
        </p:nvCxnSpPr>
        <p:spPr>
          <a:xfrm>
            <a:off x="5786437" y="3714750"/>
            <a:ext cx="500063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35"/>
          <p:cNvCxnSpPr/>
          <p:nvPr/>
        </p:nvCxnSpPr>
        <p:spPr>
          <a:xfrm>
            <a:off x="5929312" y="2927350"/>
            <a:ext cx="214313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35"/>
          <p:cNvCxnSpPr/>
          <p:nvPr/>
        </p:nvCxnSpPr>
        <p:spPr>
          <a:xfrm>
            <a:off x="5357813" y="3429000"/>
            <a:ext cx="571500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35"/>
          <p:cNvCxnSpPr/>
          <p:nvPr/>
        </p:nvCxnSpPr>
        <p:spPr>
          <a:xfrm rot="5400000" flipH="1" flipV="1">
            <a:off x="5394127" y="2892624"/>
            <a:ext cx="1071562" cy="119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5"/>
          <p:cNvCxnSpPr/>
          <p:nvPr/>
        </p:nvCxnSpPr>
        <p:spPr>
          <a:xfrm>
            <a:off x="5929312" y="2355850"/>
            <a:ext cx="214313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35"/>
          <p:cNvCxnSpPr/>
          <p:nvPr/>
        </p:nvCxnSpPr>
        <p:spPr>
          <a:xfrm>
            <a:off x="5286375" y="3000375"/>
            <a:ext cx="500063" cy="15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35"/>
          <p:cNvCxnSpPr/>
          <p:nvPr/>
        </p:nvCxnSpPr>
        <p:spPr>
          <a:xfrm rot="5400000" flipH="1" flipV="1">
            <a:off x="5537002" y="2749749"/>
            <a:ext cx="500062" cy="119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35"/>
          <p:cNvCxnSpPr/>
          <p:nvPr/>
        </p:nvCxnSpPr>
        <p:spPr>
          <a:xfrm>
            <a:off x="5786437" y="2500314"/>
            <a:ext cx="357188" cy="158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2" name="TextBox 58"/>
          <p:cNvSpPr txBox="1">
            <a:spLocks noChangeArrowheads="1"/>
          </p:cNvSpPr>
          <p:nvPr/>
        </p:nvSpPr>
        <p:spPr bwMode="auto">
          <a:xfrm>
            <a:off x="346472" y="5258857"/>
            <a:ext cx="15228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100" dirty="0"/>
              <a:t>Indicator:</a:t>
            </a:r>
          </a:p>
          <a:p>
            <a:pPr eaLnBrk="1" hangingPunct="1"/>
            <a:r>
              <a:rPr lang="en-US" altLang="th-TH" sz="1100" dirty="0"/>
              <a:t>1. %</a:t>
            </a:r>
            <a:r>
              <a:rPr lang="th-TH" altLang="th-TH" sz="1100" dirty="0">
                <a:cs typeface="Cordia New" pitchFamily="34" charset="-34"/>
              </a:rPr>
              <a:t>รายใหม่ลดลง</a:t>
            </a:r>
            <a:endParaRPr lang="en-US" altLang="th-TH" sz="1100" dirty="0"/>
          </a:p>
          <a:p>
            <a:pPr eaLnBrk="1" hangingPunct="1"/>
            <a:r>
              <a:rPr lang="en-US" altLang="th-TH" sz="1100" dirty="0"/>
              <a:t>2. </a:t>
            </a:r>
            <a:r>
              <a:rPr lang="en-US" altLang="th-TH" sz="1100" dirty="0" err="1"/>
              <a:t>Contole</a:t>
            </a:r>
            <a:r>
              <a:rPr lang="en-US" altLang="th-TH" sz="1100" dirty="0"/>
              <a:t> BP&lt;140/90</a:t>
            </a:r>
          </a:p>
          <a:p>
            <a:pPr eaLnBrk="1" hangingPunct="1"/>
            <a:r>
              <a:rPr lang="en-US" altLang="th-TH" sz="1100" dirty="0"/>
              <a:t>3. %</a:t>
            </a:r>
            <a:r>
              <a:rPr lang="th-TH" altLang="th-TH" sz="1100" dirty="0">
                <a:cs typeface="Cordia New" pitchFamily="34" charset="-34"/>
              </a:rPr>
              <a:t>ภาวะแทรกซ้อนลดลง</a:t>
            </a:r>
            <a:endParaRPr lang="en-US" altLang="th-TH" sz="1100" dirty="0"/>
          </a:p>
        </p:txBody>
      </p:sp>
      <p:sp>
        <p:nvSpPr>
          <p:cNvPr id="4133" name="TextBox 60"/>
          <p:cNvSpPr txBox="1">
            <a:spLocks noChangeArrowheads="1"/>
          </p:cNvSpPr>
          <p:nvPr/>
        </p:nvSpPr>
        <p:spPr bwMode="auto">
          <a:xfrm>
            <a:off x="1852776" y="5811953"/>
            <a:ext cx="1678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000" dirty="0"/>
              <a:t>Indicator:% coverage </a:t>
            </a:r>
            <a:r>
              <a:rPr lang="th-TH" altLang="th-TH" sz="1000" dirty="0">
                <a:cs typeface="Cordia New" pitchFamily="34" charset="-34"/>
              </a:rPr>
              <a:t>ตรวจ ประจำปี</a:t>
            </a:r>
            <a:endParaRPr lang="en-US" altLang="th-TH" sz="1000" dirty="0"/>
          </a:p>
        </p:txBody>
      </p:sp>
      <p:sp>
        <p:nvSpPr>
          <p:cNvPr id="4134" name="TextBox 61"/>
          <p:cNvSpPr txBox="1">
            <a:spLocks noChangeArrowheads="1"/>
          </p:cNvSpPr>
          <p:nvPr/>
        </p:nvSpPr>
        <p:spPr bwMode="auto">
          <a:xfrm>
            <a:off x="6143625" y="1978025"/>
            <a:ext cx="2357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400"/>
              <a:t>Indicator: %</a:t>
            </a:r>
            <a:r>
              <a:rPr lang="th-TH" altLang="th-TH" sz="1400">
                <a:cs typeface="Cordia New" pitchFamily="34" charset="-34"/>
              </a:rPr>
              <a:t> การคัดกรอง</a:t>
            </a:r>
            <a:endParaRPr lang="en-US" altLang="th-TH" sz="1400"/>
          </a:p>
        </p:txBody>
      </p:sp>
      <p:sp>
        <p:nvSpPr>
          <p:cNvPr id="4135" name="TextBox 62"/>
          <p:cNvSpPr txBox="1">
            <a:spLocks noChangeArrowheads="1"/>
          </p:cNvSpPr>
          <p:nvPr/>
        </p:nvSpPr>
        <p:spPr bwMode="auto">
          <a:xfrm>
            <a:off x="6441282" y="5200651"/>
            <a:ext cx="184189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400"/>
              <a:t>Indicator:%</a:t>
            </a:r>
            <a:r>
              <a:rPr lang="th-TH" altLang="th-TH" sz="1400">
                <a:cs typeface="Cordia New" pitchFamily="34" charset="-34"/>
              </a:rPr>
              <a:t>การขาดนัด</a:t>
            </a:r>
            <a:endParaRPr lang="en-US" altLang="th-TH" sz="1400"/>
          </a:p>
        </p:txBody>
      </p:sp>
      <p:sp>
        <p:nvSpPr>
          <p:cNvPr id="4136" name="TextBox 63"/>
          <p:cNvSpPr txBox="1">
            <a:spLocks noChangeArrowheads="1"/>
          </p:cNvSpPr>
          <p:nvPr/>
        </p:nvSpPr>
        <p:spPr bwMode="auto">
          <a:xfrm>
            <a:off x="6278166" y="3867151"/>
            <a:ext cx="1794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400"/>
              <a:t>Indicator:%</a:t>
            </a:r>
            <a:r>
              <a:rPr lang="th-TH" altLang="th-TH" sz="1400">
                <a:cs typeface="Cordia New" pitchFamily="34" charset="-34"/>
              </a:rPr>
              <a:t>การปรับยาเมื่อมีข้อบ่งชี้</a:t>
            </a:r>
            <a:endParaRPr lang="en-US" altLang="th-TH" sz="1400"/>
          </a:p>
        </p:txBody>
      </p:sp>
    </p:spTree>
    <p:extLst>
      <p:ext uri="{BB962C8B-B14F-4D97-AF65-F5344CB8AC3E}">
        <p14:creationId xmlns:p14="http://schemas.microsoft.com/office/powerpoint/2010/main" val="3819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-24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1142999" y="119063"/>
            <a:ext cx="74669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Process Flowchart </a:t>
            </a:r>
            <a:r>
              <a:rPr lang="th-TH" alt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ของการดูแลผู้ป่วยโรคความดันโลหิตสูง</a:t>
            </a:r>
          </a:p>
        </p:txBody>
      </p:sp>
      <p:grpSp>
        <p:nvGrpSpPr>
          <p:cNvPr id="2" name="ตัวยึดเนื้อหา 12"/>
          <p:cNvGrpSpPr>
            <a:grpSpLocks noGrp="1"/>
          </p:cNvGrpSpPr>
          <p:nvPr/>
        </p:nvGrpSpPr>
        <p:grpSpPr>
          <a:xfrm>
            <a:off x="3119907" y="694285"/>
            <a:ext cx="5873355" cy="5868684"/>
            <a:chOff x="304800" y="1310645"/>
            <a:chExt cx="11848080" cy="5304680"/>
          </a:xfrm>
          <a:noFill/>
        </p:grpSpPr>
        <p:sp>
          <p:nvSpPr>
            <p:cNvPr id="6" name="สี่เหลี่ยมมุมมน 13"/>
            <p:cNvSpPr/>
            <p:nvPr/>
          </p:nvSpPr>
          <p:spPr>
            <a:xfrm>
              <a:off x="5356749" y="1388029"/>
              <a:ext cx="1413302" cy="529988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ผู้ป่วย</a:t>
              </a: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304801" y="2401078"/>
              <a:ext cx="1820087" cy="76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 err="1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BP</a:t>
              </a: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&lt;140/90</a:t>
              </a: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mmHg</a:t>
              </a:r>
            </a:p>
          </p:txBody>
        </p:sp>
        <p:sp>
          <p:nvSpPr>
            <p:cNvPr id="12" name="วงรี 11"/>
            <p:cNvSpPr/>
            <p:nvPr/>
          </p:nvSpPr>
          <p:spPr>
            <a:xfrm>
              <a:off x="2512777" y="2390252"/>
              <a:ext cx="2141561" cy="762000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 err="1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BP</a:t>
              </a: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140/90 – 159/99</a:t>
              </a: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mmHg</a:t>
              </a:r>
            </a:p>
          </p:txBody>
        </p:sp>
        <p:sp>
          <p:nvSpPr>
            <p:cNvPr id="13" name="วงรี 12"/>
            <p:cNvSpPr/>
            <p:nvPr/>
          </p:nvSpPr>
          <p:spPr>
            <a:xfrm>
              <a:off x="5007495" y="2281442"/>
              <a:ext cx="3350511" cy="908621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 err="1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BP</a:t>
              </a:r>
              <a:r>
                <a:rPr lang="th-TH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160/100–179/109 </a:t>
              </a:r>
              <a:r>
                <a:rPr lang="th-TH" sz="1200" b="1" dirty="0" err="1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mmHg</a:t>
              </a:r>
              <a:r>
                <a:rPr lang="th-TH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, CVD risk </a:t>
              </a:r>
              <a:r>
                <a:rPr lang="th-TH" sz="1200" b="1" dirty="0" err="1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สุง</a:t>
              </a:r>
              <a:endParaRPr lang="th-TH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CKD Stage 3</a:t>
              </a:r>
              <a:endParaRPr lang="th-TH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14" name="วงรี 13"/>
            <p:cNvSpPr/>
            <p:nvPr/>
          </p:nvSpPr>
          <p:spPr>
            <a:xfrm>
              <a:off x="8592506" y="2281442"/>
              <a:ext cx="3456877" cy="850491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BP  ≥ 180/110 mmHg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CVD risk </a:t>
              </a:r>
              <a:r>
                <a:rPr lang="th-TH" sz="1200" b="1" dirty="0" err="1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สุง</a:t>
              </a:r>
              <a:r>
                <a:rPr lang="th-TH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อันตราย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CKD Stage 3</a:t>
              </a:r>
              <a:endParaRPr lang="th-TH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941684" y="4604592"/>
              <a:ext cx="2439459" cy="4572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พบแพทย์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304800" y="5181600"/>
              <a:ext cx="3352800" cy="4572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Controls </a:t>
              </a:r>
              <a:r>
                <a:rPr lang="th-TH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ดีติดต่อกัน </a:t>
              </a:r>
              <a:r>
                <a:rPr lang="en-US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2</a:t>
              </a:r>
              <a:r>
                <a:rPr lang="th-TH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ครั้ง</a:t>
              </a: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5435755" y="5334794"/>
              <a:ext cx="1796200" cy="4572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นัด </a:t>
              </a:r>
              <a:r>
                <a:rPr lang="en-US" sz="18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3</a:t>
              </a:r>
              <a:r>
                <a:rPr lang="th-TH" sz="18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เดือน</a:t>
              </a:r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04800" y="5943600"/>
              <a:ext cx="4572000" cy="4572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แพทย์พิจารณาส่งกลับ รพ.สต. ใกล้บ้าน</a:t>
              </a: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8463021" y="5349213"/>
              <a:ext cx="2634923" cy="4572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ติดตามนัด 1 -2 เดือน</a:t>
              </a:r>
            </a:p>
          </p:txBody>
        </p:sp>
        <p:sp>
          <p:nvSpPr>
            <p:cNvPr id="21" name="สี่เหลี่ยมมุมมน 26"/>
            <p:cNvSpPr/>
            <p:nvPr/>
          </p:nvSpPr>
          <p:spPr>
            <a:xfrm>
              <a:off x="5007494" y="6186273"/>
              <a:ext cx="3455527" cy="429052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จุดตรวจสอบก่อนกลับบ้าน</a:t>
              </a:r>
            </a:p>
          </p:txBody>
        </p:sp>
        <p:cxnSp>
          <p:nvCxnSpPr>
            <p:cNvPr id="22" name="ลูกศรเชื่อมต่อแบบตรง 21"/>
            <p:cNvCxnSpPr>
              <a:stCxn id="6" idx="1"/>
            </p:cNvCxnSpPr>
            <p:nvPr/>
          </p:nvCxnSpPr>
          <p:spPr>
            <a:xfrm flipH="1">
              <a:off x="1827742" y="1653023"/>
              <a:ext cx="3529008" cy="775040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ลูกศรเชื่อมต่อแบบตรง 22"/>
            <p:cNvCxnSpPr/>
            <p:nvPr/>
          </p:nvCxnSpPr>
          <p:spPr>
            <a:xfrm>
              <a:off x="6393781" y="1918017"/>
              <a:ext cx="585952" cy="363425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ลูกศรเชื่อมต่อแบบตรง 23"/>
            <p:cNvCxnSpPr/>
            <p:nvPr/>
          </p:nvCxnSpPr>
          <p:spPr>
            <a:xfrm flipH="1">
              <a:off x="4048013" y="1905425"/>
              <a:ext cx="1336362" cy="52263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ลูกศรเชื่อมต่อแบบตรง 24"/>
            <p:cNvCxnSpPr/>
            <p:nvPr/>
          </p:nvCxnSpPr>
          <p:spPr>
            <a:xfrm>
              <a:off x="2336801" y="4191000"/>
              <a:ext cx="2604883" cy="60506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ลูกศรเชื่อมต่อแบบตรง 25"/>
            <p:cNvCxnSpPr/>
            <p:nvPr/>
          </p:nvCxnSpPr>
          <p:spPr>
            <a:xfrm>
              <a:off x="3962400" y="4191000"/>
              <a:ext cx="1383877" cy="413594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ลูกศรเชื่อมต่อแบบตรง 26"/>
            <p:cNvCxnSpPr/>
            <p:nvPr/>
          </p:nvCxnSpPr>
          <p:spPr>
            <a:xfrm>
              <a:off x="6517692" y="4397796"/>
              <a:ext cx="1" cy="182429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ลูกศรเชื่อมต่อแบบตรง 27"/>
            <p:cNvCxnSpPr/>
            <p:nvPr/>
          </p:nvCxnSpPr>
          <p:spPr>
            <a:xfrm flipH="1">
              <a:off x="2540000" y="4991100"/>
              <a:ext cx="2401683" cy="114300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ลูกศรเชื่อมต่อแบบตรง 28"/>
            <p:cNvCxnSpPr/>
            <p:nvPr/>
          </p:nvCxnSpPr>
          <p:spPr>
            <a:xfrm>
              <a:off x="6374651" y="5096159"/>
              <a:ext cx="19130" cy="253054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ลูกศรเชื่อมต่อแบบตรง 29"/>
            <p:cNvCxnSpPr/>
            <p:nvPr/>
          </p:nvCxnSpPr>
          <p:spPr>
            <a:xfrm>
              <a:off x="6383327" y="5850850"/>
              <a:ext cx="10454" cy="321349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ลูกศรเชื่อมต่อแบบตรง 30"/>
            <p:cNvCxnSpPr/>
            <p:nvPr/>
          </p:nvCxnSpPr>
          <p:spPr>
            <a:xfrm rot="5400000">
              <a:off x="1676400" y="5790936"/>
              <a:ext cx="304800" cy="211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55"/>
            <p:cNvSpPr/>
            <p:nvPr/>
          </p:nvSpPr>
          <p:spPr>
            <a:xfrm>
              <a:off x="492794" y="3423726"/>
              <a:ext cx="2019983" cy="769083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1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ประเมินพฤติกรรม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1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ความเสี่ยงรายบุุคล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1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ให้ความรู้รายกลุ่ม</a:t>
              </a:r>
              <a:endParaRPr lang="en-US" sz="11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36" name="Rounded Rectangle 57"/>
            <p:cNvSpPr/>
            <p:nvPr/>
          </p:nvSpPr>
          <p:spPr>
            <a:xfrm>
              <a:off x="2757477" y="3392129"/>
              <a:ext cx="2250018" cy="735358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1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ประเมินพฤติกรรม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1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ความเสี่ยงรายบุคคล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1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ให้ความรู้รายกลุ่ม </a:t>
              </a:r>
              <a:endParaRPr lang="en-US" sz="11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37" name="Rounded Rectangle 59"/>
            <p:cNvSpPr/>
            <p:nvPr/>
          </p:nvSpPr>
          <p:spPr>
            <a:xfrm>
              <a:off x="5296106" y="3381547"/>
              <a:ext cx="2781300" cy="982092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ประเมินพฤติกรรม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ความเสี่ยงรายบุคคล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ให้ความรู้รายกลุ่ม  ค่าย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MI  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โดย </a:t>
              </a: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C</a:t>
              </a:r>
              <a:r>
                <a:rPr lang="th-TH" sz="1200" b="1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ase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 Manager </a:t>
              </a:r>
              <a:endParaRPr lang="en-US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38" name="Rectangle 61"/>
            <p:cNvSpPr/>
            <p:nvPr/>
          </p:nvSpPr>
          <p:spPr>
            <a:xfrm>
              <a:off x="8045115" y="1310645"/>
              <a:ext cx="3334536" cy="568982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สื่อสารผ่านสมุดประจำตัว/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HosXp</a:t>
              </a:r>
              <a:r>
                <a:rPr lang="en-US" sz="1600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/ BT </a:t>
              </a:r>
              <a:r>
                <a:rPr lang="en-US" sz="1600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Linkview</a:t>
              </a:r>
              <a:endParaRPr lang="th-TH" sz="1600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sp>
          <p:nvSpPr>
            <p:cNvPr id="39" name="Rounded Rectangle 63"/>
            <p:cNvSpPr/>
            <p:nvPr/>
          </p:nvSpPr>
          <p:spPr>
            <a:xfrm>
              <a:off x="8995120" y="3381548"/>
              <a:ext cx="3157760" cy="1016248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ประเมินพฤติกรรม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ความเสี่ยง/ให้ความรู้รายบุคคล  </a:t>
              </a: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MI  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โดย </a:t>
              </a:r>
              <a:r>
                <a:rPr lang="th-TH" sz="1200" b="1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Case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 </a:t>
              </a:r>
              <a:r>
                <a:rPr lang="th-TH" sz="1200" b="1" dirty="0" err="1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Manager</a:t>
              </a:r>
              <a:endPara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ส่ง  H</a:t>
              </a: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H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C </a:t>
              </a: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if</a:t>
              </a:r>
              <a:r>
                <a:rPr lang="th-TH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Uncontrol 3 ครั้ง</a:t>
              </a:r>
            </a:p>
          </p:txBody>
        </p:sp>
        <p:cxnSp>
          <p:nvCxnSpPr>
            <p:cNvPr id="40" name="ลูกศรเชื่อมต่อแบบตรง 40"/>
            <p:cNvCxnSpPr/>
            <p:nvPr/>
          </p:nvCxnSpPr>
          <p:spPr>
            <a:xfrm>
              <a:off x="6791434" y="1729733"/>
              <a:ext cx="2562689" cy="657084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ลูกศรเชื่อมต่อแบบตรง 52"/>
            <p:cNvCxnSpPr/>
            <p:nvPr/>
          </p:nvCxnSpPr>
          <p:spPr>
            <a:xfrm flipH="1">
              <a:off x="1214845" y="3171099"/>
              <a:ext cx="5577" cy="24460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ลูกศรเชื่อมต่อแบบตรง 52"/>
            <p:cNvCxnSpPr/>
            <p:nvPr/>
          </p:nvCxnSpPr>
          <p:spPr>
            <a:xfrm flipH="1">
              <a:off x="6661386" y="3147522"/>
              <a:ext cx="5577" cy="24460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ลูกศรเชื่อมต่อแบบตรง 52"/>
            <p:cNvCxnSpPr/>
            <p:nvPr/>
          </p:nvCxnSpPr>
          <p:spPr>
            <a:xfrm flipH="1">
              <a:off x="8358005" y="5834868"/>
              <a:ext cx="996120" cy="337331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ลูกศรเชื่อมต่อแบบตรง 66"/>
            <p:cNvCxnSpPr/>
            <p:nvPr/>
          </p:nvCxnSpPr>
          <p:spPr>
            <a:xfrm flipH="1">
              <a:off x="7381144" y="4363639"/>
              <a:ext cx="1972980" cy="265631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ลูกศรเชื่อมต่อแบบตรง 52"/>
          <p:cNvCxnSpPr/>
          <p:nvPr/>
        </p:nvCxnSpPr>
        <p:spPr>
          <a:xfrm>
            <a:off x="6675835" y="4719639"/>
            <a:ext cx="929878" cy="427037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ลูกศรเชื่อมต่อแบบตรง 52"/>
          <p:cNvCxnSpPr/>
          <p:nvPr/>
        </p:nvCxnSpPr>
        <p:spPr>
          <a:xfrm flipH="1">
            <a:off x="4819651" y="2782889"/>
            <a:ext cx="3572" cy="249237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52"/>
          <p:cNvCxnSpPr/>
          <p:nvPr/>
        </p:nvCxnSpPr>
        <p:spPr>
          <a:xfrm flipH="1">
            <a:off x="8201025" y="2709864"/>
            <a:ext cx="2381" cy="249237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ตัวยึดเนื้อหา 12"/>
          <p:cNvGrpSpPr>
            <a:grpSpLocks noGrp="1"/>
          </p:cNvGrpSpPr>
          <p:nvPr/>
        </p:nvGrpSpPr>
        <p:grpSpPr>
          <a:xfrm>
            <a:off x="59437" y="877324"/>
            <a:ext cx="2906350" cy="5375122"/>
            <a:chOff x="9462" y="1402516"/>
            <a:chExt cx="12062595" cy="4858551"/>
          </a:xfrm>
          <a:noFill/>
        </p:grpSpPr>
        <p:sp>
          <p:nvSpPr>
            <p:cNvPr id="78" name="สี่เหลี่ยมมุมมน 13"/>
            <p:cNvSpPr/>
            <p:nvPr/>
          </p:nvSpPr>
          <p:spPr>
            <a:xfrm>
              <a:off x="3583556" y="1402516"/>
              <a:ext cx="6113857" cy="529988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ประชาชนอายุ </a:t>
              </a:r>
              <a:r>
                <a:rPr lang="en-US" sz="20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35</a:t>
              </a:r>
              <a:r>
                <a:rPr lang="th-TH" sz="20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 ปีขึ้นไป</a:t>
              </a:r>
            </a:p>
          </p:txBody>
        </p:sp>
        <p:sp>
          <p:nvSpPr>
            <p:cNvPr id="83" name="สี่เหลี่ยมผืนผ้า 82"/>
            <p:cNvSpPr/>
            <p:nvPr/>
          </p:nvSpPr>
          <p:spPr>
            <a:xfrm>
              <a:off x="8962993" y="4123158"/>
              <a:ext cx="3109064" cy="603258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พบแพทย์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HBP</a:t>
              </a:r>
              <a:endParaRPr lang="th-TH" sz="16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84" name="สี่เหลี่ยมผืนผ้า 83"/>
            <p:cNvSpPr/>
            <p:nvPr/>
          </p:nvSpPr>
          <p:spPr>
            <a:xfrm>
              <a:off x="304800" y="5181600"/>
              <a:ext cx="11267284" cy="1079467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หมู่บ้านต้นแบบปรับเปลี่ยนพฤติกรรม</a:t>
              </a:r>
            </a:p>
            <a:p>
              <a:pPr marL="342900"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ชมรมสร้างเสริมสุขภาพ</a:t>
              </a:r>
            </a:p>
            <a:p>
              <a:pPr marL="342900"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องค์กร </a:t>
              </a:r>
              <a:r>
                <a:rPr lang="th-TH" sz="1400" b="1" dirty="0" err="1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อส</a:t>
              </a:r>
              <a:r>
                <a:rPr lang="th-TH" sz="1400" b="1" dirty="0">
                  <a:solidFill>
                    <a:schemeClr val="tx1"/>
                  </a:solidFill>
                  <a:latin typeface="AngsanaUPC" pitchFamily="18" charset="-34"/>
                  <a:cs typeface="AngsanaUPC" pitchFamily="18" charset="-34"/>
                </a:rPr>
                <a:t>ม.ต้นแบบรู้ตนลดเสี่ยง ลดโรค</a:t>
              </a:r>
            </a:p>
            <a:p>
              <a:pPr marL="342900"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endParaRPr lang="th-TH" sz="14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  <p:cxnSp>
          <p:nvCxnSpPr>
            <p:cNvPr id="92" name="ลูกศรเชื่อมต่อแบบตรง 91"/>
            <p:cNvCxnSpPr/>
            <p:nvPr/>
          </p:nvCxnSpPr>
          <p:spPr>
            <a:xfrm>
              <a:off x="1819219" y="3738617"/>
              <a:ext cx="78200" cy="1414418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ลูกศรเชื่อมต่อแบบตรง 92"/>
            <p:cNvCxnSpPr/>
            <p:nvPr/>
          </p:nvCxnSpPr>
          <p:spPr>
            <a:xfrm>
              <a:off x="6452976" y="2855485"/>
              <a:ext cx="81559" cy="304895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ลูกศรเชื่อมต่อแบบตรง 93"/>
            <p:cNvCxnSpPr/>
            <p:nvPr/>
          </p:nvCxnSpPr>
          <p:spPr>
            <a:xfrm flipH="1">
              <a:off x="6410626" y="3780638"/>
              <a:ext cx="3" cy="277199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ounded Rectangle 55"/>
            <p:cNvSpPr/>
            <p:nvPr/>
          </p:nvSpPr>
          <p:spPr>
            <a:xfrm>
              <a:off x="9462" y="3160380"/>
              <a:ext cx="2830394" cy="578236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BP&lt;120/80mmHg</a:t>
              </a:r>
            </a:p>
          </p:txBody>
        </p:sp>
        <p:sp>
          <p:nvSpPr>
            <p:cNvPr id="100" name="Rounded Rectangle 57"/>
            <p:cNvSpPr/>
            <p:nvPr/>
          </p:nvSpPr>
          <p:spPr>
            <a:xfrm>
              <a:off x="4488907" y="3190847"/>
              <a:ext cx="3324038" cy="54776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BP120/80-139/80 mmHg</a:t>
              </a:r>
            </a:p>
          </p:txBody>
        </p:sp>
        <p:sp>
          <p:nvSpPr>
            <p:cNvPr id="101" name="Rounded Rectangle 59"/>
            <p:cNvSpPr/>
            <p:nvPr/>
          </p:nvSpPr>
          <p:spPr>
            <a:xfrm>
              <a:off x="1220424" y="2325204"/>
              <a:ext cx="10628222" cy="491046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คัดกรองภาวะ</a:t>
              </a:r>
              <a:r>
                <a:rPr lang="en-US" sz="16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BP</a:t>
              </a:r>
              <a:r>
                <a:rPr lang="th-TH" sz="16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(แบบประเมิน</a:t>
              </a:r>
              <a:r>
                <a:rPr lang="en-US" sz="16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 metabolic Syndrome)</a:t>
              </a:r>
            </a:p>
          </p:txBody>
        </p:sp>
        <p:sp>
          <p:nvSpPr>
            <p:cNvPr id="103" name="Rounded Rectangle 63"/>
            <p:cNvSpPr/>
            <p:nvPr/>
          </p:nvSpPr>
          <p:spPr>
            <a:xfrm>
              <a:off x="8856064" y="3200175"/>
              <a:ext cx="2992582" cy="538442"/>
            </a:xfrm>
            <a:prstGeom prst="round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ngsanaUPC" charset="0"/>
                  <a:ea typeface="AngsanaUPC" charset="0"/>
                  <a:cs typeface="AngsanaUPC" charset="0"/>
                </a:rPr>
                <a:t>BP 140/90 mmHg</a:t>
              </a:r>
              <a:endParaRPr lang="th-TH" sz="14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endParaRPr>
            </a:p>
          </p:txBody>
        </p:sp>
        <p:cxnSp>
          <p:nvCxnSpPr>
            <p:cNvPr id="105" name="ลูกศรเชื่อมต่อแบบตรง 52"/>
            <p:cNvCxnSpPr/>
            <p:nvPr/>
          </p:nvCxnSpPr>
          <p:spPr>
            <a:xfrm flipH="1">
              <a:off x="1975622" y="2872754"/>
              <a:ext cx="5578" cy="244607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ลูกศรเชื่อมต่อแบบตรง 52"/>
            <p:cNvCxnSpPr/>
            <p:nvPr/>
          </p:nvCxnSpPr>
          <p:spPr>
            <a:xfrm flipH="1">
              <a:off x="6634904" y="1904341"/>
              <a:ext cx="5578" cy="412826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ลูกศรเชื่อมต่อแบบตรง 66"/>
            <p:cNvCxnSpPr>
              <a:stCxn id="103" idx="2"/>
            </p:cNvCxnSpPr>
            <p:nvPr/>
          </p:nvCxnSpPr>
          <p:spPr>
            <a:xfrm>
              <a:off x="10352357" y="3738617"/>
              <a:ext cx="0" cy="382732"/>
            </a:xfrm>
            <a:prstGeom prst="straightConnector1">
              <a:avLst/>
            </a:prstGeom>
            <a:grpFill/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ounded Rectangle 59"/>
          <p:cNvSpPr/>
          <p:nvPr/>
        </p:nvSpPr>
        <p:spPr>
          <a:xfrm>
            <a:off x="736998" y="3810000"/>
            <a:ext cx="1325165" cy="91440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ประเมินพฤติกรรม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ความเสี่ยงรายบุคคล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solidFill>
                  <a:schemeClr val="tx1"/>
                </a:solidFill>
                <a:latin typeface="AngsanaUPC" charset="0"/>
                <a:ea typeface="AngsanaUPC" charset="0"/>
                <a:cs typeface="AngsanaUPC" charset="0"/>
              </a:rPr>
              <a:t> ให้ความรู้รายกลุ่ม  ค่าย </a:t>
            </a:r>
            <a:endParaRPr lang="en-US" sz="1200" b="1" dirty="0">
              <a:solidFill>
                <a:schemeClr val="tx1"/>
              </a:solidFill>
              <a:latin typeface="AngsanaUPC" charset="0"/>
              <a:ea typeface="AngsanaUPC" charset="0"/>
              <a:cs typeface="AngsanaUPC" charset="0"/>
            </a:endParaRPr>
          </a:p>
        </p:txBody>
      </p:sp>
      <p:cxnSp>
        <p:nvCxnSpPr>
          <p:cNvPr id="126" name="ลูกศรเชื่อมต่อแบบตรง 52"/>
          <p:cNvCxnSpPr>
            <a:endCxn id="84" idx="0"/>
          </p:cNvCxnSpPr>
          <p:nvPr/>
        </p:nvCxnSpPr>
        <p:spPr>
          <a:xfrm flipH="1">
            <a:off x="1487091" y="4699001"/>
            <a:ext cx="1190" cy="360363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ลูกศรเชื่อมต่อแบบตรง 52"/>
          <p:cNvCxnSpPr/>
          <p:nvPr/>
        </p:nvCxnSpPr>
        <p:spPr>
          <a:xfrm>
            <a:off x="2544366" y="4568826"/>
            <a:ext cx="3572" cy="485775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ลูกศรเชื่อมต่อแบบตรง 52"/>
          <p:cNvCxnSpPr/>
          <p:nvPr/>
        </p:nvCxnSpPr>
        <p:spPr>
          <a:xfrm>
            <a:off x="2631281" y="2508251"/>
            <a:ext cx="0" cy="354013"/>
          </a:xfrm>
          <a:prstGeom prst="straightConnector1">
            <a:avLst/>
          </a:prstGeom>
          <a:noFill/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1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77000"/>
            <a:ext cx="6858024" cy="707886"/>
          </a:xfrm>
          <a:prstGeom prst="rect">
            <a:avLst/>
          </a:prstGeom>
          <a:gradFill flip="none" rotWithShape="1">
            <a:gsLst>
              <a:gs pos="0">
                <a:srgbClr val="56CA9E">
                  <a:tint val="66000"/>
                  <a:satMod val="160000"/>
                  <a:alpha val="0"/>
                </a:srgbClr>
              </a:gs>
              <a:gs pos="50000">
                <a:srgbClr val="56CA9E">
                  <a:tint val="44500"/>
                  <a:satMod val="160000"/>
                </a:srgbClr>
              </a:gs>
              <a:gs pos="100000">
                <a:srgbClr val="56CA9E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370002" y="77000"/>
            <a:ext cx="6000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altLang="th-TH" b="1" dirty="0">
                <a:solidFill>
                  <a:srgbClr val="0033CC"/>
                </a:solidFill>
                <a:latin typeface="Angsana New" pitchFamily="18" charset="-34"/>
              </a:rPr>
              <a:t>การจัดการกระบวนการ </a:t>
            </a:r>
            <a:r>
              <a:rPr lang="en-US" altLang="th-TH" sz="3600" b="1" dirty="0">
                <a:solidFill>
                  <a:srgbClr val="0033CC"/>
                </a:solidFill>
                <a:latin typeface="Angsana New" pitchFamily="18" charset="-34"/>
              </a:rPr>
              <a:t>(Process Management)</a:t>
            </a:r>
            <a:endParaRPr lang="th-TH" altLang="th-TH" b="1" dirty="0">
              <a:solidFill>
                <a:srgbClr val="0033CC"/>
              </a:solidFill>
              <a:latin typeface="Angsana New" pitchFamily="18" charset="-34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143000" y="857251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1800">
              <a:solidFill>
                <a:srgbClr val="0033CC"/>
              </a:solidFill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  <a:p>
            <a:pPr eaLnBrk="1" hangingPunct="1"/>
            <a:endParaRPr lang="th-TH" altLang="th-TH" sz="1800">
              <a:cs typeface="Cordia New" pitchFamily="34" charset="-34"/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1518048" y="928689"/>
            <a:ext cx="584001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th-TH" altLang="th-TH" sz="20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altLang="th-TH" sz="2000" b="1">
                <a:latin typeface="Tahoma" pitchFamily="34" charset="0"/>
                <a:cs typeface="Tahoma" pitchFamily="34" charset="0"/>
              </a:rPr>
              <a:t> </a:t>
            </a:r>
            <a:endParaRPr lang="en-US" altLang="th-TH" sz="20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th-TH" sz="200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7324"/>
              </p:ext>
            </p:extLst>
          </p:nvPr>
        </p:nvGraphicFramePr>
        <p:xfrm>
          <a:off x="158354" y="784225"/>
          <a:ext cx="8827295" cy="571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732">
                  <a:extLst>
                    <a:ext uri="{9D8B030D-6E8A-4147-A177-3AD203B41FA5}"/>
                  </a:extLst>
                </a:gridCol>
                <a:gridCol w="1806022">
                  <a:extLst>
                    <a:ext uri="{9D8B030D-6E8A-4147-A177-3AD203B41FA5}"/>
                  </a:extLst>
                </a:gridCol>
                <a:gridCol w="2742836">
                  <a:extLst>
                    <a:ext uri="{9D8B030D-6E8A-4147-A177-3AD203B41FA5}"/>
                  </a:extLst>
                </a:gridCol>
                <a:gridCol w="2520705">
                  <a:extLst>
                    <a:ext uri="{9D8B030D-6E8A-4147-A177-3AD203B41FA5}"/>
                  </a:extLst>
                </a:gridCol>
              </a:tblGrid>
              <a:tr h="1021262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5" marR="68575" marT="45710" marB="45710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ข้อกำหนดของกระบวนการ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5" marR="68575" marT="45710" marB="45710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ตัวชี้วัดของกระบวนการ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5" marR="68575" marT="45710" marB="45710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การออกแบบกระบวนการ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5" marR="68575" marT="45710" marB="45710"/>
                </a:tc>
                <a:extLst>
                  <a:ext uri="{0D108BD9-81ED-4DB2-BD59-A6C34878D82A}"/>
                </a:extLst>
              </a:tr>
              <a:tr h="23741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การเข้าถึงและเข้ารับบริการ</a:t>
                      </a:r>
                    </a:p>
                    <a:p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5" marR="68575" marT="45710" marB="45710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ประสิทธิภาพ รวดเร็ว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5" marR="68575" marT="45710" marB="45710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-  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ร้อยล่ะกลุ่มเสี่ยงได้รับการปรับเปลี่ยนพฤติกรรม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 การ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ขาดนัดผู้ป่วย </a:t>
                      </a: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HT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อัตรา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lab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yearly check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up</a:t>
                      </a:r>
                      <a:endParaRPr lang="en-US" sz="24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5" marR="68575" marT="45710" marB="45710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ระบบติดตามกลุ่มเสี่ยงโดย</a:t>
                      </a: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เครือข่าย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การมีส่วนร่วมของ  </a:t>
                      </a:r>
                      <a:r>
                        <a:rPr lang="th-TH" sz="24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อส</a:t>
                      </a: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ม. ในการคัดกรองกลุ่มเสี่ยง</a:t>
                      </a:r>
                      <a:endParaRPr lang="en-US" sz="24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จดหมายติดตามนัด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5" marR="68575" marT="45710" marB="45710"/>
                </a:tc>
                <a:extLst>
                  <a:ext uri="{0D108BD9-81ED-4DB2-BD59-A6C34878D82A}"/>
                </a:extLst>
              </a:tr>
              <a:tr h="1371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การประเมินผู้ป่วย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5" marR="68575" marT="45710" marB="45710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ถูกต้อง</a:t>
                      </a: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รวดเร็ว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5" marR="68575" marT="45710" marB="45710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อัตราการ</a:t>
                      </a:r>
                      <a:r>
                        <a:rPr lang="th-TH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เกิด 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complication 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5" marR="68575" marT="45710" marB="45710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CPG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, guild line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การประเมินภาวะเสี่ยง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CVD Risk,  CKD  Stage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5" marR="68575" marT="45710" marB="45710"/>
                </a:tc>
                <a:extLst>
                  <a:ext uri="{0D108BD9-81ED-4DB2-BD59-A6C34878D82A}"/>
                </a:extLst>
              </a:tr>
              <a:tr h="944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การวางแผน</a:t>
                      </a:r>
                    </a:p>
                    <a:p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5" marR="68575" marT="45710" marB="45710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ครบถ้วน</a:t>
                      </a:r>
                    </a:p>
                  </a:txBody>
                  <a:tcPr marL="68575" marR="68575" marT="45710" marB="45710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อัตราการ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control BP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5" marR="68575" marT="45710" marB="45710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nurse 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case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manager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5" marR="68575" marT="45710" marB="4571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1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599968"/>
              </p:ext>
            </p:extLst>
          </p:nvPr>
        </p:nvGraphicFramePr>
        <p:xfrm>
          <a:off x="204788" y="323851"/>
          <a:ext cx="8702278" cy="634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948">
                  <a:extLst>
                    <a:ext uri="{9D8B030D-6E8A-4147-A177-3AD203B41FA5}"/>
                  </a:extLst>
                </a:gridCol>
                <a:gridCol w="1709990">
                  <a:extLst>
                    <a:ext uri="{9D8B030D-6E8A-4147-A177-3AD203B41FA5}"/>
                  </a:extLst>
                </a:gridCol>
                <a:gridCol w="2270159">
                  <a:extLst>
                    <a:ext uri="{9D8B030D-6E8A-4147-A177-3AD203B41FA5}"/>
                  </a:extLst>
                </a:gridCol>
                <a:gridCol w="3057181">
                  <a:extLst>
                    <a:ext uri="{9D8B030D-6E8A-4147-A177-3AD203B41FA5}"/>
                  </a:extLst>
                </a:gridCol>
              </a:tblGrid>
              <a:tr h="118884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กระบวนการ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ข้อกำหนดของกระบวนการ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ตัวชี้วัดของกระบวนการ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การออกแบบกระบวนการ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35" marB="45735"/>
                </a:tc>
                <a:extLst>
                  <a:ext uri="{0D108BD9-81ED-4DB2-BD59-A6C34878D82A}"/>
                </a:extLst>
              </a:tr>
              <a:tr h="1554636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การดูแลผู้ป่วย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35" marB="45735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ครอบคลุม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35" marB="457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อัตราการ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 readmit </a:t>
                      </a: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complication 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อัตราการควบคุม</a:t>
                      </a: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HT</a:t>
                      </a:r>
                      <a:endParaRPr lang="th-TH" sz="24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35" marB="45735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ค่ายปรับเปลี่ยนพฤติกรรม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MI 5 </a:t>
                      </a: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นาที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สติ๊กเกอร์</a:t>
                      </a:r>
                      <a:r>
                        <a:rPr lang="th-TH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Lab</a:t>
                      </a:r>
                      <a:endParaRPr lang="en-US" sz="2400" b="1" baseline="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35" marB="45735"/>
                </a:tc>
                <a:extLst>
                  <a:ext uri="{0D108BD9-81ED-4DB2-BD59-A6C34878D82A}"/>
                </a:extLst>
              </a:tr>
              <a:tr h="1554636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การให้ข้อมูลเสริมพลัง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35" marB="45735"/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การมีสวนร่วม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35" marB="457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- อัตราการควบคุม</a:t>
                      </a: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FBS</a:t>
                      </a:r>
                      <a:endParaRPr lang="th-TH" sz="24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35" marB="45735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 Role 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model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 self</a:t>
                      </a:r>
                      <a:r>
                        <a:rPr lang="en-US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 help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group</a:t>
                      </a:r>
                      <a:endParaRPr lang="th-TH" sz="2400" b="1" baseline="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ครือข่าย </a:t>
                      </a:r>
                      <a:r>
                        <a:rPr lang="th-TH" sz="2400" b="1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อส</a:t>
                      </a:r>
                      <a:r>
                        <a:rPr lang="th-TH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ม. ชุมชน  จิตอาสา</a:t>
                      </a:r>
                      <a:endParaRPr lang="en-US" sz="24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35" marB="45735"/>
                </a:tc>
                <a:extLst>
                  <a:ext uri="{0D108BD9-81ED-4DB2-BD59-A6C34878D82A}"/>
                </a:extLst>
              </a:tr>
              <a:tr h="2042358">
                <a:tc>
                  <a:txBody>
                    <a:bodyPr/>
                    <a:lstStyle/>
                    <a:p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การดูแลต่อเนื่อง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35" marB="457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การมีสวนร่วม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r>
                        <a:rPr lang="th-TH" sz="2400" b="1" dirty="0" err="1">
                          <a:latin typeface="Angsana New" pitchFamily="18" charset="-34"/>
                          <a:cs typeface="Angsana New" pitchFamily="18" charset="-34"/>
                        </a:rPr>
                        <a:t>สห</a:t>
                      </a: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สาขาวิชาชีพ</a:t>
                      </a:r>
                      <a:endParaRPr lang="en-US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35" marB="45735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อัตราการเยี่ยมบ้าน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2400" b="1" baseline="0" dirty="0">
                          <a:latin typeface="Angsana New" pitchFamily="18" charset="-34"/>
                          <a:cs typeface="Angsana New" pitchFamily="18" charset="-34"/>
                        </a:rPr>
                        <a:t>อัตราการเกิด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complication</a:t>
                      </a:r>
                      <a:endParaRPr lang="en-US" sz="24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Angsana New" pitchFamily="18" charset="-34"/>
                          <a:cs typeface="Angsana New" pitchFamily="18" charset="-34"/>
                        </a:rPr>
                        <a:t>- อัตราการ</a:t>
                      </a:r>
                      <a:r>
                        <a:rPr lang="en-US" sz="2400" b="1" dirty="0">
                          <a:latin typeface="Angsana New" pitchFamily="18" charset="-34"/>
                          <a:cs typeface="Angsana New" pitchFamily="18" charset="-34"/>
                        </a:rPr>
                        <a:t> readmit </a:t>
                      </a:r>
                      <a:endParaRPr lang="en-US" sz="2400" b="1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 marT="45735" marB="45735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BT –</a:t>
                      </a:r>
                      <a:r>
                        <a:rPr lang="en-US" sz="24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LinkView</a:t>
                      </a:r>
                      <a:endParaRPr lang="en-US" sz="24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HHC </a:t>
                      </a: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จิตอาสา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HBP</a:t>
                      </a:r>
                    </a:p>
                  </a:txBody>
                  <a:tcPr marL="68579" marR="68579" marT="45735" marB="45735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5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609898"/>
              </p:ext>
            </p:extLst>
          </p:nvPr>
        </p:nvGraphicFramePr>
        <p:xfrm>
          <a:off x="0" y="764704"/>
          <a:ext cx="9143999" cy="572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869"/>
                <a:gridCol w="615462"/>
                <a:gridCol w="764930"/>
                <a:gridCol w="852854"/>
                <a:gridCol w="773723"/>
                <a:gridCol w="773723"/>
                <a:gridCol w="870438"/>
              </a:tblGrid>
              <a:tr h="616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6" marR="3839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6" marR="3839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6" marR="3839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6" marR="3839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6" marR="3839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6" marR="3839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2563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6" marR="38396" marT="0" marB="0" horzOverflow="overflow"/>
                </a:tc>
              </a:tr>
              <a:tr h="590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ร้อยละของประชาการอายุ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35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ปีขึ้นไปได้รับการคัดกรองความดันโลหิตสูง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&gt;95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92.5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94.4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95.4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92.15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94.11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</a:tr>
              <a:tr h="777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ร้อยละของผู้ป่วยความดันโลหิตสูงรายใหม่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 10 :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พัน </a:t>
                      </a:r>
                      <a:r>
                        <a:rPr kumimoji="0" lang="th-T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ปชก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159/16733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9.44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153/16193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7.10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117/16490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12.14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212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17449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11.65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200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17164</a:t>
                      </a:r>
                    </a:p>
                  </a:txBody>
                  <a:tcPr marL="51440" marR="51440" marT="0" marB="0" horzOverflow="overflow"/>
                </a:tc>
              </a:tr>
              <a:tr h="876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ร้อยละผู้ป่วย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HT 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ที่ควบคุม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BP 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ได้ต่ำกว่า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140-90 mmHg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ใน</a:t>
                      </a:r>
                      <a:r>
                        <a:rPr kumimoji="0" lang="th-T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คลีนิก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≥ 70%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73.06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(952/1303)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77.59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(1084/1397)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72.83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(1059/1454)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77.37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1289</a:t>
                      </a:r>
                      <a:r>
                        <a:rPr lang="th-TH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1666</a:t>
                      </a:r>
                      <a:endParaRPr lang="th-TH" sz="1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2967" marB="429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73.10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1351/1848</a:t>
                      </a:r>
                      <a:endParaRPr lang="th-TH" sz="1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2967" marB="42967"/>
                </a:tc>
              </a:tr>
              <a:tr h="70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ร้อยละของผู้ป่วยความดันโลหิตสูงใน</a:t>
                      </a:r>
                      <a:r>
                        <a:rPr kumimoji="0" lang="th-T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คลีนิก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ได้รับการตรวจสุขภาพประจำปี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ครั้ง/ปี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&gt;8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89.64 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(1168/1303)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92.20 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(1288/1397)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90.10 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(1310/1454)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78.93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2785</a:t>
                      </a:r>
                      <a:r>
                        <a:rPr lang="th-TH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1666</a:t>
                      </a:r>
                      <a:endParaRPr lang="th-TH" sz="14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2967" marB="429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73.62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2535</a:t>
                      </a:r>
                      <a:r>
                        <a:rPr lang="th-TH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1848</a:t>
                      </a:r>
                      <a:endParaRPr lang="th-TH" sz="14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th-TH" sz="1400" b="1" dirty="0" smtClean="0">
                        <a:solidFill>
                          <a:srgbClr val="FF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2967" marB="42967"/>
                </a:tc>
              </a:tr>
              <a:tr h="863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ร้อยละของผู้ป่วยความดันโลหิตสูงใน</a:t>
                      </a:r>
                      <a:r>
                        <a:rPr kumimoji="0" lang="th-T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คลีนิก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ได้รับการประเมิน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CVD Risk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&gt;85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89.64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(1168/1303)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92.20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(1288/1397)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90.10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(1310/1454)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78.93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2785</a:t>
                      </a:r>
                      <a:r>
                        <a:rPr lang="th-TH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1666</a:t>
                      </a:r>
                      <a:endParaRPr lang="th-TH" sz="14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2967" marB="429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73.62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2535</a:t>
                      </a:r>
                      <a:r>
                        <a:rPr lang="th-TH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1848</a:t>
                      </a:r>
                      <a:endParaRPr lang="th-TH" sz="14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2967" marB="42967"/>
                </a:tc>
              </a:tr>
              <a:tr h="590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ผู้ป่วยความดันโลหิตสูง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CVD Risk 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  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ขึ้นไปได้รับยา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ASA 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76.92%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20/26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19/19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20/20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  <a:endParaRPr lang="th-TH" sz="1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2967" marB="429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  <a:endParaRPr lang="th-TH" sz="1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2967" marB="42967"/>
                </a:tc>
              </a:tr>
              <a:tr h="683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HT  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ที่ใช้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RAS blockade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ACEI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/ARB/Renin inhibitor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 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ชนิดร่วมกันในการรักษา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 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0.50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0.82</a:t>
                      </a:r>
                    </a:p>
                  </a:txBody>
                  <a:tcPr marL="51440" marR="5144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0.017</a:t>
                      </a:r>
                      <a:endParaRPr lang="th-TH" sz="1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6" marR="68586" marT="42967" marB="429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itchFamily="18" charset="-34"/>
                          <a:cs typeface="Angsana New" pitchFamily="18" charset="-34"/>
                        </a:rPr>
                        <a:t>0.016</a:t>
                      </a:r>
                    </a:p>
                  </a:txBody>
                  <a:tcPr marL="68586" marR="68586" marT="42967" marB="42967"/>
                </a:tc>
              </a:tr>
            </a:tbl>
          </a:graphicData>
        </a:graphic>
      </p:graphicFrame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>
          <a:xfrm>
            <a:off x="732235" y="438150"/>
            <a:ext cx="7743825" cy="30003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</a:pPr>
            <a:r>
              <a:rPr lang="th-TH" altLang="th-TH" sz="24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ผลลัพธ์และการพัฒนาที่ผ่านมา</a:t>
            </a:r>
            <a:r>
              <a:rPr lang="th-TH" altLang="th-TH" sz="20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altLang="th-TH" sz="18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Performance&amp;Interventions)</a:t>
            </a:r>
            <a:r>
              <a:rPr lang="th-TH" altLang="th-TH" sz="24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altLang="th-TH" sz="24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</a:br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18910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006576"/>
              </p:ext>
            </p:extLst>
          </p:nvPr>
        </p:nvGraphicFramePr>
        <p:xfrm>
          <a:off x="167877" y="908720"/>
          <a:ext cx="8868618" cy="5097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051"/>
                <a:gridCol w="720080"/>
                <a:gridCol w="864096"/>
                <a:gridCol w="1008112"/>
                <a:gridCol w="891383"/>
                <a:gridCol w="875751"/>
                <a:gridCol w="753145"/>
              </a:tblGrid>
              <a:tr h="407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2" marR="383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2" marR="383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255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2" marR="383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2" marR="383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2" marR="383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2562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2" marR="3839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2563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38392" marR="38392" marT="0" marB="0" horzOverflow="overflow"/>
                </a:tc>
              </a:tr>
              <a:tr h="707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ร้อยละของผู้ป่วยความดันโลหิตสูง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มีภาวะน้ำตาลในเลือดมากกว่า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100  mg/dl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&lt;20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26.02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(339/1303)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21.47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(300/1397)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20.22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(294/1454)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 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anchor="b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1666</a:t>
                      </a:r>
                      <a:endParaRPr lang="th-TH" sz="1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1848</a:t>
                      </a:r>
                      <a:endParaRPr lang="th-TH" sz="1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/>
                </a:tc>
              </a:tr>
              <a:tr h="691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ร้อยละของผู้ป่วยความดันโลหิตสูง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เป็นผู้ป่วยเบาหวานรายใหม่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&lt;2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(32/1303)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(30/1397)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1.65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(24/1454)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1.50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25</a:t>
                      </a:r>
                      <a:r>
                        <a:rPr lang="th-TH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1666</a:t>
                      </a:r>
                      <a:endParaRPr lang="th-TH" sz="1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1.30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24</a:t>
                      </a:r>
                      <a:r>
                        <a:rPr lang="th-TH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1848</a:t>
                      </a:r>
                      <a:endParaRPr lang="th-TH" sz="1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/>
                </a:tc>
              </a:tr>
              <a:tr h="687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ผู้ป่วยความดันโลหิตสูง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CKD Stage 3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ขึ้นไป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ไม่เกิน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50%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50.04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(652/1303)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46.81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(654/1397)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40.51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(589/1454)</a:t>
                      </a:r>
                    </a:p>
                  </a:txBody>
                  <a:tcPr marL="51434" marR="51434" marT="0" marB="0" anchor="b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23.34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389</a:t>
                      </a:r>
                      <a:r>
                        <a:rPr lang="th-TH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1666</a:t>
                      </a:r>
                      <a:endParaRPr lang="th-TH" sz="1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Angsana New" pitchFamily="18" charset="-34"/>
                          <a:cs typeface="Angsana New" pitchFamily="18" charset="-34"/>
                        </a:rPr>
                        <a:t>21.15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3391</a:t>
                      </a:r>
                      <a:r>
                        <a:rPr lang="th-TH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1848</a:t>
                      </a:r>
                      <a:endParaRPr lang="th-TH" sz="1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/>
                </a:tc>
              </a:tr>
              <a:tr h="99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ร้อยละผู้ป่วย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HT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ที่เกิด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Stroke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ร้อยละผู้ป่วย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HT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ที่เกิด (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NSTEMI , STEMI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&lt;1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(6/1303)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(8/1397)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(7/1454)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0.3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r>
                        <a:rPr lang="th-TH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1666</a:t>
                      </a:r>
                      <a:endParaRPr lang="th-TH" sz="1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0.16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r>
                        <a:rPr lang="th-TH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lang="en-US" sz="1600" b="1" dirty="0" smtClean="0">
                          <a:latin typeface="Angsana New" pitchFamily="18" charset="-34"/>
                          <a:cs typeface="Angsana New" pitchFamily="18" charset="-34"/>
                        </a:rPr>
                        <a:t>1848</a:t>
                      </a:r>
                      <a:endParaRPr lang="th-TH" sz="1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79" marR="68579"/>
                </a:tc>
              </a:tr>
              <a:tr h="605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อัตราขาดนัด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&lt;1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(30/1303)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(28/1397)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(8/1454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L="51434" marR="51434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8/1666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117/1848</a:t>
                      </a:r>
                    </a:p>
                  </a:txBody>
                  <a:tcPr marL="51434" marR="51434" marT="0" marB="0" anchor="b" horzOverflow="overflow"/>
                </a:tc>
              </a:tr>
              <a:tr h="648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อัตราตายผู้ป่วย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HT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จากภาวะแทรกซ้อน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stroke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cva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</a:p>
                  </a:txBody>
                  <a:tcPr marL="51434" marR="51434" marT="0" marB="0" anchor="b" horzOverflow="overflow"/>
                </a:tc>
              </a:tr>
            </a:tbl>
          </a:graphicData>
        </a:graphic>
      </p:graphicFrame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>
          <a:xfrm>
            <a:off x="795337" y="539750"/>
            <a:ext cx="7720013" cy="52388"/>
          </a:xfrm>
        </p:spPr>
        <p:txBody>
          <a:bodyPr>
            <a:normAutofit fontScale="90000"/>
          </a:bodyPr>
          <a:lstStyle/>
          <a:p>
            <a:r>
              <a:rPr lang="th-TH" altLang="th-TH" sz="24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ผลลัพธ์และการพัฒนาที่ผ่านมา</a:t>
            </a:r>
            <a:r>
              <a:rPr lang="th-TH" altLang="th-TH" sz="20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altLang="th-TH" sz="18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Performance&amp;Interventions)</a:t>
            </a:r>
            <a:r>
              <a:rPr lang="th-TH" altLang="th-TH" sz="24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altLang="th-TH" sz="2400" b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</a:br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42757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1442</TotalTime>
  <Words>13470</Words>
  <Application>Microsoft Office PowerPoint</Application>
  <PresentationFormat>นำเสนอทางหน้าจอ (4:3)</PresentationFormat>
  <Paragraphs>3226</Paragraphs>
  <Slides>129</Slides>
  <Notes>39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129</vt:i4>
      </vt:variant>
    </vt:vector>
  </HeadingPairs>
  <TitlesOfParts>
    <vt:vector size="131" baseType="lpstr">
      <vt:lpstr>รวมกลุ่ม</vt:lpstr>
      <vt:lpstr>แผนภูมิ</vt:lpstr>
      <vt:lpstr>Quality Report for PCT Banthi  Hospital</vt:lpstr>
      <vt:lpstr>PCT  รพ. บ้านธิ  จังหวัดลำพูน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จากการทบทวนการดูแลผู้ป่วย sepsis ปี 2559 -2563 พบมีแนวโน้มมากขึ้นทั้งจำนวนผู้ป่วย Sepsis และ Septic shock</vt:lpstr>
      <vt:lpstr> พบปัญหาการไม่สามารถวินิจฉัยได้รวดเร็ว  วินิจฉัยผิดพลาด  การประเมินและการประเมินซ้ำไม่เหมาะสม   ทำให้ผู้ป่วยได้รับการดูแลไม่ทันเวลา   โดยเฉพาะเรื่องการ stat antibiotic ช้ามากกว่า 1 ชม.   และผู้ป่วยได้รับการส่งต่อการรักษาที่ล่าช้า  นอกจากนี้ยังพบว่า Refer  แล้ว Dead  มากถึง 9 ราย</vt:lpstr>
      <vt:lpstr>งานนำเสนอ PowerPoint</vt:lpstr>
      <vt:lpstr>1.  เพื่อให้ผู้ป่วยกลุ่มเสี่ยงได้รับ  Early detection  ได้อย่างถูกต้องและรวดเร็ว 2.  ผู้ป่วยวินิจฉัย Sepsis และ Septic shock ได้รับการรักษาทันเวลา 3. เพื่อลดอัตราการเสียชีวิตจาก  Sepsis 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การใช้  ABO  ให้เหมาะสมกับเชื้อ โดยใช้ประโยชน์จาก การทำAntibiogram </vt:lpstr>
      <vt:lpstr>ขอบคุณครับ</vt:lpstr>
      <vt:lpstr>งานนำเสนอ PowerPoint</vt:lpstr>
      <vt:lpstr>Clinical Quality Summary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Clinical Quality Summary </vt:lpstr>
      <vt:lpstr>Driver Diagram  For stroke</vt:lpstr>
      <vt:lpstr>Process Flowchart ของการดูแลผู้ป่วยโรค  stroke </vt:lpstr>
      <vt:lpstr>แนวทางการดูแลผู้ป่วยหลอดเลือดสมอง</vt:lpstr>
      <vt:lpstr>แนวทางการดูแลผู้ป่วยหลอดเลือดสมอง</vt:lpstr>
      <vt:lpstr>งานนำเสนอ PowerPoint</vt:lpstr>
      <vt:lpstr>งานนำเสนอ PowerPoint</vt:lpstr>
      <vt:lpstr>Onset  to door(Fast tract) &lt; 3ชม</vt:lpstr>
      <vt:lpstr>อัตราการตายของผู้ป่วยโรคหลอดเลือดสมอง</vt:lpstr>
      <vt:lpstr>Door to refer &lt;30 นาที</vt:lpstr>
      <vt:lpstr>ผู้ป่วย stroke ที่ได้รับการดูแลต่อเนื่อง</vt:lpstr>
      <vt:lpstr>ผลการติดตามผู้ป่วย Stroke หลังได้รับการรักษา 2 ปี ย้อนหลัง</vt:lpstr>
      <vt:lpstr>ผลการดำเนินงาน</vt:lpstr>
      <vt:lpstr>ผลการดำเนินงาน</vt:lpstr>
      <vt:lpstr>ผลงานเด่นและความภาคภูมิใจ</vt:lpstr>
      <vt:lpstr>แผนการพัฒนาคุณภาพ  โอกาสพัฒนา</vt:lpstr>
      <vt:lpstr>Clinical Quality Summary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กราฟแสดงตัวชี้วัด </vt:lpstr>
      <vt:lpstr>งานนำเสนอ PowerPoint</vt:lpstr>
      <vt:lpstr>งานนำเสนอ PowerPoint</vt:lpstr>
      <vt:lpstr>Clinical Quality Summary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ความภูมิใจ</vt:lpstr>
      <vt:lpstr>งานนำเสนอ PowerPoint</vt:lpstr>
      <vt:lpstr>Clinical Quality Summary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ผลลัพธ์และการพัฒนาที่ผ่านมา(Performance&amp;Interventions)</vt:lpstr>
      <vt:lpstr>ผลลัพธ์และการพัฒนาที่ผ่านมา(Performance&amp;Interventions)</vt:lpstr>
      <vt:lpstr>กระบวนการแห่งความสำเร็จ </vt:lpstr>
      <vt:lpstr>งานนำเสนอ PowerPoint</vt:lpstr>
      <vt:lpstr>  Clinical Quality Summary  </vt:lpstr>
      <vt:lpstr>Driver Diagram for Depression </vt:lpstr>
      <vt:lpstr>Process Flow chart  ของแนวทางการคัดกรองโรคซึมเศร้า/การป้องกันการฆ่าตัวตาย    </vt:lpstr>
      <vt:lpstr>การจัดการกระบวนการ (Process management) </vt:lpstr>
      <vt:lpstr> การจัดการกระบวนการ(Process management) </vt:lpstr>
      <vt:lpstr> ผลลัพธ์และการพัฒนาที่ผ่านมา(Performance&amp;Interventions) </vt:lpstr>
      <vt:lpstr> ผลลัพธ์และการพัฒนาที่ผ่านมา(Performance&amp;Interventions) </vt:lpstr>
      <vt:lpstr> ผลลัพธ์และการพัฒนาที่ผ่านมา(Performance &amp; Interventions) </vt:lpstr>
      <vt:lpstr>ผลงานเด่น ความภาคภูมิใจ/โอกาสพัฒนา </vt:lpstr>
      <vt:lpstr>โอกาสพัฒนา </vt:lpstr>
      <vt:lpstr>Clinical Quality Summary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ผลลัพธ์และการพัฒนาที่ผ่านมา(Performance&amp;Interventions) </vt:lpstr>
      <vt:lpstr>ผลลัพธ์และการพัฒนาที่ผ่านมา(Performance&amp;Interventions) </vt:lpstr>
      <vt:lpstr>งานนำเสนอ PowerPoint</vt:lpstr>
      <vt:lpstr>Clinical Quality Summary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Clinical Quality Summary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ภาพรวมสามารถชะลอและลดการเสื่อมของไตได้</vt:lpstr>
      <vt:lpstr>งานนำเสนอ PowerPoint</vt:lpstr>
      <vt:lpstr>ผลลัพธ์และการพัฒนาที่ผ่านมา(Performance&amp;Interventions)</vt:lpstr>
      <vt:lpstr>ผลลัพธ์และการพัฒนาที่ผ่านมา(Performance&amp;Interventions)</vt:lpstr>
      <vt:lpstr>Clinical Quality Summary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ผลงานเด่น ความภาคภูมิใจ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suwapat.a</dc:creator>
  <cp:lastModifiedBy>Chanpen</cp:lastModifiedBy>
  <cp:revision>150</cp:revision>
  <dcterms:created xsi:type="dcterms:W3CDTF">2011-08-22T04:18:45Z</dcterms:created>
  <dcterms:modified xsi:type="dcterms:W3CDTF">2020-10-23T13:56:29Z</dcterms:modified>
</cp:coreProperties>
</file>