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4"/>
  </p:notesMasterIdLst>
  <p:sldIdLst>
    <p:sldId id="256" r:id="rId2"/>
    <p:sldId id="309" r:id="rId3"/>
    <p:sldId id="335" r:id="rId4"/>
    <p:sldId id="310" r:id="rId5"/>
    <p:sldId id="312" r:id="rId6"/>
    <p:sldId id="319" r:id="rId7"/>
    <p:sldId id="331" r:id="rId8"/>
    <p:sldId id="318" r:id="rId9"/>
    <p:sldId id="320" r:id="rId10"/>
    <p:sldId id="333" r:id="rId11"/>
    <p:sldId id="334" r:id="rId12"/>
    <p:sldId id="325" r:id="rId13"/>
    <p:sldId id="327" r:id="rId14"/>
    <p:sldId id="330" r:id="rId15"/>
    <p:sldId id="322" r:id="rId16"/>
    <p:sldId id="323" r:id="rId17"/>
    <p:sldId id="324" r:id="rId18"/>
    <p:sldId id="336" r:id="rId19"/>
    <p:sldId id="337" r:id="rId20"/>
    <p:sldId id="338" r:id="rId21"/>
    <p:sldId id="316" r:id="rId22"/>
    <p:sldId id="308" r:id="rId23"/>
  </p:sldIdLst>
  <p:sldSz cx="9144000" cy="6858000" type="screen4x3"/>
  <p:notesSz cx="6858000" cy="914400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2BCD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5" autoAdjust="0"/>
    <p:restoredTop sz="94660"/>
  </p:normalViewPr>
  <p:slideViewPr>
    <p:cSldViewPr>
      <p:cViewPr varScale="1">
        <p:scale>
          <a:sx n="68" d="100"/>
          <a:sy n="68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830D9-6EE2-4E01-A5DA-014AA0AB0E2E}" type="datetimeFigureOut">
              <a:rPr lang="th-TH" smtClean="0"/>
              <a:pPr/>
              <a:t>28/10/63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157CD-C601-40AA-86B9-C7D4F9FC6C3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54665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B4E3D-511F-4A9E-A200-24B8E63F4A51}" type="slidenum">
              <a:rPr lang="th-TH" smtClean="0"/>
              <a:pPr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829590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ามเหลี่ยมมุมฉาก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ชื่อเรื่อง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ชื่อเรื่องรอง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grpSp>
        <p:nvGrpSpPr>
          <p:cNvPr id="2" name="กลุ่ม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รูปแบบอิสระ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รูปแบบอิสระ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รูปแบบอิสระ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ตัวเชื่อมต่อตรง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ตัวแทนวันที่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19" name="ตัวแทนท้ายกระดา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27" name="ตัวแทนหมายเลขภาพนิ่ง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C64E6BB-9403-45CB-963B-606155E1A0AF}" type="slidenum">
              <a:rPr lang="en-US" smtClean="0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A9561F4-EE11-42B8-8330-C66122F6FC1D}" type="slidenum">
              <a:rPr lang="en-US" smtClean="0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6D4F969-8178-4ED3-9196-CD22C6E80C1F}" type="slidenum">
              <a:rPr lang="en-US" smtClean="0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1F91993-AB39-4A21-8D25-513B43DD3983}" type="slidenum">
              <a:rPr lang="en-US" smtClean="0"/>
              <a:pPr>
                <a:defRPr/>
              </a:pPr>
              <a:t>‹#›</a:t>
            </a:fld>
            <a:endParaRPr lang="th-TH"/>
          </a:p>
        </p:txBody>
      </p:sp>
      <p:sp>
        <p:nvSpPr>
          <p:cNvPr id="7" name="ชื่อเรื่อง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7E6BF2E-4C24-4263-91E8-CEC4F21CBA94}" type="slidenum">
              <a:rPr lang="en-US" smtClean="0"/>
              <a:pPr>
                <a:defRPr/>
              </a:pPr>
              <a:t>‹#›</a:t>
            </a:fld>
            <a:endParaRPr lang="th-TH"/>
          </a:p>
        </p:txBody>
      </p:sp>
      <p:sp>
        <p:nvSpPr>
          <p:cNvPr id="7" name="เครื่องหมายบั้ง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เครื่องหมายบั้ง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6D41D3F-79FB-4B7B-8AEA-DC0D9397389F}" type="slidenum">
              <a:rPr lang="en-US" smtClean="0"/>
              <a:pPr>
                <a:defRPr/>
              </a:pPr>
              <a:t>‹#›</a:t>
            </a:fld>
            <a:endParaRPr lang="th-TH"/>
          </a:p>
        </p:txBody>
      </p:sp>
      <p:sp>
        <p:nvSpPr>
          <p:cNvPr id="8" name="ชื่อเรื่อง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เนื้อหา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E565B7A-B58E-43CF-B0E1-A4F8C8B73510}" type="slidenum">
              <a:rPr lang="en-US" smtClean="0"/>
              <a:pPr>
                <a:defRPr/>
              </a:pPr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44EC611-FF2F-4196-9B4E-8E01D40DC9D0}" type="slidenum">
              <a:rPr lang="en-US" smtClean="0"/>
              <a:pPr>
                <a:defRPr/>
              </a:pPr>
              <a:t>‹#›</a:t>
            </a:fld>
            <a:endParaRPr lang="th-TH"/>
          </a:p>
        </p:txBody>
      </p:sp>
      <p:sp>
        <p:nvSpPr>
          <p:cNvPr id="6" name="ชื่อเรื่อง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812BB28-8058-445E-85B2-725FCFDE5EE6}" type="slidenum">
              <a:rPr lang="en-US" smtClean="0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759B697-BD7C-4D2D-A719-848D574E7FD8}" type="slidenum">
              <a:rPr lang="en-US" smtClean="0"/>
              <a:pPr>
                <a:defRPr/>
              </a:pPr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838836E-8AD6-48B5-9088-DABD08D5DF2B}" type="slidenum">
              <a:rPr lang="en-US" smtClean="0"/>
              <a:pPr>
                <a:defRPr/>
              </a:pPr>
              <a:t>‹#›</a:t>
            </a:fld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8" name="รูปแบบอิสระ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รูปแบบอิสระ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สามเหลี่ยมมุมฉาก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ตัวเชื่อมต่อตรง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เครื่องหมายบั้ง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เครื่องหมายบั้ง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รูปแบบอิสระ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รูปแบบอิสระ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สามเหลี่ยมมุมฉาก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ตัวเชื่อมต่อตรง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ตัวแทนชื่อเรื่อง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ตัวแทนข้อความ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0" name="ตัวแทนวันที่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22" name="ตัวแทนท้ายกระดาษ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th-TH"/>
          </a:p>
        </p:txBody>
      </p:sp>
      <p:sp>
        <p:nvSpPr>
          <p:cNvPr id="18" name="ตัวแทนหมายเลขภาพนิ่ง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70F2F08-137D-4C8F-B36C-EF6DB3672E82}" type="slidenum">
              <a:rPr lang="en-US" smtClean="0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1857375" y="2643188"/>
            <a:ext cx="5357813" cy="1285875"/>
          </a:xfrm>
          <a:prstGeom prst="roundRect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16200000" scaled="0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" name="สี่เหลี่ยมมุมมน 3"/>
          <p:cNvSpPr/>
          <p:nvPr/>
        </p:nvSpPr>
        <p:spPr>
          <a:xfrm>
            <a:off x="285750" y="714375"/>
            <a:ext cx="8572500" cy="1285875"/>
          </a:xfrm>
          <a:prstGeom prst="roundRect">
            <a:avLst/>
          </a:prstGeom>
          <a:solidFill>
            <a:srgbClr val="0000FF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7188" y="500063"/>
            <a:ext cx="8501062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h-TH" sz="6000" b="1" dirty="0" smtClean="0">
                <a:solidFill>
                  <a:schemeClr val="bg1"/>
                </a:solidFill>
              </a:rPr>
              <a:t>คณะกรรมการเทคโนโลยีและสารสนเทศ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2780928"/>
            <a:ext cx="6400800" cy="1752600"/>
          </a:xfrm>
        </p:spPr>
        <p:txBody>
          <a:bodyPr/>
          <a:lstStyle/>
          <a:p>
            <a:pPr eaLnBrk="1" hangingPunct="1"/>
            <a:r>
              <a:rPr lang="th-TH" sz="6000" b="1" dirty="0" smtClean="0">
                <a:solidFill>
                  <a:schemeClr val="bg1"/>
                </a:solidFill>
              </a:rPr>
              <a:t>โรงพยาบาล</a:t>
            </a:r>
            <a:r>
              <a:rPr lang="th-TH" sz="6000" b="1" dirty="0" err="1" smtClean="0">
                <a:solidFill>
                  <a:schemeClr val="bg1"/>
                </a:solidFill>
              </a:rPr>
              <a:t>บ้านธิ</a:t>
            </a:r>
            <a:endParaRPr lang="th-TH" sz="6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0061" y="0"/>
            <a:ext cx="4848225" cy="321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5774" y="2667035"/>
            <a:ext cx="4848223" cy="2304256"/>
          </a:xfrm>
          <a:prstGeom prst="rect">
            <a:avLst/>
          </a:prstGeom>
          <a:noFill/>
          <a:ln w="9525" cap="rnd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5775" y="4011635"/>
            <a:ext cx="4848223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62577"/>
            <a:ext cx="4295775" cy="3943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สี่เหลี่ยมผืนผ้ามุมมน 5"/>
          <p:cNvSpPr/>
          <p:nvPr/>
        </p:nvSpPr>
        <p:spPr>
          <a:xfrm>
            <a:off x="107505" y="260648"/>
            <a:ext cx="4188270" cy="632817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ข้อเสนอแนะเพื่อการพัฒนาจาก สรพ.</a:t>
            </a:r>
            <a:endParaRPr lang="th-TH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CFBB97-26FB-40BF-9980-D1A37C9716C3}"/>
              </a:ext>
            </a:extLst>
          </p:cNvPr>
          <p:cNvSpPr txBox="1"/>
          <p:nvPr/>
        </p:nvSpPr>
        <p:spPr>
          <a:xfrm>
            <a:off x="-1" y="5042118"/>
            <a:ext cx="9143999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การพัฒนาตามข้อเสนอแนะ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-  ร่วมกับทีมนำ  ทีม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 PCT  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และทีม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HR</a:t>
            </a:r>
            <a:r>
              <a:rPr lang="en-US" sz="2800" b="1" dirty="0">
                <a:solidFill>
                  <a:srgbClr val="000000"/>
                </a:solidFill>
                <a:latin typeface="Angsana New" pitchFamily="18" charset="-34"/>
              </a:rPr>
              <a:t>D </a:t>
            </a:r>
            <a:r>
              <a:rPr lang="th-TH" b="1" dirty="0" smtClean="0">
                <a:solidFill>
                  <a:srgbClr val="000000"/>
                </a:solidFill>
                <a:latin typeface="Angsana New" pitchFamily="18" charset="-34"/>
              </a:rPr>
              <a:t>กำหนด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จุดเน้นขององค์ความรู้ที่สนับสนุนการทำงานของทีมและผู้ปฏิบัติงาน โดยเฉพาะทางคลินิกในโรคมุ่งเน้นและโรคที่เสี่ยงสูงโดยจัดทำ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คลังความรู้ของ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โรงพยาบาล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Knowledge asset  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ใน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web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site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448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มุมมน 5"/>
          <p:cNvSpPr/>
          <p:nvPr/>
        </p:nvSpPr>
        <p:spPr>
          <a:xfrm>
            <a:off x="107504" y="260648"/>
            <a:ext cx="5904655" cy="632817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ข้อเสนอแนะระบบเวชระเบียนเพื่อการพัฒนาจาก สรพ.</a:t>
            </a:r>
            <a:endParaRPr lang="th-TH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060325"/>
            <a:ext cx="4067943" cy="422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0CFBB97-26FB-40BF-9980-D1A37C9716C3}"/>
              </a:ext>
            </a:extLst>
          </p:cNvPr>
          <p:cNvSpPr txBox="1"/>
          <p:nvPr/>
        </p:nvSpPr>
        <p:spPr>
          <a:xfrm>
            <a:off x="0" y="5288340"/>
            <a:ext cx="9121335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การพัฒนาตามข้อเสนอแนะ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-  ร่วมกับทีม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 PCT  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ใช้ </a:t>
            </a:r>
            <a:r>
              <a:rPr lang="en-US" sz="2400" b="1" noProof="0" dirty="0" smtClean="0">
                <a:solidFill>
                  <a:srgbClr val="000000"/>
                </a:solidFill>
                <a:latin typeface="Angsana New" pitchFamily="18" charset="-34"/>
              </a:rPr>
              <a:t>Trigger tool </a:t>
            </a:r>
            <a:r>
              <a:rPr lang="th-TH" sz="2400" b="1" noProof="0" dirty="0" smtClean="0">
                <a:solidFill>
                  <a:srgbClr val="000000"/>
                </a:solidFill>
                <a:latin typeface="Angsana New" pitchFamily="18" charset="-34"/>
              </a:rPr>
              <a:t>(</a:t>
            </a:r>
            <a:r>
              <a:rPr lang="en-US" sz="2400" b="1" noProof="0" dirty="0" smtClean="0">
                <a:solidFill>
                  <a:srgbClr val="000000"/>
                </a:solidFill>
                <a:latin typeface="Angsana New" pitchFamily="18" charset="-34"/>
              </a:rPr>
              <a:t>Dead</a:t>
            </a:r>
            <a:r>
              <a:rPr lang="th-TH" sz="2400" b="1" dirty="0">
                <a:solidFill>
                  <a:srgbClr val="000000"/>
                </a:solidFill>
                <a:latin typeface="Angsana New" pitchFamily="18" charset="-34"/>
              </a:rPr>
              <a:t>,</a:t>
            </a:r>
            <a:r>
              <a:rPr lang="th-TH" sz="2400" b="1" noProof="0" dirty="0" smtClean="0">
                <a:solidFill>
                  <a:srgbClr val="000000"/>
                </a:solidFill>
                <a:latin typeface="Angsana New" pitchFamily="18" charset="-34"/>
              </a:rPr>
              <a:t>  การ </a:t>
            </a:r>
            <a:r>
              <a:rPr lang="en-US" sz="2400" b="1" noProof="0" dirty="0" smtClean="0">
                <a:solidFill>
                  <a:srgbClr val="000000"/>
                </a:solidFill>
                <a:latin typeface="Angsana New" pitchFamily="18" charset="-34"/>
              </a:rPr>
              <a:t>admit </a:t>
            </a:r>
            <a:r>
              <a:rPr lang="th-TH" sz="2400" b="1" noProof="0" dirty="0" smtClean="0">
                <a:solidFill>
                  <a:srgbClr val="000000"/>
                </a:solidFill>
                <a:latin typeface="Angsana New" pitchFamily="18" charset="-34"/>
              </a:rPr>
              <a:t>ไม่ถึง 2 ชม. </a:t>
            </a:r>
            <a:r>
              <a:rPr lang="en-US" sz="2400" b="1" noProof="0" dirty="0" smtClean="0">
                <a:solidFill>
                  <a:srgbClr val="000000"/>
                </a:solidFill>
                <a:latin typeface="Angsana New" pitchFamily="18" charset="-34"/>
              </a:rPr>
              <a:t>Refer) </a:t>
            </a:r>
            <a:r>
              <a:rPr lang="th-TH" sz="2400" b="1" noProof="0" dirty="0" smtClean="0">
                <a:solidFill>
                  <a:srgbClr val="000000"/>
                </a:solidFill>
                <a:latin typeface="Angsana New" pitchFamily="18" charset="-34"/>
              </a:rPr>
              <a:t>ทบทวนเพื่อค้นหาเหตุการณ์ไม่พึงประสงค์และหาโอกาสพัฒนาในการดูแลผู้ป่วย  เช่น  </a:t>
            </a:r>
            <a:r>
              <a:rPr lang="th-TH" sz="2400" b="1" dirty="0" smtClean="0">
                <a:solidFill>
                  <a:srgbClr val="000000"/>
                </a:solidFill>
                <a:latin typeface="Angsana New" pitchFamily="18" charset="-34"/>
              </a:rPr>
              <a:t>ผู้ป่วย</a:t>
            </a:r>
            <a:r>
              <a:rPr lang="en-US" sz="2400" b="1" dirty="0" smtClean="0">
                <a:solidFill>
                  <a:srgbClr val="000000"/>
                </a:solidFill>
                <a:latin typeface="Angsana New" pitchFamily="18" charset="-34"/>
              </a:rPr>
              <a:t> Sepsis  </a:t>
            </a:r>
            <a:r>
              <a:rPr lang="th-TH" sz="2400" b="1" dirty="0" smtClean="0">
                <a:solidFill>
                  <a:srgbClr val="000000"/>
                </a:solidFill>
                <a:latin typeface="Angsana New" pitchFamily="18" charset="-34"/>
              </a:rPr>
              <a:t>เกิดแนวทางการเฝ้าระวัง  การประเมินและการประเมินซ้ำโดยใช้แบบบันทึก </a:t>
            </a:r>
            <a:r>
              <a:rPr lang="en-US" sz="2400" b="1" dirty="0" smtClean="0">
                <a:solidFill>
                  <a:srgbClr val="000000"/>
                </a:solidFill>
                <a:latin typeface="Angsana New" pitchFamily="18" charset="-34"/>
              </a:rPr>
              <a:t>NEWS </a:t>
            </a:r>
            <a:r>
              <a:rPr lang="th-TH" sz="2400" b="1" dirty="0" smtClean="0">
                <a:solidFill>
                  <a:srgbClr val="000000"/>
                </a:solidFill>
                <a:latin typeface="Angsana New" pitchFamily="18" charset="-34"/>
              </a:rPr>
              <a:t>เพิ่มขึ้นในเวชระเบียนผู้ป่วย  และสื่อสารในเวชระเบียนให้ทีมรับทราบ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ngsana New" pitchFamily="18" charset="-34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60325"/>
            <a:ext cx="2448272" cy="32623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1996" y="605589"/>
            <a:ext cx="2482004" cy="33075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3923928" y="4322694"/>
            <a:ext cx="2376264" cy="474458"/>
          </a:xfrm>
          <a:prstGeom prst="rect">
            <a:avLst/>
          </a:prstGeom>
          <a:gradFill>
            <a:gsLst>
              <a:gs pos="0">
                <a:srgbClr val="0000FF"/>
              </a:gs>
              <a:gs pos="50000">
                <a:schemeClr val="accent4">
                  <a:shade val="45000"/>
                  <a:satMod val="170000"/>
                </a:schemeClr>
              </a:gs>
              <a:gs pos="70000">
                <a:schemeClr val="accent4">
                  <a:tint val="99000"/>
                  <a:shade val="65000"/>
                  <a:satMod val="155000"/>
                </a:schemeClr>
              </a:gs>
              <a:gs pos="100000">
                <a:schemeClr val="accent4">
                  <a:tint val="95500"/>
                  <a:shade val="100000"/>
                  <a:satMod val="155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แบบบันทึก</a:t>
            </a:r>
            <a:r>
              <a:rPr lang="en-US" sz="2400" dirty="0" smtClean="0">
                <a:latin typeface="Angsana New" pitchFamily="18" charset="-34"/>
                <a:cs typeface="Angsana New" pitchFamily="18" charset="-34"/>
              </a:rPr>
              <a:t> NEWS Score</a:t>
            </a:r>
            <a:endParaRPr lang="th-TH" sz="24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6627432" y="4005226"/>
            <a:ext cx="2482004" cy="935941"/>
          </a:xfrm>
          <a:prstGeom prst="rect">
            <a:avLst/>
          </a:prstGeom>
          <a:gradFill>
            <a:gsLst>
              <a:gs pos="0">
                <a:srgbClr val="0000FF"/>
              </a:gs>
              <a:gs pos="50000">
                <a:schemeClr val="accent4">
                  <a:shade val="45000"/>
                  <a:satMod val="170000"/>
                </a:schemeClr>
              </a:gs>
              <a:gs pos="70000">
                <a:schemeClr val="accent4">
                  <a:tint val="99000"/>
                  <a:shade val="65000"/>
                  <a:satMod val="155000"/>
                </a:schemeClr>
              </a:gs>
              <a:gs pos="100000">
                <a:schemeClr val="accent4">
                  <a:tint val="95500"/>
                  <a:shade val="100000"/>
                  <a:satMod val="155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สื่อสาร</a:t>
            </a:r>
            <a:r>
              <a:rPr lang="en-US" sz="2400" dirty="0" smtClean="0">
                <a:latin typeface="Angsana New" pitchFamily="18" charset="-34"/>
                <a:cs typeface="Angsana New" pitchFamily="18" charset="-34"/>
              </a:rPr>
              <a:t> NEWS Score</a:t>
            </a:r>
          </a:p>
          <a:p>
            <a:pPr algn="ctr"/>
            <a:r>
              <a:rPr lang="en-US" sz="240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ในฟอร์มปรอท</a:t>
            </a:r>
            <a:endParaRPr lang="th-TH" sz="2400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729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แผนภูมิ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98265074"/>
              </p:ext>
            </p:extLst>
          </p:nvPr>
        </p:nvGraphicFramePr>
        <p:xfrm>
          <a:off x="0" y="0"/>
          <a:ext cx="9144000" cy="5861051"/>
        </p:xfrm>
        <a:graphic>
          <a:graphicData uri="http://schemas.openxmlformats.org/presentationml/2006/ole">
            <p:oleObj spid="_x0000_s7184" r:id="rId3" imgW="7480440" imgH="4511431" progId="Excel.Sheet.8">
              <p:embed/>
            </p:oleObj>
          </a:graphicData>
        </a:graphic>
      </p:graphicFrame>
      <p:sp>
        <p:nvSpPr>
          <p:cNvPr id="6" name="สี่เหลี่ยมผืนผ้า 5"/>
          <p:cNvSpPr/>
          <p:nvPr/>
        </p:nvSpPr>
        <p:spPr>
          <a:xfrm>
            <a:off x="1763713" y="260350"/>
            <a:ext cx="6192837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th-TH" sz="3200" b="1" i="1" dirty="0">
                <a:solidFill>
                  <a:schemeClr val="bg1"/>
                </a:solidFill>
                <a:latin typeface="Angsana New" panose="02020603050405020304" pitchFamily="18" charset="-34"/>
                <a:cs typeface="+mn-cs"/>
              </a:rPr>
              <a:t>สรุปความสมบูรณ์เวชระเบียน (</a:t>
            </a:r>
            <a:r>
              <a:rPr lang="en-US" sz="3200" b="1" i="1" dirty="0">
                <a:solidFill>
                  <a:schemeClr val="bg1"/>
                </a:solidFill>
                <a:latin typeface="Angsana New" panose="02020603050405020304" pitchFamily="18" charset="-34"/>
                <a:cs typeface="+mn-cs"/>
              </a:rPr>
              <a:t>Audit</a:t>
            </a:r>
            <a:r>
              <a:rPr lang="th-TH" sz="3200" b="1" i="1" dirty="0">
                <a:solidFill>
                  <a:schemeClr val="bg1"/>
                </a:solidFill>
                <a:latin typeface="Angsana New" panose="02020603050405020304" pitchFamily="18" charset="-34"/>
                <a:cs typeface="+mn-cs"/>
              </a:rPr>
              <a:t>)</a:t>
            </a:r>
          </a:p>
        </p:txBody>
      </p:sp>
      <p:cxnSp>
        <p:nvCxnSpPr>
          <p:cNvPr id="3" name="ตัวเชื่อมต่อตรง 2"/>
          <p:cNvCxnSpPr/>
          <p:nvPr/>
        </p:nvCxnSpPr>
        <p:spPr>
          <a:xfrm>
            <a:off x="539552" y="2325688"/>
            <a:ext cx="82809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6672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4055" y="1412776"/>
            <a:ext cx="8482905" cy="353943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</a:rPr>
              <a:t>*หมวดที่ได้คะแนนน้อยที่สุดคือ </a:t>
            </a:r>
            <a:r>
              <a:rPr lang="en-US" b="1" dirty="0" smtClean="0">
                <a:latin typeface="Angsana New" pitchFamily="18" charset="-34"/>
              </a:rPr>
              <a:t>Treatment/Investigation</a:t>
            </a:r>
            <a:endParaRPr lang="en-US" b="1" dirty="0">
              <a:latin typeface="Angsana New" pitchFamily="18" charset="-34"/>
            </a:endParaRPr>
          </a:p>
          <a:p>
            <a:r>
              <a:rPr lang="en-US" b="1" dirty="0">
                <a:latin typeface="Angsana New" pitchFamily="18" charset="-34"/>
              </a:rPr>
              <a:t>   -</a:t>
            </a:r>
            <a:r>
              <a:rPr lang="th-TH" b="1" dirty="0">
                <a:latin typeface="Angsana New" pitchFamily="18" charset="-34"/>
              </a:rPr>
              <a:t>เกณฑ์ที่ได้คะแนนน้อย คือ ข้อ 3 ไม่บันทึกยาที่ให้ กรณีไม่สั่งยาให้เขียน </a:t>
            </a:r>
            <a:r>
              <a:rPr lang="en-US" b="1" dirty="0">
                <a:latin typeface="Angsana New" pitchFamily="18" charset="-34"/>
              </a:rPr>
              <a:t>N/A</a:t>
            </a:r>
            <a:r>
              <a:rPr lang="th-TH" b="1" dirty="0">
                <a:latin typeface="Angsana New" pitchFamily="18" charset="-34"/>
              </a:rPr>
              <a:t> ข้อ</a:t>
            </a:r>
            <a:r>
              <a:rPr lang="en-US" b="1" dirty="0">
                <a:latin typeface="Angsana New" pitchFamily="18" charset="-34"/>
              </a:rPr>
              <a:t> </a:t>
            </a:r>
            <a:r>
              <a:rPr lang="th-TH" b="1" dirty="0">
                <a:latin typeface="Angsana New" pitchFamily="18" charset="-34"/>
              </a:rPr>
              <a:t>4 ไม่บันทึก</a:t>
            </a:r>
            <a:r>
              <a:rPr lang="th-TH" b="1" dirty="0" smtClean="0">
                <a:latin typeface="Angsana New" pitchFamily="18" charset="-34"/>
              </a:rPr>
              <a:t>คำแนะนำ</a:t>
            </a:r>
            <a:endParaRPr lang="th-TH" b="1" dirty="0">
              <a:solidFill>
                <a:srgbClr val="C00000"/>
              </a:solidFill>
              <a:latin typeface="Angsana New" pitchFamily="18" charset="-34"/>
            </a:endParaRPr>
          </a:p>
          <a:p>
            <a:r>
              <a:rPr lang="th-TH" b="1" dirty="0">
                <a:solidFill>
                  <a:srgbClr val="002060"/>
                </a:solidFill>
                <a:latin typeface="Angsana New" pitchFamily="18" charset="-34"/>
              </a:rPr>
              <a:t>การแก้ไข	</a:t>
            </a:r>
            <a:r>
              <a:rPr lang="th-TH" b="1" dirty="0" smtClean="0">
                <a:solidFill>
                  <a:srgbClr val="002060"/>
                </a:solidFill>
                <a:latin typeface="Angsana New" pitchFamily="18" charset="-34"/>
              </a:rPr>
              <a:t>แจ้งผู้รับผิดชอบเวชระเบียน ผู้ป่วยนอก</a:t>
            </a:r>
            <a:endParaRPr lang="th-TH" b="1" dirty="0">
              <a:solidFill>
                <a:srgbClr val="002060"/>
              </a:solidFill>
              <a:latin typeface="Angsana New" pitchFamily="18" charset="-34"/>
            </a:endParaRPr>
          </a:p>
          <a:p>
            <a:r>
              <a:rPr lang="th-TH" b="1" dirty="0">
                <a:latin typeface="Angsana New" pitchFamily="18" charset="-34"/>
              </a:rPr>
              <a:t>*ลำดับที่ 2 ที่ได้คะแนนน้อย </a:t>
            </a:r>
            <a:r>
              <a:rPr lang="th-TH" b="1" dirty="0" smtClean="0">
                <a:latin typeface="Angsana New" pitchFamily="18" charset="-34"/>
              </a:rPr>
              <a:t>คือ</a:t>
            </a:r>
            <a:r>
              <a:rPr lang="en-US" b="1" dirty="0" smtClean="0">
                <a:latin typeface="Angsana New" pitchFamily="18" charset="-34"/>
              </a:rPr>
              <a:t>   Follow</a:t>
            </a:r>
            <a:endParaRPr lang="en-US" b="1" dirty="0">
              <a:latin typeface="Angsana New" pitchFamily="18" charset="-34"/>
            </a:endParaRPr>
          </a:p>
          <a:p>
            <a:r>
              <a:rPr lang="en-US" b="1" dirty="0">
                <a:latin typeface="Angsana New" pitchFamily="18" charset="-34"/>
              </a:rPr>
              <a:t>   -</a:t>
            </a:r>
            <a:r>
              <a:rPr lang="th-TH" b="1" dirty="0">
                <a:latin typeface="Angsana New" pitchFamily="18" charset="-34"/>
              </a:rPr>
              <a:t>เกณฑ์ที่ได้คะแนนน้อย </a:t>
            </a:r>
            <a:r>
              <a:rPr lang="th-TH" b="1" dirty="0" smtClean="0">
                <a:latin typeface="Angsana New" pitchFamily="18" charset="-34"/>
              </a:rPr>
              <a:t> </a:t>
            </a:r>
            <a:r>
              <a:rPr lang="th-TH" b="1" dirty="0">
                <a:latin typeface="Angsana New" pitchFamily="18" charset="-34"/>
              </a:rPr>
              <a:t>ไม่</a:t>
            </a:r>
            <a:r>
              <a:rPr lang="th-TH" b="1" dirty="0" smtClean="0">
                <a:latin typeface="Angsana New" pitchFamily="18" charset="-34"/>
              </a:rPr>
              <a:t>บันทึกประวัติ หรือเหตุผลการมา </a:t>
            </a:r>
            <a:r>
              <a:rPr lang="en-US" b="1" dirty="0" smtClean="0">
                <a:latin typeface="Angsana New" pitchFamily="18" charset="-34"/>
              </a:rPr>
              <a:t>Follow up</a:t>
            </a:r>
            <a:endParaRPr lang="th-TH" b="1" dirty="0">
              <a:latin typeface="Angsana New" pitchFamily="18" charset="-34"/>
            </a:endParaRPr>
          </a:p>
          <a:p>
            <a:r>
              <a:rPr lang="th-TH" b="1" dirty="0">
                <a:latin typeface="Angsana New" pitchFamily="18" charset="-34"/>
              </a:rPr>
              <a:t>การแก้ไข	</a:t>
            </a:r>
            <a:r>
              <a:rPr lang="th-TH" b="1" dirty="0">
                <a:solidFill>
                  <a:srgbClr val="002060"/>
                </a:solidFill>
                <a:latin typeface="Angsana New" pitchFamily="18" charset="-34"/>
              </a:rPr>
              <a:t>แจ้งผู้รับผิดชอบเวชระเบียน ผู้ป่วยนอก</a:t>
            </a:r>
            <a:endParaRPr lang="th-TH" b="1" dirty="0">
              <a:latin typeface="Angsana New" pitchFamily="18" charset="-34"/>
            </a:endParaRPr>
          </a:p>
          <a:p>
            <a:r>
              <a:rPr lang="th-TH" b="1" dirty="0">
                <a:latin typeface="Angsana New" pitchFamily="18" charset="-34"/>
              </a:rPr>
              <a:t>			</a:t>
            </a:r>
            <a:endParaRPr lang="th-TH" b="1" dirty="0">
              <a:solidFill>
                <a:srgbClr val="00B050"/>
              </a:solidFill>
              <a:latin typeface="Angsana New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8477" y="404664"/>
            <a:ext cx="7714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/>
              <a:t>จุดอ่อนของการบันทึก ผู้ป่วยนอก</a:t>
            </a:r>
          </a:p>
        </p:txBody>
      </p:sp>
    </p:spTree>
    <p:extLst>
      <p:ext uri="{BB962C8B-B14F-4D97-AF65-F5344CB8AC3E}">
        <p14:creationId xmlns:p14="http://schemas.microsoft.com/office/powerpoint/2010/main" xmlns="" val="333919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3589" y="1124744"/>
            <a:ext cx="5914595" cy="526297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latin typeface="Angsana New" pitchFamily="18" charset="-34"/>
              </a:rPr>
              <a:t>*หมวดที่ได้คะแนนน้อยที่สุด</a:t>
            </a:r>
            <a:r>
              <a:rPr lang="th-TH" sz="2400" b="1" dirty="0" smtClean="0">
                <a:latin typeface="Angsana New" pitchFamily="18" charset="-34"/>
              </a:rPr>
              <a:t>คือ   </a:t>
            </a:r>
            <a:r>
              <a:rPr lang="en-US" sz="2400" b="1" dirty="0" smtClean="0">
                <a:solidFill>
                  <a:srgbClr val="FF0000"/>
                </a:solidFill>
                <a:latin typeface="Angsana New" pitchFamily="18" charset="-34"/>
              </a:rPr>
              <a:t>Nurse’ note </a:t>
            </a:r>
            <a:r>
              <a:rPr lang="th-TH" sz="2400" b="1" dirty="0" smtClean="0">
                <a:solidFill>
                  <a:srgbClr val="FF0000"/>
                </a:solidFill>
                <a:latin typeface="Angsana New" pitchFamily="18" charset="-34"/>
              </a:rPr>
              <a:t>บันทึกการพยาบาล</a:t>
            </a:r>
            <a:endParaRPr lang="th-TH" sz="2400" b="1" dirty="0">
              <a:solidFill>
                <a:srgbClr val="FF0000"/>
              </a:solidFill>
              <a:latin typeface="Angsana New" pitchFamily="18" charset="-34"/>
            </a:endParaRPr>
          </a:p>
          <a:p>
            <a:r>
              <a:rPr lang="th-TH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สาเหตุ </a:t>
            </a:r>
            <a:r>
              <a:rPr lang="th-TH" sz="2400" b="1" dirty="0">
                <a:latin typeface="Angsana New" pitchFamily="18" charset="-34"/>
              </a:rPr>
              <a:t> 	</a:t>
            </a:r>
            <a:r>
              <a:rPr lang="th-TH" sz="2400" b="1" dirty="0" smtClean="0">
                <a:latin typeface="Angsana New" pitchFamily="18" charset="-34"/>
              </a:rPr>
              <a:t>-  การบันทึกของพยาบาลอ่านยาก  ไม่บันทึกการเปลี่ยนแปลงและการตอบสนองต่อการเปลี่ยนแปลง</a:t>
            </a:r>
          </a:p>
          <a:p>
            <a:r>
              <a:rPr lang="th-TH" sz="2400" b="1" dirty="0">
                <a:latin typeface="Angsana New" pitchFamily="18" charset="-34"/>
              </a:rPr>
              <a:t>	</a:t>
            </a:r>
            <a:r>
              <a:rPr lang="th-TH" sz="2400" b="1" dirty="0" smtClean="0">
                <a:latin typeface="Angsana New" pitchFamily="18" charset="-34"/>
              </a:rPr>
              <a:t>-  ไม่มีการบันทึกเวลาในการดูแลผู้ป่วย</a:t>
            </a:r>
          </a:p>
          <a:p>
            <a:r>
              <a:rPr lang="th-TH" sz="2400" b="1" dirty="0">
                <a:latin typeface="Angsana New" pitchFamily="18" charset="-34"/>
              </a:rPr>
              <a:t>	</a:t>
            </a:r>
            <a:r>
              <a:rPr lang="th-TH" sz="2400" b="1" dirty="0" smtClean="0">
                <a:latin typeface="Angsana New" pitchFamily="18" charset="-34"/>
              </a:rPr>
              <a:t>-  บันทึกลายมือชื่อ ไม่บันทึกนามสกุล   บันทึกแต่อ่านไม่ออก</a:t>
            </a:r>
          </a:p>
          <a:p>
            <a:r>
              <a:rPr lang="th-TH" sz="2400" b="1" dirty="0">
                <a:latin typeface="Angsana New" pitchFamily="18" charset="-34"/>
              </a:rPr>
              <a:t>	</a:t>
            </a:r>
            <a:r>
              <a:rPr lang="th-TH" sz="2400" b="1" dirty="0" smtClean="0">
                <a:latin typeface="Angsana New" pitchFamily="18" charset="-34"/>
              </a:rPr>
              <a:t>-  การบันทึกการดูแลต่อเนื่องที่บ้านไม่ชัดเจน</a:t>
            </a:r>
            <a:endParaRPr lang="en-US" sz="2400" b="1" dirty="0">
              <a:latin typeface="Angsana New" pitchFamily="18" charset="-34"/>
            </a:endParaRPr>
          </a:p>
          <a:p>
            <a:r>
              <a:rPr lang="th-TH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t>การแก้ไข</a:t>
            </a:r>
            <a:r>
              <a:rPr lang="th-TH" sz="2400" b="1" dirty="0">
                <a:latin typeface="Angsana New" pitchFamily="18" charset="-34"/>
              </a:rPr>
              <a:t>	</a:t>
            </a:r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</a:rPr>
              <a:t>- ให้มีการบันทึกอาการเปลี่ยนแปลงและการตอบสนองเป็นระยะ และเวลาที่ทำกิจกรรมให้ชัดเจน</a:t>
            </a:r>
          </a:p>
          <a:p>
            <a:r>
              <a:rPr lang="th-TH" sz="2400" b="1" dirty="0">
                <a:solidFill>
                  <a:schemeClr val="tx1"/>
                </a:solidFill>
                <a:latin typeface="Angsana New" pitchFamily="18" charset="-34"/>
              </a:rPr>
              <a:t>	</a:t>
            </a:r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</a:rPr>
              <a:t>- มีการทำตราปั๊มชื่อ  นามสกุลของพยาบาล  หลังการลงนาม</a:t>
            </a:r>
          </a:p>
          <a:p>
            <a:r>
              <a:rPr lang="th-TH" sz="2400" b="1" dirty="0">
                <a:solidFill>
                  <a:schemeClr val="tx1"/>
                </a:solidFill>
                <a:latin typeface="Angsana New" pitchFamily="18" charset="-34"/>
              </a:rPr>
              <a:t>	</a:t>
            </a:r>
            <a:r>
              <a:rPr lang="th-TH" sz="2400" b="1" dirty="0" smtClean="0">
                <a:solidFill>
                  <a:schemeClr val="tx1"/>
                </a:solidFill>
                <a:latin typeface="Angsana New" pitchFamily="18" charset="-34"/>
              </a:rPr>
              <a:t>- </a:t>
            </a:r>
            <a:r>
              <a:rPr lang="th-TH" sz="2400" b="1" dirty="0">
                <a:solidFill>
                  <a:schemeClr val="tx1"/>
                </a:solidFill>
              </a:rPr>
              <a:t>ปรับปรุง</a:t>
            </a:r>
            <a:r>
              <a:rPr lang="th-TH" sz="2400" b="1" dirty="0" smtClean="0">
                <a:solidFill>
                  <a:schemeClr val="tx1"/>
                </a:solidFill>
              </a:rPr>
              <a:t>แบบฟอร์มการบันทึกการจำหน่ายให้ครอบคลุม</a:t>
            </a:r>
            <a:endParaRPr lang="th-TH" sz="2400" b="1" dirty="0">
              <a:solidFill>
                <a:schemeClr val="tx1"/>
              </a:solidFill>
              <a:latin typeface="Angsana New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260648"/>
            <a:ext cx="7651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/>
              <a:t>จุดอ่อนของการบันทึกเวชระเบียนผู้ป่วยใน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9837" y="2813050"/>
            <a:ext cx="2824163" cy="404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49105"/>
            <a:ext cx="1483912" cy="196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9575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มุมมน 5"/>
          <p:cNvSpPr/>
          <p:nvPr/>
        </p:nvSpPr>
        <p:spPr>
          <a:xfrm>
            <a:off x="107504" y="260648"/>
            <a:ext cx="5904655" cy="632817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ข้อเสนอแนะระบบเวชระเบียนเพื่อการพัฒนาจาก สรพ.</a:t>
            </a:r>
            <a:endParaRPr lang="th-TH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1785926"/>
            <a:ext cx="441960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6314" y="1714488"/>
            <a:ext cx="4020716" cy="4214842"/>
          </a:xfrm>
        </p:spPr>
      </p:pic>
    </p:spTree>
    <p:extLst>
      <p:ext uri="{BB962C8B-B14F-4D97-AF65-F5344CB8AC3E}">
        <p14:creationId xmlns:p14="http://schemas.microsoft.com/office/powerpoint/2010/main" xmlns="" val="193265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ตัวยึดเนื้อหา 2"/>
          <p:cNvSpPr>
            <a:spLocks noGrp="1"/>
          </p:cNvSpPr>
          <p:nvPr>
            <p:ph idx="4294967295"/>
          </p:nvPr>
        </p:nvSpPr>
        <p:spPr>
          <a:xfrm>
            <a:off x="395288" y="2060575"/>
            <a:ext cx="8280400" cy="4167188"/>
          </a:xfrm>
          <a:solidFill>
            <a:schemeClr val="bg2">
              <a:lumMod val="75000"/>
            </a:schemeClr>
          </a:solidFill>
          <a:ln w="38100">
            <a:solidFill>
              <a:schemeClr val="bg1"/>
            </a:solidFill>
          </a:ln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กรณี 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case OSCC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 มีการรักษาความลับดังนี้</a:t>
            </a:r>
          </a:p>
          <a:p>
            <a:pPr marL="301625" lvl="1" indent="0">
              <a:buFont typeface="Arial" pitchFamily="34" charset="0"/>
              <a:buNone/>
              <a:defRPr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1. ปกปิดข้อมูลผู้ป่วยภายในระบบ </a:t>
            </a:r>
            <a:r>
              <a:rPr lang="en-US" sz="3600" dirty="0" err="1" smtClean="0">
                <a:latin typeface="TH SarabunPSK" pitchFamily="34" charset="-34"/>
                <a:cs typeface="TH SarabunPSK" pitchFamily="34" charset="-34"/>
              </a:rPr>
              <a:t>HOSxP</a:t>
            </a:r>
            <a:r>
              <a:rPr lang="en-US" sz="36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หลังเสร็จสิ้น</a:t>
            </a:r>
          </a:p>
          <a:p>
            <a:pPr marL="301625" lvl="1" indent="0">
              <a:buFont typeface="Arial" pitchFamily="34" charset="0"/>
              <a:buNone/>
              <a:defRPr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   กระบวนการ   ตรวจรักษา</a:t>
            </a:r>
            <a:endParaRPr lang="en-US" sz="3600" dirty="0" smtClean="0">
              <a:latin typeface="TH SarabunPSK" pitchFamily="34" charset="-34"/>
              <a:cs typeface="TH SarabunPSK" pitchFamily="34" charset="-34"/>
            </a:endParaRPr>
          </a:p>
          <a:p>
            <a:pPr marL="301625" lvl="1" indent="0">
              <a:buFont typeface="Arial" pitchFamily="34" charset="0"/>
              <a:buNone/>
              <a:defRPr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2. หลังเสร็จสิ้นกระบวนการตรวจรักษา จะแยกเก็บ</a:t>
            </a:r>
            <a:r>
              <a:rPr lang="en-US" sz="3600" dirty="0" smtClean="0">
                <a:latin typeface="TH SarabunPSK" pitchFamily="34" charset="-34"/>
                <a:cs typeface="TH SarabunPSK" pitchFamily="34" charset="-34"/>
              </a:rPr>
              <a:t> OPD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600" dirty="0" smtClean="0">
                <a:latin typeface="TH SarabunPSK" pitchFamily="34" charset="-34"/>
                <a:cs typeface="TH SarabunPSK" pitchFamily="34" charset="-34"/>
              </a:rPr>
              <a:t>CARD</a:t>
            </a:r>
            <a:endParaRPr lang="th-TH" sz="3600" dirty="0" smtClean="0">
              <a:latin typeface="TH SarabunPSK" pitchFamily="34" charset="-34"/>
              <a:cs typeface="TH SarabunPSK" pitchFamily="34" charset="-34"/>
            </a:endParaRPr>
          </a:p>
          <a:p>
            <a:pPr marL="301625" lvl="1" indent="0">
              <a:buFont typeface="Arial" pitchFamily="34" charset="0"/>
              <a:buNone/>
              <a:defRPr/>
            </a:pP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   ใส่กล่องแยกเก็บเป็นราย</a:t>
            </a:r>
            <a:r>
              <a:rPr lang="en-US" sz="3600" dirty="0" smtClean="0">
                <a:latin typeface="TH SarabunPSK" pitchFamily="34" charset="-34"/>
                <a:cs typeface="TH SarabunPSK" pitchFamily="34" charset="-34"/>
              </a:rPr>
              <a:t> case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 ที่กล่องเก็บเอกสารเฉพาะ </a:t>
            </a:r>
          </a:p>
          <a:p>
            <a:pPr marL="301625" lvl="1" indent="0">
              <a:buFont typeface="Arial" pitchFamily="34" charset="0"/>
              <a:buNone/>
              <a:defRPr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3. ทะเบียน </a:t>
            </a:r>
            <a:r>
              <a:rPr lang="en-US" sz="3600" dirty="0" smtClean="0">
                <a:latin typeface="TH SarabunPSK" pitchFamily="34" charset="-34"/>
                <a:cs typeface="TH SarabunPSK" pitchFamily="34" charset="-34"/>
              </a:rPr>
              <a:t>OSCC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 เก็บไว้ที่แผนก อุบัติเหตุและฉุกเฉิน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913" y="464046"/>
            <a:ext cx="7740650" cy="1446550"/>
          </a:xfrm>
          <a:prstGeom prst="rect">
            <a:avLst/>
          </a:prstGeom>
          <a:solidFill>
            <a:srgbClr val="0000FF"/>
          </a:solidFill>
          <a:ln/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altLang="th-TH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นโยบายการ</a:t>
            </a:r>
            <a:r>
              <a:rPr lang="th-TH" altLang="th-T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รักษาความ</a:t>
            </a:r>
            <a:r>
              <a:rPr lang="th-TH" altLang="th-TH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ปลอดภัย</a:t>
            </a:r>
          </a:p>
          <a:p>
            <a:pPr algn="ctr" eaLnBrk="1" hangingPunct="1">
              <a:defRPr/>
            </a:pPr>
            <a:r>
              <a:rPr lang="th-TH" altLang="th-TH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และ</a:t>
            </a:r>
            <a:r>
              <a:rPr lang="th-TH" altLang="th-T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ความลับ</a:t>
            </a:r>
            <a:endParaRPr lang="th-TH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6628" name="Picture 2" descr="C:\Users\sansanee\Downloads\download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82117"/>
            <a:ext cx="1403350" cy="142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3428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992694" cy="702135"/>
          </a:xfrm>
        </p:spPr>
        <p:txBody>
          <a:bodyPr>
            <a:noAutofit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effectLst/>
                <a:latin typeface="DilleniaUPC" pitchFamily="18" charset="-34"/>
                <a:cs typeface="DilleniaUPC" pitchFamily="18" charset="-34"/>
              </a:rPr>
              <a:t>การ</a:t>
            </a:r>
            <a:r>
              <a:rPr lang="th-TH" sz="4800" b="1" dirty="0">
                <a:solidFill>
                  <a:schemeClr val="tx1"/>
                </a:solidFill>
                <a:effectLst/>
                <a:latin typeface="DilleniaUPC" pitchFamily="18" charset="-34"/>
                <a:cs typeface="DilleniaUPC" pitchFamily="18" charset="-34"/>
              </a:rPr>
              <a:t>รักษา</a:t>
            </a:r>
            <a:r>
              <a:rPr lang="th-TH" sz="4800" b="1" dirty="0" smtClean="0">
                <a:solidFill>
                  <a:schemeClr val="tx1"/>
                </a:solidFill>
                <a:effectLst/>
                <a:latin typeface="DilleniaUPC" pitchFamily="18" charset="-34"/>
                <a:cs typeface="DilleniaUPC" pitchFamily="18" charset="-34"/>
              </a:rPr>
              <a:t>ความลับ</a:t>
            </a:r>
            <a:endParaRPr lang="th-TH" sz="5400" dirty="0">
              <a:solidFill>
                <a:schemeClr val="tx1"/>
              </a:solidFill>
              <a:effectLst/>
              <a:latin typeface="DilleniaUPC" pitchFamily="18" charset="-34"/>
              <a:cs typeface="DilleniaUPC" pitchFamily="18" charset="-34"/>
            </a:endParaRPr>
          </a:p>
        </p:txBody>
      </p:sp>
      <p:graphicFrame>
        <p:nvGraphicFramePr>
          <p:cNvPr id="41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88799840"/>
              </p:ext>
            </p:extLst>
          </p:nvPr>
        </p:nvGraphicFramePr>
        <p:xfrm>
          <a:off x="179512" y="1170246"/>
          <a:ext cx="8568953" cy="1023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012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82788"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3600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รายการ</a:t>
                      </a:r>
                      <a:endParaRPr lang="th-TH" sz="3600" b="1" i="0" u="none" strike="noStrike" dirty="0">
                        <a:solidFill>
                          <a:srgbClr val="FFFFFF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144" marR="7144" marT="9525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3600" u="none" strike="noStrike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2560</a:t>
                      </a:r>
                      <a:endParaRPr lang="th-TH" sz="3600" b="1" i="0" u="none" strike="noStrike" dirty="0">
                        <a:solidFill>
                          <a:srgbClr val="FFFFFF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144" marR="7144" marT="9525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3600" u="none" strike="noStrike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2561</a:t>
                      </a:r>
                      <a:endParaRPr lang="th-TH" sz="3600" b="1" i="0" u="none" strike="noStrike" dirty="0">
                        <a:solidFill>
                          <a:srgbClr val="FFFFFF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144" marR="7144" marT="9525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3600" u="none" strike="noStrike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2562</a:t>
                      </a:r>
                      <a:endParaRPr lang="th-TH" sz="3600" b="1" i="0" u="none" strike="noStrike" dirty="0">
                        <a:solidFill>
                          <a:srgbClr val="FFFFFF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144" marR="7144" marT="9525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600" u="none" strike="noStrike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2563</a:t>
                      </a:r>
                      <a:endParaRPr lang="th-TH" sz="3600" b="1" i="0" u="none" strike="noStrike" dirty="0">
                        <a:solidFill>
                          <a:srgbClr val="FFFFFF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144" marR="7144" marT="9525" marB="0" anchor="ctr"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0789">
                <a:tc>
                  <a:txBody>
                    <a:bodyPr/>
                    <a:lstStyle/>
                    <a:p>
                      <a:pPr algn="l" fontAlgn="ctr"/>
                      <a:r>
                        <a:rPr lang="th-TH" sz="2800" kern="1200" dirty="0">
                          <a:solidFill>
                            <a:schemeClr val="dk1"/>
                          </a:solidFill>
                          <a:effectLst/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จำนวนผู้ป่วยร้องเรียนเรื่องการเปิดเผยข้อมูล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0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0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0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0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046393" y="2276871"/>
            <a:ext cx="7197821" cy="4283447"/>
            <a:chOff x="1018310" y="2580771"/>
            <a:chExt cx="8856574" cy="3913547"/>
          </a:xfrm>
        </p:grpSpPr>
        <p:pic>
          <p:nvPicPr>
            <p:cNvPr id="34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 l="15625" t="9874" b="14214"/>
            <a:stretch>
              <a:fillRect/>
            </a:stretch>
          </p:blipFill>
          <p:spPr bwMode="auto">
            <a:xfrm>
              <a:off x="5603256" y="2580771"/>
              <a:ext cx="4271628" cy="2880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algn="ctr" rotWithShape="0">
                <a:schemeClr val="bg2">
                  <a:alpha val="50000"/>
                </a:schemeClr>
              </a:outerShdw>
            </a:effectLst>
          </p:spPr>
        </p:pic>
        <p:grpSp>
          <p:nvGrpSpPr>
            <p:cNvPr id="4" name="Group 3"/>
            <p:cNvGrpSpPr/>
            <p:nvPr/>
          </p:nvGrpSpPr>
          <p:grpSpPr>
            <a:xfrm>
              <a:off x="1018310" y="2646561"/>
              <a:ext cx="8510154" cy="3847757"/>
              <a:chOff x="1018310" y="2646561"/>
              <a:chExt cx="8449861" cy="3797551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5914739" y="2907788"/>
                <a:ext cx="3553432" cy="63831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th-TH" sz="2000" b="1" dirty="0">
                    <a:solidFill>
                      <a:schemeClr val="tx1"/>
                    </a:solidFill>
                  </a:rPr>
                  <a:t>การกำหนดสิทธิการเข้าถึงข้อมูลแต่ละ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user</a:t>
                </a:r>
              </a:p>
            </p:txBody>
          </p:sp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310" y="2646561"/>
                <a:ext cx="4353616" cy="211795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Oval 9"/>
              <p:cNvSpPr/>
              <p:nvPr/>
            </p:nvSpPr>
            <p:spPr>
              <a:xfrm>
                <a:off x="3691131" y="3677407"/>
                <a:ext cx="931383" cy="106069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2" descr="C:\Users\saipin\AppData\Local\Temp\SNAGHTML13ca9fb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0357" y="4912965"/>
                <a:ext cx="2200657" cy="1531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คำบรรยายภาพแบบวงรี 37"/>
              <p:cNvSpPr/>
              <p:nvPr/>
            </p:nvSpPr>
            <p:spPr>
              <a:xfrm>
                <a:off x="4010496" y="4444782"/>
                <a:ext cx="3771162" cy="1233756"/>
              </a:xfrm>
              <a:prstGeom prst="wedgeEllipseCallout">
                <a:avLst>
                  <a:gd name="adj1" fmla="val -69025"/>
                  <a:gd name="adj2" fmla="val 83388"/>
                </a:avLst>
              </a:prstGeom>
              <a:ln>
                <a:noFill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h-TH" sz="2400" b="1" dirty="0">
                    <a:solidFill>
                      <a:schemeClr val="bg1"/>
                    </a:solidFill>
                    <a:latin typeface="DilleniaUPC" pitchFamily="18" charset="-34"/>
                    <a:cs typeface="DilleniaUPC" pitchFamily="18" charset="-34"/>
                  </a:rPr>
                  <a:t>การแจ้งเตือน</a:t>
                </a:r>
                <a:r>
                  <a:rPr lang="en-US" sz="2400" b="1" dirty="0">
                    <a:solidFill>
                      <a:schemeClr val="bg1"/>
                    </a:solidFill>
                    <a:latin typeface="DilleniaUPC" pitchFamily="18" charset="-34"/>
                    <a:cs typeface="DilleniaUPC" pitchFamily="18" charset="-34"/>
                  </a:rPr>
                  <a:t> User  </a:t>
                </a:r>
                <a:r>
                  <a:rPr lang="th-TH" sz="2400" b="1" dirty="0">
                    <a:solidFill>
                      <a:schemeClr val="bg1"/>
                    </a:solidFill>
                    <a:latin typeface="DilleniaUPC" pitchFamily="18" charset="-34"/>
                    <a:cs typeface="DilleniaUPC" pitchFamily="18" charset="-34"/>
                  </a:rPr>
                  <a:t>ที่ไม่มีสิทธิ์เข้าถึงข้อมูลในส่วนนี้</a:t>
                </a:r>
                <a:endParaRPr lang="th-TH" sz="3200" dirty="0">
                  <a:solidFill>
                    <a:schemeClr val="bg1"/>
                  </a:solidFill>
                  <a:latin typeface="DilleniaUPC" pitchFamily="18" charset="-34"/>
                  <a:cs typeface="DilleniaUPC" pitchFamily="18" charset="-3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08993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992694" cy="702135"/>
          </a:xfrm>
        </p:spPr>
        <p:txBody>
          <a:bodyPr>
            <a:noAutofit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effectLst/>
                <a:latin typeface="DilleniaUPC" pitchFamily="18" charset="-34"/>
                <a:cs typeface="DilleniaUPC" pitchFamily="18" charset="-34"/>
              </a:rPr>
              <a:t>การ</a:t>
            </a:r>
            <a:r>
              <a:rPr lang="th-TH" sz="4800" b="1" dirty="0">
                <a:solidFill>
                  <a:schemeClr val="tx1"/>
                </a:solidFill>
                <a:effectLst/>
                <a:latin typeface="DilleniaUPC" pitchFamily="18" charset="-34"/>
                <a:cs typeface="DilleniaUPC" pitchFamily="18" charset="-34"/>
              </a:rPr>
              <a:t>รักษา</a:t>
            </a:r>
            <a:r>
              <a:rPr lang="th-TH" sz="4800" b="1" dirty="0" smtClean="0">
                <a:solidFill>
                  <a:schemeClr val="tx1"/>
                </a:solidFill>
                <a:effectLst/>
                <a:latin typeface="DilleniaUPC" pitchFamily="18" charset="-34"/>
                <a:cs typeface="DilleniaUPC" pitchFamily="18" charset="-34"/>
              </a:rPr>
              <a:t>ความลับ</a:t>
            </a:r>
            <a:endParaRPr lang="th-TH" sz="5400" dirty="0">
              <a:solidFill>
                <a:schemeClr val="tx1"/>
              </a:solidFill>
              <a:effectLst/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6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630" y="1481138"/>
            <a:ext cx="8004740" cy="4525962"/>
          </a:xfrm>
        </p:spPr>
      </p:pic>
    </p:spTree>
    <p:extLst>
      <p:ext uri="{BB962C8B-B14F-4D97-AF65-F5344CB8AC3E}">
        <p14:creationId xmlns:p14="http://schemas.microsoft.com/office/powerpoint/2010/main" xmlns="" val="377422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992694" cy="702135"/>
          </a:xfrm>
        </p:spPr>
        <p:txBody>
          <a:bodyPr>
            <a:noAutofit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effectLst/>
                <a:latin typeface="DilleniaUPC" pitchFamily="18" charset="-34"/>
                <a:cs typeface="DilleniaUPC" pitchFamily="18" charset="-34"/>
              </a:rPr>
              <a:t>การ</a:t>
            </a:r>
            <a:r>
              <a:rPr lang="th-TH" sz="4800" b="1" dirty="0">
                <a:solidFill>
                  <a:schemeClr val="tx1"/>
                </a:solidFill>
                <a:effectLst/>
                <a:latin typeface="DilleniaUPC" pitchFamily="18" charset="-34"/>
                <a:cs typeface="DilleniaUPC" pitchFamily="18" charset="-34"/>
              </a:rPr>
              <a:t>รักษา</a:t>
            </a:r>
            <a:r>
              <a:rPr lang="th-TH" sz="4800" b="1" dirty="0" smtClean="0">
                <a:solidFill>
                  <a:schemeClr val="tx1"/>
                </a:solidFill>
                <a:effectLst/>
                <a:latin typeface="DilleniaUPC" pitchFamily="18" charset="-34"/>
                <a:cs typeface="DilleniaUPC" pitchFamily="18" charset="-34"/>
              </a:rPr>
              <a:t>ความลับ</a:t>
            </a:r>
            <a:endParaRPr lang="th-TH" sz="5400" dirty="0">
              <a:solidFill>
                <a:schemeClr val="tx1"/>
              </a:solidFill>
              <a:effectLst/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997" y="1481138"/>
            <a:ext cx="7944006" cy="4525962"/>
          </a:xfrm>
        </p:spPr>
      </p:pic>
    </p:spTree>
    <p:extLst>
      <p:ext uri="{BB962C8B-B14F-4D97-AF65-F5344CB8AC3E}">
        <p14:creationId xmlns:p14="http://schemas.microsoft.com/office/powerpoint/2010/main" xmlns="" val="51349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484784"/>
            <a:ext cx="8208694" cy="4955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altLang="en-US" sz="32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+mj-cs"/>
              </a:rPr>
              <a:t>1. วางแผนและออกแบบระบบสารสนเทศ</a:t>
            </a:r>
            <a:r>
              <a:rPr lang="th-TH" sz="32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+mj-cs"/>
              </a:rPr>
              <a:t>เพื่อตอบสนองความต้องการของผู้ใช้งานอย่างมีประสิทธิภาพและปลอดภัย </a:t>
            </a:r>
            <a:endParaRPr lang="th-TH" altLang="en-US" sz="3200" b="1" dirty="0" smtClean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+mj-cs"/>
            </a:endParaRPr>
          </a:p>
          <a:p>
            <a:pPr marL="0" indent="0">
              <a:buNone/>
            </a:pPr>
            <a:r>
              <a:rPr lang="th-TH" sz="32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+mj-cs"/>
              </a:rPr>
              <a:t>2. รวบรวม วิเคราะห์ สังเคราะห์ข้อมูลให้มีการเชื่อมโยงข้อมูล  จัดทำคลังความรู้เพื่อใช้ในการบริหารจัดการองค์กร การพัฒนาคุณภาพการดูแลผู้ป่วยและการพัฒนางานวิชาการ</a:t>
            </a:r>
          </a:p>
          <a:p>
            <a:pPr marL="0" indent="0">
              <a:buNone/>
            </a:pPr>
            <a:r>
              <a:rPr lang="th-TH" sz="32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+mj-cs"/>
              </a:rPr>
              <a:t>3. จัดระบบเวชระเบียนให้ตอบสนองความต้องการของผู้ป่วยและผู้ให้บริการเพื่อให้เกิดการสื่อสารที่ดี มีความต่อเนื่องและการประเมิน</a:t>
            </a:r>
            <a:r>
              <a:rPr lang="th-TH" sz="32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+mj-cs"/>
              </a:rPr>
              <a:t>คุณภาพในการดูแลรักษา </a:t>
            </a:r>
            <a:endParaRPr lang="th-TH" sz="3200" b="1" dirty="0" smtClean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0890"/>
          </a:xfrm>
          <a:gradFill>
            <a:gsLst>
              <a:gs pos="0">
                <a:srgbClr val="0000FF"/>
              </a:gs>
              <a:gs pos="50000">
                <a:schemeClr val="accent4">
                  <a:shade val="45000"/>
                  <a:satMod val="170000"/>
                </a:schemeClr>
              </a:gs>
              <a:gs pos="70000">
                <a:schemeClr val="accent4">
                  <a:tint val="99000"/>
                  <a:shade val="65000"/>
                  <a:satMod val="155000"/>
                </a:schemeClr>
              </a:gs>
              <a:gs pos="100000">
                <a:schemeClr val="accent4">
                  <a:tint val="95500"/>
                  <a:shade val="100000"/>
                  <a:satMod val="155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th-TH" sz="7200" b="1" dirty="0" err="1" smtClean="0"/>
              <a:t>พันธ</a:t>
            </a:r>
            <a:r>
              <a:rPr lang="th-TH" sz="7200" b="1" dirty="0" smtClean="0"/>
              <a:t>กิจ</a:t>
            </a:r>
            <a:endParaRPr lang="th-TH" sz="7200" b="1" dirty="0"/>
          </a:p>
        </p:txBody>
      </p:sp>
    </p:spTree>
    <p:extLst>
      <p:ext uri="{BB962C8B-B14F-4D97-AF65-F5344CB8AC3E}">
        <p14:creationId xmlns:p14="http://schemas.microsoft.com/office/powerpoint/2010/main" xmlns="" val="203689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992694" cy="702135"/>
          </a:xfrm>
        </p:spPr>
        <p:txBody>
          <a:bodyPr>
            <a:noAutofit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effectLst/>
                <a:latin typeface="DilleniaUPC" pitchFamily="18" charset="-34"/>
                <a:cs typeface="DilleniaUPC" pitchFamily="18" charset="-34"/>
              </a:rPr>
              <a:t>การ</a:t>
            </a:r>
            <a:r>
              <a:rPr lang="th-TH" sz="4800" b="1" dirty="0">
                <a:solidFill>
                  <a:schemeClr val="tx1"/>
                </a:solidFill>
                <a:effectLst/>
                <a:latin typeface="DilleniaUPC" pitchFamily="18" charset="-34"/>
                <a:cs typeface="DilleniaUPC" pitchFamily="18" charset="-34"/>
              </a:rPr>
              <a:t>รักษา</a:t>
            </a:r>
            <a:r>
              <a:rPr lang="th-TH" sz="4800" b="1" dirty="0" smtClean="0">
                <a:solidFill>
                  <a:schemeClr val="tx1"/>
                </a:solidFill>
                <a:effectLst/>
                <a:latin typeface="DilleniaUPC" pitchFamily="18" charset="-34"/>
                <a:cs typeface="DilleniaUPC" pitchFamily="18" charset="-34"/>
              </a:rPr>
              <a:t>ความลับ</a:t>
            </a:r>
            <a:endParaRPr lang="th-TH" sz="5400" dirty="0">
              <a:solidFill>
                <a:schemeClr val="tx1"/>
              </a:solidFill>
              <a:effectLst/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967" y="1481138"/>
            <a:ext cx="7972066" cy="4525962"/>
          </a:xfrm>
        </p:spPr>
      </p:pic>
    </p:spTree>
    <p:extLst>
      <p:ext uri="{BB962C8B-B14F-4D97-AF65-F5344CB8AC3E}">
        <p14:creationId xmlns:p14="http://schemas.microsoft.com/office/powerpoint/2010/main" xmlns="" val="183255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1984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th-TH" sz="54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การพัฒนาระบบ </a:t>
            </a:r>
            <a:r>
              <a:rPr lang="en-US" sz="54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IT </a:t>
            </a:r>
            <a:r>
              <a:rPr lang="th-TH" sz="54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และการสื่อสารใน 1 – 2 ปี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37928"/>
            <a:ext cx="4032448" cy="244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37929"/>
            <a:ext cx="4248472" cy="520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05064"/>
            <a:ext cx="4032448" cy="263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383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9144000" cy="1905000"/>
          </a:xfrm>
        </p:spPr>
        <p:txBody>
          <a:bodyPr lIns="0" rIns="0" bIns="0" anchor="b"/>
          <a:lstStyle/>
          <a:p>
            <a:pPr algn="ctr" eaLnBrk="1" hangingPunct="1"/>
            <a:r>
              <a:rPr lang="th-TH" sz="12100" b="1" dirty="0" smtClean="0">
                <a:cs typeface="Cordia New" pitchFamily="34" charset="-34"/>
              </a:rPr>
              <a:t>ขอบคุณครับ</a:t>
            </a:r>
            <a:endParaRPr lang="en-US" sz="12100" b="1" dirty="0" smtClean="0"/>
          </a:p>
        </p:txBody>
      </p:sp>
      <p:pic>
        <p:nvPicPr>
          <p:cNvPr id="26627" name="Picture 2" descr="http://www.nanagarden.com/Picture/Product/400/1316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57400"/>
            <a:ext cx="50006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9881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60929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4902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A group of people sitting at a table in a room&#10;&#10;Description automatically generated">
            <a:extLst>
              <a:ext uri="{FF2B5EF4-FFF2-40B4-BE49-F238E27FC236}">
                <a16:creationId xmlns="" xmlns:a16="http://schemas.microsoft.com/office/drawing/2014/main" id="{7B71F77D-9CF4-4EFC-8FD9-9574C89B06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839" r="10517" b="-1"/>
          <a:stretch/>
        </p:blipFill>
        <p:spPr>
          <a:xfrm>
            <a:off x="5406097" y="692696"/>
            <a:ext cx="3737903" cy="2391519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893465"/>
            <a:ext cx="5976663" cy="219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107505" y="260648"/>
            <a:ext cx="4248472" cy="632817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ข้อเสนอแนะเพื่อการพัฒนาจาก สรพ.</a:t>
            </a:r>
            <a:endParaRPr lang="th-TH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0CFBB97-26FB-40BF-9980-D1A37C9716C3}"/>
              </a:ext>
            </a:extLst>
          </p:cNvPr>
          <p:cNvSpPr txBox="1"/>
          <p:nvPr/>
        </p:nvSpPr>
        <p:spPr>
          <a:xfrm>
            <a:off x="0" y="5042118"/>
            <a:ext cx="9144000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การพัฒนาตาม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ข้อเสนอแนะ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ngsana New" pitchFamily="18" charset="-3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-  ร่วมกับทีมนำ  ทีมนำระดับกลาง และหน่วยงานทบทวนตัวชี้วัดที่สอดคล้องกับเป้าหมายการดำเนินการ  วิธีการจัดเก็บที่น่าเชื่อถือ ลดความซ้ำซ้อน  และการวิเคราะห์เปรียบเทียบผลการดำเนินงานเพื่อกระตุ้นให้เกิดการพัฒนาอย่างต่อเนื่อง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ngsana New" pitchFamily="18" charset="-34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13117"/>
            <a:ext cx="2316088" cy="151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3347" y="3284984"/>
            <a:ext cx="2319579" cy="149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1793" y="3341251"/>
            <a:ext cx="1872207" cy="145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9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31" y="3136148"/>
            <a:ext cx="2280121" cy="186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92204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0886" y="822446"/>
            <a:ext cx="4644008" cy="3212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672" y="2413620"/>
            <a:ext cx="4276531" cy="148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409" y="923748"/>
            <a:ext cx="425767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สี่เหลี่ยมผืนผ้ามุมมน 6"/>
          <p:cNvSpPr/>
          <p:nvPr/>
        </p:nvSpPr>
        <p:spPr>
          <a:xfrm>
            <a:off x="10886" y="87735"/>
            <a:ext cx="4644008" cy="632817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ข้อเสนอแนะเพื่อการพัฒนาจาก สรพ.</a:t>
            </a:r>
            <a:endParaRPr lang="th-TH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0CFBB97-26FB-40BF-9980-D1A37C9716C3}"/>
              </a:ext>
            </a:extLst>
          </p:cNvPr>
          <p:cNvSpPr txBox="1"/>
          <p:nvPr/>
        </p:nvSpPr>
        <p:spPr>
          <a:xfrm>
            <a:off x="120243" y="4293096"/>
            <a:ext cx="8854975" cy="22467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การพัฒนาตาม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ข้อเสนอแนะ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ngsana New" pitchFamily="18" charset="-3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-  ร่วมกับทีมนำ  และหน่วยงานทบทวนสารสนเทศที่สำคัญเพื่อให้มีความไวในการตอบสนองต่อการเปลี่ยนแปลง  โดยกำหนดให้มีการกำกับ  ติดตามและรายงานทุกเดือนในที่ประชุมทีมนำเพื่อให้ทีมนำระดับค่างๆ  และทุกหน่วยงานนำไปใช้ประโยชน์ในการใช้งานและพัฒนาองกรอย่างต่อเนื่อง  เช่น  ตัวชี้วัดด้านการเงิน  ความเสี่ยงระดับ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 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 E</a:t>
            </a:r>
            <a:r>
              <a:rPr kumimoji="0" lang="th-TH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ngsana New" pitchFamily="18" charset="-34"/>
              </a:rPr>
              <a:t>  ขึ้นไป  เป็นต้น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ngsana New" pitchFamily="18" charset="-34"/>
            </a:endParaRPr>
          </a:p>
        </p:txBody>
      </p:sp>
      <p:grpSp>
        <p:nvGrpSpPr>
          <p:cNvPr id="10" name="Group 12">
            <a:extLst>
              <a:ext uri="{FF2B5EF4-FFF2-40B4-BE49-F238E27FC236}">
                <a16:creationId xmlns="" xmlns:a16="http://schemas.microsoft.com/office/drawing/2014/main" id="{D2385B77-B7B1-48AA-B1E9-433A4E34BD83}"/>
              </a:ext>
            </a:extLst>
          </p:cNvPr>
          <p:cNvGrpSpPr/>
          <p:nvPr/>
        </p:nvGrpSpPr>
        <p:grpSpPr>
          <a:xfrm>
            <a:off x="4654895" y="822446"/>
            <a:ext cx="4381602" cy="3212504"/>
            <a:chOff x="7203212" y="4635791"/>
            <a:chExt cx="3530392" cy="2115818"/>
          </a:xfrm>
        </p:grpSpPr>
        <p:pic>
          <p:nvPicPr>
            <p:cNvPr id="11" name="Picture 5">
              <a:extLst>
                <a:ext uri="{FF2B5EF4-FFF2-40B4-BE49-F238E27FC236}">
                  <a16:creationId xmlns="" xmlns:a16="http://schemas.microsoft.com/office/drawing/2014/main" id="{A756A175-0606-499C-A628-29A815CF9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3212" y="4635791"/>
              <a:ext cx="3530392" cy="21158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02D0B316-E7CE-486B-837E-5CBC1A14E617}"/>
                </a:ext>
              </a:extLst>
            </p:cNvPr>
            <p:cNvSpPr txBox="1"/>
            <p:nvPr/>
          </p:nvSpPr>
          <p:spPr>
            <a:xfrm>
              <a:off x="8078004" y="5324368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Monitor </a:t>
              </a:r>
              <a:r>
                <a:rPr lang="th-TH" b="1" dirty="0">
                  <a:solidFill>
                    <a:srgbClr val="C00000"/>
                  </a:solidFill>
                </a:rPr>
                <a:t>รายเดือน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47807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392" y="1321249"/>
            <a:ext cx="318959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26855"/>
            <a:ext cx="3240360" cy="222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9479" y="0"/>
            <a:ext cx="9079056" cy="11326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การวิเคราะห์  ออกแบบ  และวางระบบข้อมูลผู้รับบริการในโปรแกรม </a:t>
            </a:r>
            <a:r>
              <a:rPr lang="en-US" sz="4400" b="1" dirty="0" err="1" smtClean="0">
                <a:latin typeface="Angsana New" pitchFamily="18" charset="-34"/>
                <a:cs typeface="Angsana New" pitchFamily="18" charset="-34"/>
              </a:rPr>
              <a:t>HosXp</a:t>
            </a:r>
            <a:endParaRPr lang="th-TH" sz="44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89223" y="4000583"/>
            <a:ext cx="2376264" cy="64807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ออกแบบ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577653" y="4956962"/>
            <a:ext cx="2376264" cy="64807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นำไปใช้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6702792" y="5901088"/>
            <a:ext cx="2376264" cy="64807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ออกรายงาน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8736" y="3429000"/>
            <a:ext cx="2880320" cy="226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169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7562"/>
            <a:ext cx="5500694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7" y="3429000"/>
            <a:ext cx="4143373" cy="3429000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8981347" cy="11326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การวิเคราะห์  ออกแบบ  และวางระบบข้อมูลทีมนำ ทีมกลางติดตามผ่าน</a:t>
            </a:r>
            <a:r>
              <a:rPr lang="en-US" sz="4000" b="1" dirty="0" smtClean="0">
                <a:latin typeface="Angsana New" pitchFamily="18" charset="-34"/>
                <a:cs typeface="Angsana New" pitchFamily="18" charset="-34"/>
              </a:rPr>
              <a:t> web site</a:t>
            </a:r>
            <a:endParaRPr lang="th-TH" sz="40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194" y="1142984"/>
            <a:ext cx="9171194" cy="2248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2714620"/>
            <a:ext cx="1500166" cy="64807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ออกแบบ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214282" y="6209928"/>
            <a:ext cx="4357718" cy="64807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นำไปใช้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5000628" y="6209928"/>
            <a:ext cx="4143372" cy="64807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ออกรายงาน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716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62865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8981347" cy="11326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การวิเคราะห์  ออกแบบ  และวางระบบข้อมูลทีมนำ ทีมกลางติดตามผ่าน</a:t>
            </a:r>
            <a:r>
              <a:rPr lang="en-US" sz="4000" b="1" dirty="0" smtClean="0">
                <a:latin typeface="Angsana New" pitchFamily="18" charset="-34"/>
                <a:cs typeface="Angsana New" pitchFamily="18" charset="-34"/>
              </a:rPr>
              <a:t> web site</a:t>
            </a:r>
            <a:endParaRPr lang="th-TH" sz="40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194" y="1142984"/>
            <a:ext cx="9171194" cy="2248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2714620"/>
            <a:ext cx="1500166" cy="64807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ออกแบบ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214282" y="6209928"/>
            <a:ext cx="4357718" cy="64807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นำไปใช้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5357818" y="6209928"/>
            <a:ext cx="3786182" cy="64807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ออกรายงาน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7818" y="3357562"/>
            <a:ext cx="3786183" cy="2786082"/>
          </a:xfrm>
          <a:prstGeom prst="rect">
            <a:avLst/>
          </a:prstGeom>
          <a:noFill/>
          <a:ln cmpd="sng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716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000504"/>
            <a:ext cx="4571999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สี่เหลี่ยมผืนผ้า 11"/>
          <p:cNvSpPr/>
          <p:nvPr/>
        </p:nvSpPr>
        <p:spPr>
          <a:xfrm>
            <a:off x="0" y="6159929"/>
            <a:ext cx="4139952" cy="64807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นำไปใช้ในการควบคุมกำกับผลลัพธ์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268760"/>
            <a:ext cx="9143998" cy="264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15721"/>
            <a:ext cx="9143999" cy="11326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การวิเคราะห์  ออกแบบ  และวางระบบงานคุณภาพ</a:t>
            </a:r>
          </a:p>
          <a:p>
            <a:pPr algn="ctr"/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และติดตามตัวชี้วัดผ่าน</a:t>
            </a:r>
            <a:r>
              <a:rPr lang="en-US" sz="4000" b="1" dirty="0" smtClean="0">
                <a:latin typeface="Angsana New" pitchFamily="18" charset="-34"/>
                <a:cs typeface="Angsana New" pitchFamily="18" charset="-34"/>
              </a:rPr>
              <a:t> web site</a:t>
            </a:r>
            <a:endParaRPr lang="th-TH" sz="40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70" y="3286015"/>
            <a:ext cx="2376264" cy="64807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ออกแบบ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1" y="4149080"/>
            <a:ext cx="2100909" cy="176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496" y="3929067"/>
            <a:ext cx="3018085" cy="292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สี่เหลี่ยมผืนผ้า 12"/>
          <p:cNvSpPr/>
          <p:nvPr/>
        </p:nvSpPr>
        <p:spPr>
          <a:xfrm>
            <a:off x="4214810" y="6159929"/>
            <a:ext cx="4890853" cy="64807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วิเคราะห์รายงาน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รวมกลุ่ม">
  <a:themeElements>
    <a:clrScheme name="รวมกลุ่ม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รวมกลุ่ม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รวมกลุ่ม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1244</TotalTime>
  <Words>652</Words>
  <Application>Microsoft Office PowerPoint</Application>
  <PresentationFormat>นำเสนอทางหน้าจอ (4:3)</PresentationFormat>
  <Paragraphs>85</Paragraphs>
  <Slides>22</Slides>
  <Notes>1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22</vt:i4>
      </vt:variant>
    </vt:vector>
  </HeadingPairs>
  <TitlesOfParts>
    <vt:vector size="24" baseType="lpstr">
      <vt:lpstr>รวมกลุ่ม</vt:lpstr>
      <vt:lpstr>Microsoft Office Excel 97-2003 Worksheet</vt:lpstr>
      <vt:lpstr>คณะกรรมการเทคโนโลยีและสารสนเทศ</vt:lpstr>
      <vt:lpstr>พันธกิจ</vt:lpstr>
      <vt:lpstr>ภาพนิ่ง 3</vt:lpstr>
      <vt:lpstr>ภาพนิ่ง 4</vt:lpstr>
      <vt:lpstr>ภาพนิ่ง 5</vt:lpstr>
      <vt:lpstr>ภาพนิ่ง 6</vt:lpstr>
      <vt:lpstr>ภาพนิ่ง 7</vt:lpstr>
      <vt:lpstr>ภาพนิ่ง 8</vt:lpstr>
      <vt:lpstr>ภาพนิ่ง 9</vt:lpstr>
      <vt:lpstr>ภาพนิ่ง 10</vt:lpstr>
      <vt:lpstr>ภาพนิ่ง 11</vt:lpstr>
      <vt:lpstr>ภาพนิ่ง 12</vt:lpstr>
      <vt:lpstr>ภาพนิ่ง 13</vt:lpstr>
      <vt:lpstr>ภาพนิ่ง 14</vt:lpstr>
      <vt:lpstr>ภาพนิ่ง 15</vt:lpstr>
      <vt:lpstr>ภาพนิ่ง 16</vt:lpstr>
      <vt:lpstr>การรักษาความลับ</vt:lpstr>
      <vt:lpstr>การรักษาความลับ</vt:lpstr>
      <vt:lpstr>การรักษาความลับ</vt:lpstr>
      <vt:lpstr>การรักษาความลับ</vt:lpstr>
      <vt:lpstr>การพัฒนาระบบ IT และการสื่อสารใน 1 – 2 ปี</vt:lpstr>
      <vt:lpstr>ขอบคุณครับ</vt:lpstr>
    </vt:vector>
  </TitlesOfParts>
  <Company>dd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คณะกรรมการ.........??????</dc:title>
  <dc:creator>Nong</dc:creator>
  <cp:lastModifiedBy>yuttasas1</cp:lastModifiedBy>
  <cp:revision>119</cp:revision>
  <dcterms:created xsi:type="dcterms:W3CDTF">2015-03-14T02:56:35Z</dcterms:created>
  <dcterms:modified xsi:type="dcterms:W3CDTF">2020-10-28T05:10:03Z</dcterms:modified>
</cp:coreProperties>
</file>