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57" r:id="rId4"/>
    <p:sldId id="267" r:id="rId5"/>
    <p:sldId id="259" r:id="rId6"/>
    <p:sldId id="268" r:id="rId7"/>
    <p:sldId id="262" r:id="rId8"/>
    <p:sldId id="263" r:id="rId9"/>
    <p:sldId id="274" r:id="rId10"/>
    <p:sldId id="271" r:id="rId11"/>
    <p:sldId id="272" r:id="rId12"/>
    <p:sldId id="275" r:id="rId13"/>
    <p:sldId id="276" r:id="rId14"/>
    <p:sldId id="277" r:id="rId15"/>
    <p:sldId id="278" r:id="rId16"/>
    <p:sldId id="279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1783-E616-43A6-860D-6E6A690A62D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5E9A-4577-4BAC-96DA-3FD48AD322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1783-E616-43A6-860D-6E6A690A62D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5E9A-4577-4BAC-96DA-3FD48AD322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1783-E616-43A6-860D-6E6A690A62D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5E9A-4577-4BAC-96DA-3FD48AD322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1783-E616-43A6-860D-6E6A690A62D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5E9A-4577-4BAC-96DA-3FD48AD322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1783-E616-43A6-860D-6E6A690A62D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5E9A-4577-4BAC-96DA-3FD48AD322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1783-E616-43A6-860D-6E6A690A62D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5E9A-4577-4BAC-96DA-3FD48AD322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1783-E616-43A6-860D-6E6A690A62D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5E9A-4577-4BAC-96DA-3FD48AD322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1783-E616-43A6-860D-6E6A690A62D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5E9A-4577-4BAC-96DA-3FD48AD322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1783-E616-43A6-860D-6E6A690A62D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5E9A-4577-4BAC-96DA-3FD48AD322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1783-E616-43A6-860D-6E6A690A62D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5E9A-4577-4BAC-96DA-3FD48AD322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1783-E616-43A6-860D-6E6A690A62D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5E9A-4577-4BAC-96DA-3FD48AD322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11783-E616-43A6-860D-6E6A690A62D6}" type="datetimeFigureOut">
              <a:rPr lang="th-TH" smtClean="0"/>
              <a:pPr/>
              <a:t>27/10/63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5E9A-4577-4BAC-96DA-3FD48AD3227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2050" name="Object 2"/>
          <p:cNvGraphicFramePr>
            <a:graphicFrameLocks noChangeAspect="1"/>
          </p:cNvGraphicFramePr>
          <p:nvPr/>
        </p:nvGraphicFramePr>
        <p:xfrm>
          <a:off x="8305800" y="5638800"/>
          <a:ext cx="454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3" imgW="804672" imgH="801929" progId="MS_ClipArt_Gallery.2">
                  <p:embed/>
                </p:oleObj>
              </mc:Choice>
              <mc:Fallback>
                <p:oleObj name="Clip" r:id="rId3" imgW="804672" imgH="80192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638800"/>
                        <a:ext cx="4540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2051" name="Object 3"/>
          <p:cNvGraphicFramePr>
            <a:graphicFrameLocks noChangeAspect="1"/>
          </p:cNvGraphicFramePr>
          <p:nvPr/>
        </p:nvGraphicFramePr>
        <p:xfrm>
          <a:off x="8001000" y="5334000"/>
          <a:ext cx="454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5" imgW="804672" imgH="801929" progId="MS_ClipArt_Gallery.2">
                  <p:embed/>
                </p:oleObj>
              </mc:Choice>
              <mc:Fallback>
                <p:oleObj name="Clip" r:id="rId5" imgW="804672" imgH="80192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334000"/>
                        <a:ext cx="4540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0" y="1066800"/>
            <a:ext cx="9144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11617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QST  (QUALITY  SUPPORT  TEAM)</a:t>
            </a:r>
            <a:endParaRPr lang="th-TH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611617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62000" y="26670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endParaRPr kumimoji="0" lang="th-TH" sz="2800" b="0">
              <a:latin typeface="Angsana New" pitchFamily="18" charset="-34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5800" y="25908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endParaRPr kumimoji="0" lang="th-TH" sz="2800" b="0">
              <a:latin typeface="Angsana New" pitchFamily="18" charset="-34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350520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kumimoji="0" lang="th-TH" sz="6000">
                <a:latin typeface="Angsana New" pitchFamily="18" charset="-34"/>
              </a:rPr>
              <a:t>คณะกรรมการพัฒนาเครือข่าย</a:t>
            </a:r>
          </a:p>
          <a:p>
            <a:pPr algn="ctr" eaLnBrk="0" hangingPunct="0"/>
            <a:r>
              <a:rPr kumimoji="0" lang="th-TH" sz="6000">
                <a:latin typeface="Angsana New" pitchFamily="18" charset="-34"/>
              </a:rPr>
              <a:t>และกำกับมาตรฐานในองค์กร</a:t>
            </a:r>
            <a:endParaRPr kumimoji="0" lang="th-TH" sz="6000" b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063817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</a:t>
            </a:r>
            <a:r>
              <a:rPr lang="th-TH" dirty="0" smtClean="0"/>
              <a:t>พบ </a:t>
            </a:r>
            <a:r>
              <a:rPr lang="en-US" dirty="0" smtClean="0"/>
              <a:t>MANAGER</a:t>
            </a:r>
            <a:endParaRPr lang="th-TH" dirty="0"/>
          </a:p>
        </p:txBody>
      </p:sp>
      <p:pic>
        <p:nvPicPr>
          <p:cNvPr id="2050" name="Picture 2" descr="D:\Desktop\S__48423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429155" cy="4168773"/>
          </a:xfrm>
          <a:prstGeom prst="rect">
            <a:avLst/>
          </a:prstGeom>
          <a:noFill/>
        </p:spPr>
      </p:pic>
      <p:pic>
        <p:nvPicPr>
          <p:cNvPr id="5" name="Picture 3" descr="D:\Desktop\S__48423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42984"/>
            <a:ext cx="350046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</a:t>
            </a:r>
            <a:r>
              <a:rPr lang="th-TH" dirty="0" smtClean="0"/>
              <a:t>พบทีมนำคุณภาพ</a:t>
            </a:r>
            <a:endParaRPr lang="th-TH" dirty="0"/>
          </a:p>
        </p:txBody>
      </p:sp>
      <p:pic>
        <p:nvPicPr>
          <p:cNvPr id="3074" name="Picture 2" descr="D:\Desktop\HA63_๒๐๑๐๒๖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85926"/>
            <a:ext cx="4214841" cy="4525963"/>
          </a:xfrm>
          <a:prstGeom prst="rect">
            <a:avLst/>
          </a:prstGeom>
          <a:noFill/>
        </p:spPr>
      </p:pic>
      <p:pic>
        <p:nvPicPr>
          <p:cNvPr id="9" name="Picture 2" descr="D:\Desktop\HA63_๒๐๑๐๒๖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3538177" cy="426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</a:t>
            </a:r>
            <a:r>
              <a:rPr lang="th-TH" dirty="0" smtClean="0"/>
              <a:t>และทีมกลางตามรอย</a:t>
            </a: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6146" name="Picture 2" descr="D:\Desktop\S__11075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600200"/>
            <a:ext cx="3786214" cy="4525963"/>
          </a:xfrm>
          <a:prstGeom prst="rect">
            <a:avLst/>
          </a:prstGeom>
          <a:noFill/>
        </p:spPr>
      </p:pic>
      <p:pic>
        <p:nvPicPr>
          <p:cNvPr id="6147" name="Picture 3" descr="D:\Desktop\S__1107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396" y="1285860"/>
            <a:ext cx="275438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 descr="D:\Desktop\อาจารย์พี่เลี้ยง_๒๐๑๐๒๖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394472" cy="4525963"/>
          </a:xfrm>
          <a:prstGeom prst="rect">
            <a:avLst/>
          </a:prstGeom>
          <a:noFill/>
        </p:spPr>
      </p:pic>
      <p:pic>
        <p:nvPicPr>
          <p:cNvPr id="7171" name="Picture 3" descr="D:\Desktop\อาจารย์พี่เลี้ยง_๒๐๑๐๒๖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643051"/>
            <a:ext cx="350046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</a:t>
            </a:r>
            <a:r>
              <a:rPr lang="th-TH" dirty="0" smtClean="0"/>
              <a:t>พบทีมกลาง</a:t>
            </a:r>
            <a:endParaRPr lang="th-TH" dirty="0"/>
          </a:p>
        </p:txBody>
      </p:sp>
      <p:pic>
        <p:nvPicPr>
          <p:cNvPr id="8194" name="Picture 2" descr="D:\Desktop\HA63_๒๐๑๐๒๖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9"/>
            <a:ext cx="3895367" cy="1928826"/>
          </a:xfrm>
          <a:prstGeom prst="rect">
            <a:avLst/>
          </a:prstGeom>
          <a:noFill/>
        </p:spPr>
      </p:pic>
      <p:pic>
        <p:nvPicPr>
          <p:cNvPr id="8195" name="Picture 3" descr="D:\Desktop\HA63_๒๐๑๐๒๖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3929091" cy="4286280"/>
          </a:xfrm>
          <a:prstGeom prst="rect">
            <a:avLst/>
          </a:prstGeom>
          <a:noFill/>
        </p:spPr>
      </p:pic>
      <p:pic>
        <p:nvPicPr>
          <p:cNvPr id="6" name="Picture 2" descr="D:\Desktop\ประชุมทีมนำ HA 2609_๒๐๑๐๒๖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4285457" cy="2339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</a:t>
            </a:r>
            <a:r>
              <a:rPr lang="th-TH" dirty="0" smtClean="0"/>
              <a:t>สอน</a:t>
            </a:r>
            <a:r>
              <a:rPr lang="en-US" dirty="0" smtClean="0"/>
              <a:t>3 P</a:t>
            </a: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9218" name="Picture 2" descr="D:\Desktop\HA63_๒๐๑๐๒๖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600200"/>
            <a:ext cx="750098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</a:t>
            </a:r>
            <a:r>
              <a:rPr lang="th-TH" dirty="0" smtClean="0"/>
              <a:t>จัดวิชาการ</a:t>
            </a:r>
            <a:endParaRPr lang="th-TH" dirty="0"/>
          </a:p>
        </p:txBody>
      </p:sp>
      <p:pic>
        <p:nvPicPr>
          <p:cNvPr id="10242" name="Picture 2" descr="D:\Desktop\อาจารย์พี่เลี้ยง_๒๐๑๐๒๖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1600200"/>
            <a:ext cx="680352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3038" y="6350"/>
            <a:ext cx="8991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dirty="0" smtClean="0"/>
              <a:t>ผลการวิเคราะห์การพัฒนาคุณภาพของทีมกลาง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385169"/>
              </p:ext>
            </p:extLst>
          </p:nvPr>
        </p:nvGraphicFramePr>
        <p:xfrm>
          <a:off x="304800" y="990600"/>
          <a:ext cx="8587680" cy="5547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560"/>
                <a:gridCol w="2862560"/>
                <a:gridCol w="2862560"/>
              </a:tblGrid>
              <a:tr h="914450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cs typeface="+mj-cs"/>
                        </a:rPr>
                        <a:t>ทีมกลางที่พัฒนาคุณภาพได้</a:t>
                      </a:r>
                      <a:endParaRPr lang="th-TH" sz="3200" dirty="0">
                        <a:cs typeface="+mj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cs typeface="+mj-cs"/>
                        </a:rPr>
                        <a:t>ทีมกลางที่พัฒนาคุณภาพโดยต้องมีพี่เลี้ยง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cs typeface="+mj-cs"/>
                        </a:rPr>
                        <a:t>ทีมกลางที่ต้องพาทำคุณภาพ</a:t>
                      </a:r>
                    </a:p>
                    <a:p>
                      <a:endParaRPr lang="th-TH" sz="3200" dirty="0">
                        <a:cs typeface="+mj-cs"/>
                      </a:endParaRPr>
                    </a:p>
                  </a:txBody>
                  <a:tcPr marT="45723" marB="45723"/>
                </a:tc>
              </a:tr>
              <a:tr h="256046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cs typeface="+mj-cs"/>
                        </a:rPr>
                        <a:t>MSO</a:t>
                      </a:r>
                    </a:p>
                    <a:p>
                      <a:r>
                        <a:rPr lang="en-US" sz="3200" dirty="0" smtClean="0">
                          <a:cs typeface="+mj-cs"/>
                        </a:rPr>
                        <a:t>NSO</a:t>
                      </a:r>
                    </a:p>
                    <a:p>
                      <a:r>
                        <a:rPr lang="en-US" sz="3200" dirty="0" smtClean="0">
                          <a:cs typeface="+mj-cs"/>
                        </a:rPr>
                        <a:t>PCT</a:t>
                      </a:r>
                    </a:p>
                    <a:p>
                      <a:r>
                        <a:rPr lang="en-US" sz="3200" dirty="0" smtClean="0">
                          <a:cs typeface="+mj-cs"/>
                        </a:rPr>
                        <a:t>PTC</a:t>
                      </a:r>
                    </a:p>
                    <a:p>
                      <a:r>
                        <a:rPr lang="en-US" sz="3200" dirty="0" smtClean="0">
                          <a:cs typeface="+mj-cs"/>
                        </a:rPr>
                        <a:t>HPH</a:t>
                      </a:r>
                    </a:p>
                    <a:p>
                      <a:r>
                        <a:rPr lang="en-US" sz="3200" dirty="0" smtClean="0">
                          <a:cs typeface="+mj-cs"/>
                        </a:rPr>
                        <a:t>ENV</a:t>
                      </a:r>
                    </a:p>
                    <a:p>
                      <a:r>
                        <a:rPr lang="en-US" sz="3200" dirty="0" smtClean="0">
                          <a:cs typeface="+mj-cs"/>
                        </a:rPr>
                        <a:t>EQM</a:t>
                      </a:r>
                    </a:p>
                    <a:p>
                      <a:r>
                        <a:rPr lang="en-US" sz="3200" dirty="0" smtClean="0">
                          <a:cs typeface="+mj-cs"/>
                        </a:rPr>
                        <a:t>HRD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cs typeface="+mj-cs"/>
                        </a:rPr>
                        <a:t>IM</a:t>
                      </a:r>
                    </a:p>
                    <a:p>
                      <a:r>
                        <a:rPr lang="en-US" sz="3200" dirty="0" smtClean="0">
                          <a:cs typeface="+mj-cs"/>
                        </a:rPr>
                        <a:t>RM</a:t>
                      </a:r>
                    </a:p>
                    <a:p>
                      <a:r>
                        <a:rPr lang="en-US" sz="3200" dirty="0" smtClean="0">
                          <a:cs typeface="+mj-cs"/>
                        </a:rPr>
                        <a:t>RP</a:t>
                      </a:r>
                      <a:endParaRPr lang="th-TH" sz="3200" dirty="0" smtClean="0">
                        <a:cs typeface="+mj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cs typeface="+mj-cs"/>
                        </a:rPr>
                        <a:t>IC</a:t>
                      </a:r>
                    </a:p>
                    <a:p>
                      <a:endParaRPr lang="th-TH" sz="3200" dirty="0">
                        <a:cs typeface="+mj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th-TH" sz="3200" dirty="0">
                        <a:cs typeface="+mj-cs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570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3038" y="6350"/>
            <a:ext cx="8991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dirty="0" smtClean="0"/>
              <a:t>ผลการวิเคราะห์การพัฒนาคุณภาพของทีมกลางและหน่วยงาน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874015"/>
              </p:ext>
            </p:extLst>
          </p:nvPr>
        </p:nvGraphicFramePr>
        <p:xfrm>
          <a:off x="304800" y="990600"/>
          <a:ext cx="8587680" cy="4876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560"/>
                <a:gridCol w="2862560"/>
                <a:gridCol w="2862560"/>
              </a:tblGrid>
              <a:tr h="914450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cs typeface="+mj-cs"/>
                        </a:rPr>
                        <a:t>หน่วยงานที่พัฒนาคุณภาพได้</a:t>
                      </a:r>
                      <a:endParaRPr lang="th-TH" sz="2800" dirty="0">
                        <a:cs typeface="+mj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cs typeface="+mj-cs"/>
                        </a:rPr>
                        <a:t>หน่วยงานที่พัฒนาคุณภาพได้โดยต้องมีพี่เลี้ยง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cs typeface="+mj-cs"/>
                        </a:rPr>
                        <a:t>หน่วยงานที่ต้องพาทำคุณภาพ</a:t>
                      </a:r>
                    </a:p>
                  </a:txBody>
                  <a:tcPr marT="45723" marB="45723"/>
                </a:tc>
              </a:tr>
              <a:tr h="2286126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cs typeface="+mj-cs"/>
                        </a:rPr>
                        <a:t>ฝ่ายเภสัชกรรมชุมชน</a:t>
                      </a:r>
                    </a:p>
                    <a:p>
                      <a:r>
                        <a:rPr lang="th-TH" sz="2800" dirty="0" err="1" smtClean="0">
                          <a:cs typeface="+mj-cs"/>
                        </a:rPr>
                        <a:t>บปอ</a:t>
                      </a:r>
                      <a:endParaRPr lang="th-TH" sz="2800" dirty="0" smtClean="0">
                        <a:cs typeface="+mj-cs"/>
                      </a:endParaRPr>
                    </a:p>
                    <a:p>
                      <a:r>
                        <a:rPr lang="en-US" sz="2800" dirty="0" smtClean="0">
                          <a:cs typeface="+mj-cs"/>
                        </a:rPr>
                        <a:t>NCD</a:t>
                      </a:r>
                    </a:p>
                    <a:p>
                      <a:r>
                        <a:rPr lang="en-US" sz="2800" dirty="0" smtClean="0">
                          <a:cs typeface="+mj-cs"/>
                        </a:rPr>
                        <a:t>OPD</a:t>
                      </a:r>
                    </a:p>
                    <a:p>
                      <a:r>
                        <a:rPr lang="th-TH" sz="2800" dirty="0" smtClean="0">
                          <a:cs typeface="+mj-cs"/>
                        </a:rPr>
                        <a:t>ทันตก</a:t>
                      </a:r>
                      <a:r>
                        <a:rPr lang="th-TH" sz="2800" dirty="0" err="1" smtClean="0">
                          <a:cs typeface="+mj-cs"/>
                        </a:rPr>
                        <a:t>รรม</a:t>
                      </a:r>
                      <a:endParaRPr lang="th-TH" sz="2800" dirty="0" smtClean="0">
                        <a:cs typeface="+mj-cs"/>
                      </a:endParaRPr>
                    </a:p>
                    <a:p>
                      <a:r>
                        <a:rPr lang="en-US" sz="2800" dirty="0" smtClean="0">
                          <a:cs typeface="+mj-cs"/>
                        </a:rPr>
                        <a:t>X-Ray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cs typeface="+mj-cs"/>
                        </a:rPr>
                        <a:t>ER</a:t>
                      </a:r>
                    </a:p>
                    <a:p>
                      <a:r>
                        <a:rPr lang="en-US" sz="2800" dirty="0" smtClean="0">
                          <a:cs typeface="+mj-cs"/>
                        </a:rPr>
                        <a:t>LR</a:t>
                      </a:r>
                    </a:p>
                    <a:p>
                      <a:r>
                        <a:rPr lang="en-US" sz="2800" dirty="0" smtClean="0">
                          <a:cs typeface="+mj-cs"/>
                        </a:rPr>
                        <a:t>OR</a:t>
                      </a:r>
                    </a:p>
                    <a:p>
                      <a:r>
                        <a:rPr lang="en-US" sz="2800" dirty="0" smtClean="0">
                          <a:cs typeface="+mj-cs"/>
                        </a:rPr>
                        <a:t>WARD</a:t>
                      </a:r>
                    </a:p>
                    <a:p>
                      <a:r>
                        <a:rPr lang="th-TH" sz="2800" dirty="0" smtClean="0">
                          <a:cs typeface="+mj-cs"/>
                        </a:rPr>
                        <a:t>กายภาพ</a:t>
                      </a:r>
                    </a:p>
                    <a:p>
                      <a:r>
                        <a:rPr lang="th-TH" sz="2800" dirty="0" err="1" smtClean="0">
                          <a:cs typeface="+mj-cs"/>
                        </a:rPr>
                        <a:t>ซัพ</a:t>
                      </a:r>
                      <a:r>
                        <a:rPr lang="th-TH" sz="2800" dirty="0" smtClean="0">
                          <a:cs typeface="+mj-cs"/>
                        </a:rPr>
                        <a:t>พลาย</a:t>
                      </a:r>
                    </a:p>
                    <a:p>
                      <a:r>
                        <a:rPr lang="th-TH" sz="2800" dirty="0" smtClean="0">
                          <a:cs typeface="+mj-cs"/>
                        </a:rPr>
                        <a:t>บริหาร</a:t>
                      </a:r>
                      <a:r>
                        <a:rPr lang="th-TH" sz="2800" baseline="0" dirty="0" smtClean="0">
                          <a:cs typeface="+mj-cs"/>
                        </a:rPr>
                        <a:t> </a:t>
                      </a:r>
                    </a:p>
                    <a:p>
                      <a:r>
                        <a:rPr lang="th-TH" sz="2800" baseline="0" dirty="0" smtClean="0">
                          <a:cs typeface="+mj-cs"/>
                        </a:rPr>
                        <a:t>ยุทธศาสตร์และแผนงาน</a:t>
                      </a:r>
                    </a:p>
                    <a:p>
                      <a:r>
                        <a:rPr lang="en-US" sz="2800" baseline="0" dirty="0" smtClean="0">
                          <a:cs typeface="+mj-cs"/>
                        </a:rPr>
                        <a:t>LAB</a:t>
                      </a:r>
                      <a:endParaRPr lang="en-US" sz="2800" dirty="0" smtClean="0">
                        <a:cs typeface="+mj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cs typeface="+mj-cs"/>
                        </a:rPr>
                        <a:t>แพทย์แผนไทย</a:t>
                      </a:r>
                      <a:endParaRPr lang="th-TH" sz="2800" dirty="0">
                        <a:cs typeface="+mj-cs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570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187450" y="5157788"/>
            <a:ext cx="3384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endParaRPr kumimoji="0" lang="th-TH" sz="2800" b="0">
              <a:latin typeface="Angsana New" pitchFamily="18" charset="-34"/>
            </a:endParaRP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1752600" y="1905000"/>
            <a:ext cx="5638800" cy="1809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สวัสดีค่ะ</a:t>
            </a:r>
          </a:p>
        </p:txBody>
      </p:sp>
    </p:spTree>
    <p:extLst>
      <p:ext uri="{BB962C8B-B14F-4D97-AF65-F5344CB8AC3E}">
        <p14:creationId xmlns:p14="http://schemas.microsoft.com/office/powerpoint/2010/main" val="1435961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4098" name="Object 2"/>
          <p:cNvGraphicFramePr>
            <a:graphicFrameLocks noChangeAspect="1"/>
          </p:cNvGraphicFramePr>
          <p:nvPr/>
        </p:nvGraphicFramePr>
        <p:xfrm>
          <a:off x="0" y="31750"/>
          <a:ext cx="9144000" cy="679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ภาพนิ่ง" r:id="rId3" imgW="2727984" imgH="2044733" progId="PowerPoint.Slide.8">
                  <p:embed/>
                </p:oleObj>
              </mc:Choice>
              <mc:Fallback>
                <p:oleObj name="ภาพนิ่ง" r:id="rId3" imgW="2727984" imgH="2044733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9144000" cy="679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5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4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FF0000"/>
                </a:solidFill>
              </a:rPr>
              <a:t>ข้อเสนอแนะเพื่อการพัฒนาจาก </a:t>
            </a:r>
            <a:r>
              <a:rPr lang="th-TH" dirty="0" err="1" smtClean="0">
                <a:solidFill>
                  <a:srgbClr val="FF0000"/>
                </a:solidFill>
              </a:rPr>
              <a:t>สรพ</a:t>
            </a:r>
            <a:r>
              <a:rPr lang="th-TH" dirty="0" smtClean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ทีมนำ ทีมพัฒนาคุณภาพชุดต่าง ๆ  และศูนย์คุณภาพ ควรร่วมกันประเมินประสิทธิภาพในการทำหน้าที่ของทีมพัฒนาคุณภาพและหน่วยงานต่าง ๆ รวมทั้งประมวลภาพรวมของการพัฒนาเทียบกับแผนที่วางไว้เป็นระยะ โดยทีมนำให้การสนับสนุน เชื่อมโยง และประสานความร่วมมือในทุกขั้นตอน เพื่อให้เกิดการพัฒนา สามารถลงสู่การปฏิบัติที่หน้างานและมีความต่อเนื่อง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2305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th-TH" dirty="0" smtClean="0"/>
              <a:t>การดำเนินงานที่ผ่านมา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ให้ทีมกลาง ทีม </a:t>
            </a:r>
            <a:r>
              <a:rPr lang="en-US" dirty="0" err="1" smtClean="0"/>
              <a:t>fa</a:t>
            </a:r>
            <a:r>
              <a:rPr lang="th-TH" dirty="0" smtClean="0"/>
              <a:t> สร้างความเข้าใจร่วมกัน ในประเด็น ตัวชี้วัด การบ้าน โดยการใช้ หลัก </a:t>
            </a:r>
            <a:r>
              <a:rPr lang="en-US" dirty="0" smtClean="0"/>
              <a:t>3 p </a:t>
            </a:r>
            <a:r>
              <a:rPr lang="th-TH" dirty="0" smtClean="0"/>
              <a:t>ในการดำเนินการ </a:t>
            </a:r>
          </a:p>
          <a:p>
            <a:r>
              <a:rPr lang="th-TH" dirty="0" smtClean="0"/>
              <a:t>ทบทวน ร่วมกับทีมนำ ในประเด็น  แนวทางการดำเนินงานของ รพ ชี้ประเด็นสำคัญ  จุดมุ่งเน้นของ รพ และตัวชี้วัดที่เชื่อมโยงทุกระดับ</a:t>
            </a:r>
          </a:p>
          <a:p>
            <a:r>
              <a:rPr lang="th-TH" dirty="0" smtClean="0"/>
              <a:t>ทบทวน ตัวชี้วัด ที่เป็นประเด็นสำคัญของแต่ละหน่วยงาน </a:t>
            </a:r>
          </a:p>
          <a:p>
            <a:r>
              <a:rPr lang="th-TH" dirty="0" smtClean="0"/>
              <a:t>ทบทวน ตัวชี้วัด และการนำไปใช้ประโยชน์ของข้อมูล ของ </a:t>
            </a:r>
            <a:r>
              <a:rPr lang="en-US" dirty="0" smtClean="0"/>
              <a:t>case </a:t>
            </a:r>
            <a:r>
              <a:rPr lang="en-US" dirty="0" err="1" smtClean="0"/>
              <a:t>menager</a:t>
            </a:r>
            <a:r>
              <a:rPr lang="en-US" dirty="0" smtClean="0"/>
              <a:t> </a:t>
            </a:r>
            <a:endParaRPr lang="th-TH" dirty="0" smtClean="0"/>
          </a:p>
          <a:p>
            <a:r>
              <a:rPr lang="th-TH" dirty="0" smtClean="0"/>
              <a:t>ทบทวน องค์ความรู้ ในประเด็นกลุ่มโรคสำคัญ	 ให้กับเจ้าหน้าที่ ร่วมกับ </a:t>
            </a:r>
            <a:r>
              <a:rPr lang="en-US" dirty="0" smtClean="0"/>
              <a:t>HRD</a:t>
            </a: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FF0000"/>
                </a:solidFill>
              </a:rPr>
              <a:t>ข้อเสนอแนะเพื่อการพัฒนาจาก </a:t>
            </a:r>
            <a:r>
              <a:rPr lang="th-TH" dirty="0" err="1">
                <a:solidFill>
                  <a:srgbClr val="FF0000"/>
                </a:solidFill>
              </a:rPr>
              <a:t>สรพ</a:t>
            </a:r>
            <a:r>
              <a:rPr lang="th-TH" dirty="0">
                <a:solidFill>
                  <a:srgbClr val="FF0000"/>
                </a:solidFill>
              </a:rPr>
              <a:t>. </a:t>
            </a:r>
            <a:r>
              <a:rPr lang="th-TH" dirty="0" smtClean="0">
                <a:solidFill>
                  <a:srgbClr val="FF0000"/>
                </a:solidFill>
              </a:rPr>
              <a:t>2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ควรส่งเสริมการประเมินตนเองที่หลากหลาย </a:t>
            </a:r>
            <a:r>
              <a:rPr lang="th-TH" dirty="0" smtClean="0"/>
              <a:t>ง่ายต่อการปฏิบัติ โดยบูรณาการร่วมกัน ลดความซ้ำซ้อน ทำให้เกิดความสม่ำเสมอและต่อเนื่อง เช่น การ</a:t>
            </a:r>
            <a:r>
              <a:rPr lang="th-TH" dirty="0"/>
              <a:t>ตามรอยหน้างานจริงเมื่อเกิด</a:t>
            </a:r>
            <a:r>
              <a:rPr lang="th-TH" dirty="0" smtClean="0"/>
              <a:t>อุบัติการณ์ขึ้น </a:t>
            </a:r>
            <a:r>
              <a:rPr lang="th-TH" dirty="0"/>
              <a:t>การทบทวนคุณภาพการดูแล</a:t>
            </a:r>
            <a:r>
              <a:rPr lang="th-TH" dirty="0" smtClean="0"/>
              <a:t>ผู้ป่วย</a:t>
            </a:r>
            <a:r>
              <a:rPr lang="th-TH" dirty="0"/>
              <a:t>ข้างเตียง การเยี่ยมหน่วยงานจาก</a:t>
            </a:r>
            <a:r>
              <a:rPr lang="th-TH" dirty="0" smtClean="0"/>
              <a:t>ทีมนำระบบต่าง ๆ ให้ดียิ่งขึ้น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6693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dirty="0" smtClean="0"/>
              <a:t>การดำเนินงานที่ผ่านมา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768865"/>
          </a:xfrm>
        </p:spPr>
        <p:txBody>
          <a:bodyPr/>
          <a:lstStyle/>
          <a:p>
            <a:r>
              <a:rPr lang="th-TH" dirty="0" smtClean="0"/>
              <a:t>ร่วมกับทีมกลาง และหน่วยงาน ในการประเมินตนเองตามมาตรฐาน เช่น </a:t>
            </a:r>
            <a:r>
              <a:rPr lang="en-US" dirty="0" smtClean="0"/>
              <a:t>LA HPH </a:t>
            </a:r>
            <a:r>
              <a:rPr lang="th-TH" dirty="0" smtClean="0"/>
              <a:t>กายภาพ แพทย์แผนไทย</a:t>
            </a:r>
            <a:r>
              <a:rPr lang="en-US" dirty="0" smtClean="0"/>
              <a:t> </a:t>
            </a:r>
            <a:r>
              <a:rPr lang="th-TH" dirty="0" smtClean="0"/>
              <a:t>มาตรฐานบริการสุขภาพ </a:t>
            </a:r>
            <a:r>
              <a:rPr lang="en-US" dirty="0" smtClean="0"/>
              <a:t>NCD -PLUS </a:t>
            </a:r>
            <a:r>
              <a:rPr lang="th-TH" dirty="0" smtClean="0"/>
              <a:t>โดยการบูร</a:t>
            </a:r>
            <a:r>
              <a:rPr lang="th-TH" dirty="0" err="1" smtClean="0"/>
              <a:t>ณา</a:t>
            </a:r>
            <a:r>
              <a:rPr lang="th-TH" dirty="0" smtClean="0"/>
              <a:t>การลดการซ้ำซ้อน</a:t>
            </a:r>
          </a:p>
          <a:p>
            <a:r>
              <a:rPr lang="th-TH" dirty="0" smtClean="0"/>
              <a:t>เยี่ยมตามรอย หน่วยงาน เช่น </a:t>
            </a:r>
            <a:r>
              <a:rPr lang="en-US" dirty="0" smtClean="0"/>
              <a:t>RM round ,ENV round IC round  </a:t>
            </a:r>
            <a:r>
              <a:rPr lang="th-TH" dirty="0" smtClean="0"/>
              <a:t>หน่วยงาน </a:t>
            </a:r>
            <a:r>
              <a:rPr lang="en-US" dirty="0" smtClean="0"/>
              <a:t>ER OPD WARD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ข้อเสนอแนะเพื่อการพัฒนาจาก </a:t>
            </a:r>
            <a:r>
              <a:rPr lang="th-TH" dirty="0" err="1"/>
              <a:t>สรพ</a:t>
            </a:r>
            <a:r>
              <a:rPr lang="th-TH" dirty="0"/>
              <a:t>. </a:t>
            </a:r>
            <a:r>
              <a:rPr lang="th-TH" dirty="0" smtClean="0"/>
              <a:t>3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ทีม </a:t>
            </a:r>
            <a:r>
              <a:rPr lang="en-US" dirty="0" err="1" smtClean="0"/>
              <a:t>Facillitator</a:t>
            </a:r>
            <a:r>
              <a:rPr lang="en-US" dirty="0" smtClean="0"/>
              <a:t> </a:t>
            </a:r>
            <a:r>
              <a:rPr lang="th-TH" dirty="0" smtClean="0"/>
              <a:t>ควรสร้างการเรียนรู้ให้แก่ทีมระบบงาน </a:t>
            </a:r>
            <a:r>
              <a:rPr lang="th-TH" dirty="0"/>
              <a:t>หน่วยงาน </a:t>
            </a:r>
            <a:r>
              <a:rPr lang="th-TH" dirty="0" smtClean="0"/>
              <a:t>กำหนดกิจกรรมทบทวนที่สอดคล้อง ครอบคลุมโอกาสเกิดปัญหา/ความเสี่ยงของตน เช่น การทบทวนผู้ป่วยทรุดลงส่งต่อทุกกรณี ทบทวนโดยผู้ชำนาญกว่า ทบทวนผลการดำเนินงาน ทบทวนการใช้ยา ทบทวนการติดเชื้อ เป็นต้น พร้อมการเรียนรู้วิธีการทบทวนเพื่อหาความเสี่ยง โอกาส</a:t>
            </a:r>
            <a:r>
              <a:rPr lang="th-TH" dirty="0"/>
              <a:t>พัฒนา และการนำปัญหาที่พบมาปรับปรุง</a:t>
            </a:r>
            <a:r>
              <a:rPr lang="th-TH" dirty="0" smtClean="0"/>
              <a:t>ระบบที่เกี่ยวข้องด้วยมุมมองของการป้องกัน</a:t>
            </a:r>
            <a:endParaRPr lang="th-TH" dirty="0"/>
          </a:p>
          <a:p>
            <a:pPr marL="0" indent="0">
              <a:buNone/>
            </a:pP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777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h-TH" dirty="0" smtClean="0"/>
              <a:t>การดำเนินงานที่ผ่านมา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ทีม </a:t>
            </a:r>
            <a:r>
              <a:rPr lang="en-US" sz="2800" dirty="0" err="1" smtClean="0"/>
              <a:t>Facillitator</a:t>
            </a:r>
            <a:r>
              <a:rPr lang="en-US" sz="2800" dirty="0" smtClean="0"/>
              <a:t> </a:t>
            </a:r>
            <a:r>
              <a:rPr lang="th-TH" sz="2800" dirty="0" smtClean="0"/>
              <a:t>เป็น </a:t>
            </a:r>
            <a:r>
              <a:rPr lang="en-US" sz="2800" dirty="0" smtClean="0"/>
              <a:t>subset </a:t>
            </a:r>
            <a:r>
              <a:rPr lang="th-TH" sz="2800" dirty="0" smtClean="0"/>
              <a:t>ของทีม </a:t>
            </a:r>
            <a:r>
              <a:rPr lang="en-US" sz="2800" dirty="0" smtClean="0"/>
              <a:t>QST </a:t>
            </a:r>
            <a:r>
              <a:rPr lang="th-TH" sz="2800" dirty="0" smtClean="0"/>
              <a:t>ซึ่งเป็นเลขา</a:t>
            </a:r>
            <a:r>
              <a:rPr lang="th-TH" sz="2800" dirty="0" err="1" smtClean="0"/>
              <a:t>ฯข</a:t>
            </a:r>
            <a:r>
              <a:rPr lang="th-TH" sz="2800" dirty="0" smtClean="0"/>
              <a:t>องทีมกลางทุกทีม ทำให้การส่งต่อข้อมูล และประสานงานระหว่างแผนกเป็นไปด้วยความราบรื่น</a:t>
            </a:r>
          </a:p>
          <a:p>
            <a:r>
              <a:rPr lang="th-TH" sz="2800" dirty="0" smtClean="0"/>
              <a:t>ทีม </a:t>
            </a:r>
            <a:r>
              <a:rPr lang="en-US" sz="2800" dirty="0" err="1" smtClean="0"/>
              <a:t>Facillitator</a:t>
            </a:r>
            <a:r>
              <a:rPr lang="en-US" sz="2800" dirty="0" smtClean="0"/>
              <a:t> </a:t>
            </a:r>
            <a:r>
              <a:rPr lang="th-TH" sz="2800" dirty="0" smtClean="0"/>
              <a:t>กำหนดแผนเยี่ยมหน่วยงาน และ ติดตามผลการดำเนินการของทีมกลาง แต่ยังไม่ต่อเนื่อง</a:t>
            </a:r>
          </a:p>
          <a:p>
            <a:r>
              <a:rPr lang="th-TH" sz="2800" dirty="0" smtClean="0"/>
              <a:t>ทีม </a:t>
            </a:r>
            <a:r>
              <a:rPr lang="en-US" sz="2800" dirty="0" err="1" smtClean="0"/>
              <a:t>Faciilitator</a:t>
            </a:r>
            <a:r>
              <a:rPr lang="en-US" sz="2800" dirty="0" smtClean="0"/>
              <a:t> </a:t>
            </a:r>
            <a:r>
              <a:rPr lang="th-TH" sz="2800" dirty="0" smtClean="0"/>
              <a:t>นำข้อมูลที่ได้จากการทบทวน นำเสนอในที่ประชุม กบร เดือนละหนึ่งครั้ง</a:t>
            </a:r>
          </a:p>
          <a:p>
            <a:r>
              <a:rPr lang="th-TH" sz="2800" dirty="0" smtClean="0"/>
              <a:t>เน้น</a:t>
            </a:r>
            <a:r>
              <a:rPr lang="th-TH" sz="2800" dirty="0"/>
              <a:t>ความครอบคลุมของหน่วยงานที่รายงาน ความทันเวลา </a:t>
            </a:r>
          </a:p>
          <a:p>
            <a:r>
              <a:rPr lang="th-TH" sz="2800" dirty="0"/>
              <a:t>ทำความเข้าใจการให้ระดับความรุนแรง </a:t>
            </a:r>
            <a:r>
              <a:rPr lang="th-TH" sz="2800" dirty="0" err="1"/>
              <a:t>การจัด</a:t>
            </a:r>
            <a:r>
              <a:rPr lang="th-TH" sz="2800" dirty="0"/>
              <a:t>การความ</a:t>
            </a:r>
            <a:r>
              <a:rPr lang="th-TH" sz="2800" dirty="0" smtClean="0"/>
              <a:t>เสี่ยง</a:t>
            </a:r>
          </a:p>
        </p:txBody>
      </p:sp>
    </p:spTree>
    <p:extLst>
      <p:ext uri="{BB962C8B-B14F-4D97-AF65-F5344CB8AC3E}">
        <p14:creationId xmlns:p14="http://schemas.microsoft.com/office/powerpoint/2010/main" val="368334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ประชุม</a:t>
            </a:r>
            <a:r>
              <a:rPr lang="en-US" dirty="0" smtClean="0"/>
              <a:t>FA</a:t>
            </a:r>
            <a:endParaRPr lang="th-TH" dirty="0"/>
          </a:p>
        </p:txBody>
      </p:sp>
      <p:pic>
        <p:nvPicPr>
          <p:cNvPr id="4098" name="Picture 2" descr="D:\Desktop\HA63_๒๐๑๐๒๖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699" y="1600200"/>
            <a:ext cx="679060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596</Words>
  <Application>Microsoft Office PowerPoint</Application>
  <PresentationFormat>นำเสนอทางหน้าจอ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2" baseType="lpstr">
      <vt:lpstr>Office Theme</vt:lpstr>
      <vt:lpstr>Clip</vt:lpstr>
      <vt:lpstr>ภาพนิ่ง</vt:lpstr>
      <vt:lpstr>งานนำเสนอ PowerPoint</vt:lpstr>
      <vt:lpstr>งานนำเสนอ PowerPoint</vt:lpstr>
      <vt:lpstr>ข้อเสนอแนะเพื่อการพัฒนาจาก สรพ. 1</vt:lpstr>
      <vt:lpstr>การดำเนินงานที่ผ่านมา</vt:lpstr>
      <vt:lpstr>ข้อเสนอแนะเพื่อการพัฒนาจาก สรพ. 2</vt:lpstr>
      <vt:lpstr>การดำเนินงานที่ผ่านมา</vt:lpstr>
      <vt:lpstr>ข้อเสนอแนะเพื่อการพัฒนาจาก สรพ. 3</vt:lpstr>
      <vt:lpstr>การดำเนินงานที่ผ่านมา</vt:lpstr>
      <vt:lpstr>ประชุมFA</vt:lpstr>
      <vt:lpstr>FAพบ MANAGER</vt:lpstr>
      <vt:lpstr>FAพบทีมนำคุณภาพ</vt:lpstr>
      <vt:lpstr>FAและทีมกลางตามรอย </vt:lpstr>
      <vt:lpstr>งานนำเสนอ PowerPoint</vt:lpstr>
      <vt:lpstr>FAพบทีมกลาง</vt:lpstr>
      <vt:lpstr>FAสอน3 P </vt:lpstr>
      <vt:lpstr>FAจัดวิชาการ</vt:lpstr>
      <vt:lpstr>ผลการวิเคราะห์การพัฒนาคุณภาพของทีมกลาง</vt:lpstr>
      <vt:lpstr>ผลการวิเคราะห์การพัฒนาคุณภาพของทีมกลางและหน่วยงาน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ข้อเสนอแนะเพื่อการพัฒนาจาก สรพ. 1</dc:title>
  <dc:creator>meetingroom</dc:creator>
  <cp:lastModifiedBy>ASUS</cp:lastModifiedBy>
  <cp:revision>14</cp:revision>
  <dcterms:created xsi:type="dcterms:W3CDTF">2020-10-26T08:50:23Z</dcterms:created>
  <dcterms:modified xsi:type="dcterms:W3CDTF">2020-10-27T03:23:43Z</dcterms:modified>
</cp:coreProperties>
</file>